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93" r:id="rId2"/>
  </p:sldMasterIdLst>
  <p:notesMasterIdLst>
    <p:notesMasterId r:id="rId15"/>
  </p:notesMasterIdLst>
  <p:sldIdLst>
    <p:sldId id="375" r:id="rId3"/>
    <p:sldId id="380" r:id="rId4"/>
    <p:sldId id="370" r:id="rId5"/>
    <p:sldId id="372" r:id="rId6"/>
    <p:sldId id="369" r:id="rId7"/>
    <p:sldId id="377" r:id="rId8"/>
    <p:sldId id="354" r:id="rId9"/>
    <p:sldId id="382" r:id="rId10"/>
    <p:sldId id="366" r:id="rId11"/>
    <p:sldId id="362" r:id="rId12"/>
    <p:sldId id="355" r:id="rId13"/>
    <p:sldId id="374" r:id="rId14"/>
  </p:sldIdLst>
  <p:sldSz cx="9144000" cy="6858000" type="screen4x3"/>
  <p:notesSz cx="6877050" cy="100028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Liz" initials="M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2"/>
    <a:srgbClr val="FF825F"/>
    <a:srgbClr val="FF3399"/>
    <a:srgbClr val="9B0D76"/>
    <a:srgbClr val="AA0E81"/>
    <a:srgbClr val="D812A4"/>
    <a:srgbClr val="404040"/>
    <a:srgbClr val="66552C"/>
    <a:srgbClr val="686A69"/>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882" autoAdjust="0"/>
  </p:normalViewPr>
  <p:slideViewPr>
    <p:cSldViewPr>
      <p:cViewPr varScale="1">
        <p:scale>
          <a:sx n="55" d="100"/>
          <a:sy n="55" d="100"/>
        </p:scale>
        <p:origin x="1818" y="6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0804" cy="500702"/>
          </a:xfrm>
          <a:prstGeom prst="rect">
            <a:avLst/>
          </a:prstGeom>
          <a:noFill/>
          <a:ln>
            <a:noFill/>
          </a:ln>
          <a:extLst/>
        </p:spPr>
        <p:txBody>
          <a:bodyPr vert="horz" wrap="square" lIns="92290" tIns="46145" rIns="92290" bIns="4614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5" name="Rectangle 3"/>
          <p:cNvSpPr>
            <a:spLocks noGrp="1" noChangeArrowheads="1"/>
          </p:cNvSpPr>
          <p:nvPr>
            <p:ph type="dt" idx="1"/>
          </p:nvPr>
        </p:nvSpPr>
        <p:spPr bwMode="auto">
          <a:xfrm>
            <a:off x="3896246" y="0"/>
            <a:ext cx="2980804" cy="500702"/>
          </a:xfrm>
          <a:prstGeom prst="rect">
            <a:avLst/>
          </a:prstGeom>
          <a:noFill/>
          <a:ln>
            <a:noFill/>
          </a:ln>
          <a:extLst/>
        </p:spPr>
        <p:txBody>
          <a:bodyPr vert="horz" wrap="square" lIns="92290" tIns="46145" rIns="92290" bIns="46145"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38213" y="750888"/>
            <a:ext cx="5000625"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7048" y="4751068"/>
            <a:ext cx="5042956" cy="4501517"/>
          </a:xfrm>
          <a:prstGeom prst="rect">
            <a:avLst/>
          </a:prstGeom>
          <a:noFill/>
          <a:ln>
            <a:noFill/>
          </a:ln>
          <a:extLst/>
        </p:spPr>
        <p:txBody>
          <a:bodyPr vert="horz" wrap="square" lIns="92290" tIns="46145" rIns="92290"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9502136"/>
            <a:ext cx="2980804" cy="500702"/>
          </a:xfrm>
          <a:prstGeom prst="rect">
            <a:avLst/>
          </a:prstGeom>
          <a:noFill/>
          <a:ln>
            <a:noFill/>
          </a:ln>
          <a:extLst/>
        </p:spPr>
        <p:txBody>
          <a:bodyPr vert="horz" wrap="square" lIns="92290" tIns="46145" rIns="92290" bIns="4614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9" name="Rectangle 7"/>
          <p:cNvSpPr>
            <a:spLocks noGrp="1" noChangeArrowheads="1"/>
          </p:cNvSpPr>
          <p:nvPr>
            <p:ph type="sldNum" sz="quarter" idx="5"/>
          </p:nvPr>
        </p:nvSpPr>
        <p:spPr bwMode="auto">
          <a:xfrm>
            <a:off x="3896246" y="9502136"/>
            <a:ext cx="2980804" cy="500702"/>
          </a:xfrm>
          <a:prstGeom prst="rect">
            <a:avLst/>
          </a:prstGeom>
          <a:noFill/>
          <a:ln>
            <a:noFill/>
          </a:ln>
          <a:extLst/>
        </p:spPr>
        <p:txBody>
          <a:bodyPr vert="horz" wrap="square" lIns="92290" tIns="46145" rIns="92290" bIns="46145" numCol="1" anchor="b" anchorCtr="0" compatLnSpc="1">
            <a:prstTxWarp prst="textNoShape">
              <a:avLst/>
            </a:prstTxWarp>
          </a:bodyPr>
          <a:lstStyle>
            <a:lvl1pPr algn="r" eaLnBrk="0" hangingPunct="0">
              <a:defRPr sz="1200" smtClean="0"/>
            </a:lvl1pPr>
          </a:lstStyle>
          <a:p>
            <a:pPr>
              <a:defRPr/>
            </a:pPr>
            <a:fld id="{BC849C30-D774-42F9-9EDE-F82DF439C0F3}" type="slidenum">
              <a:rPr lang="en-US" altLang="en-US"/>
              <a:pPr>
                <a:defRPr/>
              </a:pPr>
              <a:t>‹#›</a:t>
            </a:fld>
            <a:endParaRPr lang="en-US" altLang="en-US"/>
          </a:p>
        </p:txBody>
      </p:sp>
    </p:spTree>
    <p:extLst>
      <p:ext uri="{BB962C8B-B14F-4D97-AF65-F5344CB8AC3E}">
        <p14:creationId xmlns:p14="http://schemas.microsoft.com/office/powerpoint/2010/main" val="3939663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orldvaluesday.com/values-challenge-video/"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859" indent="-288407">
              <a:spcBef>
                <a:spcPct val="30000"/>
              </a:spcBef>
              <a:defRPr sz="1200">
                <a:solidFill>
                  <a:schemeClr val="tx1"/>
                </a:solidFill>
                <a:latin typeface="Arial" panose="020B0604020202020204" pitchFamily="34" charset="0"/>
                <a:ea typeface="MS PGothic" panose="020B0600070205080204" pitchFamily="34" charset="-128"/>
              </a:defRPr>
            </a:lvl2pPr>
            <a:lvl3pPr marL="1153630" indent="-230726">
              <a:spcBef>
                <a:spcPct val="30000"/>
              </a:spcBef>
              <a:defRPr sz="1200">
                <a:solidFill>
                  <a:schemeClr val="tx1"/>
                </a:solidFill>
                <a:latin typeface="Arial" panose="020B0604020202020204" pitchFamily="34" charset="0"/>
                <a:ea typeface="MS PGothic" panose="020B0600070205080204" pitchFamily="34" charset="-128"/>
              </a:defRPr>
            </a:lvl3pPr>
            <a:lvl4pPr marL="1615082" indent="-230726">
              <a:spcBef>
                <a:spcPct val="30000"/>
              </a:spcBef>
              <a:defRPr sz="1200">
                <a:solidFill>
                  <a:schemeClr val="tx1"/>
                </a:solidFill>
                <a:latin typeface="Arial" panose="020B0604020202020204" pitchFamily="34" charset="0"/>
                <a:ea typeface="MS PGothic" panose="020B0600070205080204" pitchFamily="34" charset="-128"/>
              </a:defRPr>
            </a:lvl4pPr>
            <a:lvl5pPr marL="2076534" indent="-230726">
              <a:spcBef>
                <a:spcPct val="30000"/>
              </a:spcBef>
              <a:defRPr sz="1200">
                <a:solidFill>
                  <a:schemeClr val="tx1"/>
                </a:solidFill>
                <a:latin typeface="Arial" panose="020B0604020202020204" pitchFamily="34" charset="0"/>
                <a:ea typeface="MS PGothic" panose="020B0600070205080204" pitchFamily="34" charset="-128"/>
              </a:defRPr>
            </a:lvl5pPr>
            <a:lvl6pPr marL="2537986"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9438"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0890"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2342"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621BD9-9D95-4BFB-9236-1841D86DEA97}" type="slidenum">
              <a:rPr lang="en-US" altLang="en-US"/>
              <a:pPr>
                <a:spcBef>
                  <a:spcPct val="0"/>
                </a:spcBef>
              </a:pPr>
              <a:t>1</a:t>
            </a:fld>
            <a:endParaRPr lang="en-US" altLang="en-US"/>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Please insert your </a:t>
            </a:r>
            <a:r>
              <a:rPr lang="en-US" altLang="en-US" dirty="0" err="1" smtClean="0">
                <a:latin typeface="Arial" panose="020B0604020202020204" pitchFamily="34" charset="0"/>
              </a:rPr>
              <a:t>organisation’s</a:t>
            </a:r>
            <a:r>
              <a:rPr lang="en-US" altLang="en-US" dirty="0" smtClean="0">
                <a:latin typeface="Arial" panose="020B0604020202020204" pitchFamily="34" charset="0"/>
              </a:rPr>
              <a:t> </a:t>
            </a:r>
            <a:r>
              <a:rPr lang="en-US" altLang="en-US" dirty="0">
                <a:latin typeface="Arial" panose="020B0604020202020204" pitchFamily="34" charset="0"/>
              </a:rPr>
              <a:t>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a:t>
            </a:r>
          </a:p>
        </p:txBody>
      </p:sp>
    </p:spTree>
    <p:extLst>
      <p:ext uri="{BB962C8B-B14F-4D97-AF65-F5344CB8AC3E}">
        <p14:creationId xmlns:p14="http://schemas.microsoft.com/office/powerpoint/2010/main" val="3701720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Step 4</a:t>
            </a:r>
            <a:r>
              <a:rPr lang="en-GB" b="1" i="1" u="sng" baseline="0" dirty="0"/>
              <a:t> of overview</a:t>
            </a:r>
            <a:endParaRPr lang="en-GB" b="1" i="1" u="sng" dirty="0"/>
          </a:p>
          <a:p>
            <a:pPr defTabSz="922904">
              <a:defRPr/>
            </a:pPr>
            <a:r>
              <a:rPr lang="en-GB" b="1" i="1" u="sng" dirty="0"/>
              <a:t>Time for this slide: 15 minutes</a:t>
            </a:r>
          </a:p>
          <a:p>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Group ideas now to be shared in plenary in order to gain commitment to “one value, one change”</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Explain that the aim of the Values Challenge workshop is for the group to </a:t>
            </a:r>
            <a:r>
              <a:rPr lang="en-US" sz="1200" b="0" kern="1200" baseline="0">
                <a:solidFill>
                  <a:schemeClr val="tx1"/>
                </a:solidFill>
                <a:latin typeface="Arial" charset="0"/>
                <a:ea typeface="MS PGothic" pitchFamily="34" charset="-128"/>
                <a:cs typeface="ＭＳ Ｐゴシック" charset="0"/>
              </a:rPr>
              <a:t>come up with </a:t>
            </a:r>
            <a:r>
              <a:rPr lang="en-US" sz="1200" b="0" i="1" kern="1200" baseline="0" dirty="0">
                <a:solidFill>
                  <a:schemeClr val="tx1"/>
                </a:solidFill>
                <a:latin typeface="Arial" charset="0"/>
                <a:ea typeface="MS PGothic" pitchFamily="34" charset="-128"/>
                <a:cs typeface="ＭＳ Ｐゴシック" charset="0"/>
              </a:rPr>
              <a:t>one action </a:t>
            </a:r>
            <a:r>
              <a:rPr lang="en-US" sz="1200" b="0" kern="1200" baseline="0" dirty="0">
                <a:solidFill>
                  <a:schemeClr val="tx1"/>
                </a:solidFill>
                <a:latin typeface="Arial" charset="0"/>
                <a:ea typeface="MS PGothic" pitchFamily="34" charset="-128"/>
                <a:cs typeface="ＭＳ Ｐゴシック" charset="0"/>
              </a:rPr>
              <a:t>to make </a:t>
            </a:r>
            <a:r>
              <a:rPr lang="en-US" sz="1200" b="0" i="1" kern="1200" baseline="0" dirty="0">
                <a:solidFill>
                  <a:schemeClr val="tx1"/>
                </a:solidFill>
                <a:latin typeface="Arial" charset="0"/>
                <a:ea typeface="MS PGothic" pitchFamily="34" charset="-128"/>
                <a:cs typeface="ＭＳ Ｐゴシック" charset="0"/>
              </a:rPr>
              <a:t>one change</a:t>
            </a:r>
            <a:r>
              <a:rPr lang="en-US" sz="1200" b="0" kern="1200" baseline="0" dirty="0">
                <a:solidFill>
                  <a:schemeClr val="tx1"/>
                </a:solidFill>
                <a:latin typeface="Arial" charset="0"/>
                <a:ea typeface="MS PGothic" pitchFamily="34" charset="-128"/>
                <a:cs typeface="ＭＳ Ｐゴシック" charset="0"/>
              </a:rPr>
              <a:t>. This action is meant to close the gap between how the value is currently put into practice and what the value looks like ideally.</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Ask all the small teams to briefly share their idea with everyone (e.g. 30 seconds per small group - exact time allowed will depend on number of groups. Whatever time allowance you give, make the time allowance clear and make sure the groups stick to it to avoid overrunning.)</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Now prompt a general discussion and try to get general agreement on which idea would work best. Where there is common ground between groups, seek to combine them into a single idea. Biggest is not always best! Sometimes small local changes that are easy to execute and easily copied by others can have a more immediate and significant impact than an ambitious plan which never really gets off the ground. Decide which action would have the most impact on the whole organization or your particular part of it.</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If there needs to be a vote in order to agree on the best action, decide on a voting system that will work best for you (</a:t>
            </a:r>
            <a:r>
              <a:rPr lang="en-US" sz="1200" b="0" kern="1200" baseline="0" dirty="0" err="1">
                <a:solidFill>
                  <a:schemeClr val="tx1"/>
                </a:solidFill>
                <a:latin typeface="Arial" charset="0"/>
                <a:ea typeface="MS PGothic" pitchFamily="34" charset="-128"/>
                <a:cs typeface="ＭＳ Ｐゴシック" charset="0"/>
              </a:rPr>
              <a:t>eg</a:t>
            </a:r>
            <a:r>
              <a:rPr lang="en-US" sz="1200" b="0" kern="1200" baseline="0" dirty="0">
                <a:solidFill>
                  <a:schemeClr val="tx1"/>
                </a:solidFill>
                <a:latin typeface="Arial" charset="0"/>
                <a:ea typeface="MS PGothic" pitchFamily="34" charset="-128"/>
                <a:cs typeface="ＭＳ Ｐゴシック" charset="0"/>
              </a:rPr>
              <a:t> people move physically to the idea which attracts them most, or use sticky voting dots) to identify the idea to be adopted by the whole group.  Also, capture the other suggested actions for future reference..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Everybody commits to put the chosen action(s) into practice by signing the We Value template</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Why not then take a group photo of everyone with the WE VALUE page?</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baseline="0" dirty="0">
              <a:solidFill>
                <a:schemeClr val="tx1"/>
              </a:solidFill>
              <a:latin typeface="Arial" charset="0"/>
              <a:ea typeface="MS PGothic" pitchFamily="34" charset="-128"/>
              <a:cs typeface="ＭＳ Ｐゴシック" charset="0"/>
            </a:endParaRP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10</a:t>
            </a:fld>
            <a:endParaRPr lang="en-US" altLang="en-US"/>
          </a:p>
        </p:txBody>
      </p:sp>
    </p:spTree>
    <p:extLst>
      <p:ext uri="{BB962C8B-B14F-4D97-AF65-F5344CB8AC3E}">
        <p14:creationId xmlns:p14="http://schemas.microsoft.com/office/powerpoint/2010/main" val="131509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904" rtl="0" eaLnBrk="0" fontAlgn="base" latinLnBrk="0" hangingPunct="0">
              <a:lnSpc>
                <a:spcPct val="100000"/>
              </a:lnSpc>
              <a:spcBef>
                <a:spcPct val="30000"/>
              </a:spcBef>
              <a:spcAft>
                <a:spcPct val="0"/>
              </a:spcAft>
              <a:buClrTx/>
              <a:buSzTx/>
              <a:buFontTx/>
              <a:buNone/>
              <a:tabLst/>
              <a:defRPr/>
            </a:pPr>
            <a:r>
              <a:rPr lang="en-GB" b="1" i="1" u="sng" dirty="0"/>
              <a:t>Step 5</a:t>
            </a:r>
            <a:r>
              <a:rPr lang="en-GB" b="1" i="1" u="sng" baseline="0" dirty="0"/>
              <a:t> of overview</a:t>
            </a:r>
            <a:endParaRPr lang="en-GB" b="1" i="1" u="sng" dirty="0"/>
          </a:p>
          <a:p>
            <a:pPr defTabSz="922904">
              <a:defRPr/>
            </a:pPr>
            <a:r>
              <a:rPr lang="en-GB" b="1" i="1" u="sng" dirty="0"/>
              <a:t>Time for this slide: 5 minutes</a:t>
            </a:r>
          </a:p>
          <a:p>
            <a:pPr defTabSz="922904">
              <a:defRPr/>
            </a:pPr>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charset="0"/>
                <a:ea typeface="MS PGothic" pitchFamily="34" charset="-128"/>
                <a:cs typeface="ＭＳ Ｐゴシック" charset="0"/>
              </a:rPr>
              <a:t>Refresh and re-</a:t>
            </a:r>
            <a:r>
              <a:rPr lang="en-US" sz="1000" b="1" kern="1200" baseline="0" dirty="0" err="1">
                <a:solidFill>
                  <a:schemeClr val="tx1"/>
                </a:solidFill>
                <a:latin typeface="Arial" charset="0"/>
                <a:ea typeface="MS PGothic" pitchFamily="34" charset="-128"/>
                <a:cs typeface="ＭＳ Ｐゴシック" charset="0"/>
              </a:rPr>
              <a:t>energise</a:t>
            </a:r>
            <a:r>
              <a:rPr lang="en-US" sz="1000" b="1" kern="1200" baseline="0" dirty="0">
                <a:solidFill>
                  <a:schemeClr val="tx1"/>
                </a:solidFill>
                <a:latin typeface="Arial" charset="0"/>
                <a:ea typeface="MS PGothic" pitchFamily="34" charset="-128"/>
                <a:cs typeface="ＭＳ Ｐゴシック" charset="0"/>
              </a:rPr>
              <a:t> the practice of values and agree how to share out responsibility for moving the plan forward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This section is intended to prompt the participants and the organisation to follow up the session in various ways, and so help to refresh and re-</a:t>
            </a:r>
            <a:r>
              <a:rPr lang="en-US" sz="1000" b="0" kern="1200" baseline="0" dirty="0" err="1">
                <a:solidFill>
                  <a:schemeClr val="tx1"/>
                </a:solidFill>
                <a:latin typeface="Arial" charset="0"/>
                <a:ea typeface="MS PGothic" pitchFamily="34" charset="-128"/>
                <a:cs typeface="ＭＳ Ｐゴシック" charset="0"/>
              </a:rPr>
              <a:t>energise</a:t>
            </a:r>
            <a:r>
              <a:rPr lang="en-US" sz="1000" b="0" kern="1200" baseline="0" dirty="0">
                <a:solidFill>
                  <a:schemeClr val="tx1"/>
                </a:solidFill>
                <a:latin typeface="Arial" charset="0"/>
                <a:ea typeface="MS PGothic" pitchFamily="34" charset="-128"/>
                <a:cs typeface="ＭＳ Ｐゴシック" charset="0"/>
              </a:rPr>
              <a:t> the practice of values generally throughout group/organisation.</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Ask the group for suggested next steps ensure the agreed action is taken consistently</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Ensure you have clear responsibility/</a:t>
            </a:r>
            <a:r>
              <a:rPr lang="en-US" sz="1000" b="0" kern="1200" baseline="0" dirty="0" err="1">
                <a:solidFill>
                  <a:schemeClr val="tx1"/>
                </a:solidFill>
                <a:latin typeface="Arial" charset="0"/>
                <a:ea typeface="MS PGothic" pitchFamily="34" charset="-128"/>
                <a:cs typeface="ＭＳ Ｐゴシック" charset="0"/>
              </a:rPr>
              <a:t>ies</a:t>
            </a:r>
            <a:r>
              <a:rPr lang="en-US" sz="1000" b="0" kern="1200" baseline="0" dirty="0">
                <a:solidFill>
                  <a:schemeClr val="tx1"/>
                </a:solidFill>
                <a:latin typeface="Arial" charset="0"/>
                <a:ea typeface="MS PGothic" pitchFamily="34" charset="-128"/>
                <a:cs typeface="ＭＳ Ｐゴシック" charset="0"/>
              </a:rPr>
              <a:t> for moving your chosen action forward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Note ideas from the group on how you’ll know you’ve been successful – what will be the impact of your chosen action if done consistently?</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If time allows and where relevant you might also think about:</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to communicate the plan across the </a:t>
            </a:r>
            <a:r>
              <a:rPr lang="en-US" sz="1000" b="0" kern="1200" baseline="0" dirty="0" err="1">
                <a:solidFill>
                  <a:schemeClr val="tx1"/>
                </a:solidFill>
                <a:latin typeface="Arial" charset="0"/>
                <a:ea typeface="MS PGothic" pitchFamily="34" charset="-128"/>
                <a:cs typeface="+mn-cs"/>
              </a:rPr>
              <a:t>organisation</a:t>
            </a:r>
            <a:endParaRPr lang="en-US" sz="1000" b="0" kern="1200" baseline="0" dirty="0">
              <a:solidFill>
                <a:schemeClr val="tx1"/>
              </a:solidFill>
              <a:latin typeface="Arial" charset="0"/>
              <a:ea typeface="MS PGothic" pitchFamily="34" charset="-128"/>
              <a:cs typeface="+mn-cs"/>
            </a:endParaRP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the action/s become embedded in daily life across the </a:t>
            </a:r>
            <a:r>
              <a:rPr lang="en-US" sz="1000" b="0" kern="1200" baseline="0" dirty="0" err="1">
                <a:solidFill>
                  <a:schemeClr val="tx1"/>
                </a:solidFill>
                <a:latin typeface="Arial" charset="0"/>
                <a:ea typeface="MS PGothic" pitchFamily="34" charset="-128"/>
                <a:cs typeface="+mn-cs"/>
              </a:rPr>
              <a:t>organisation</a:t>
            </a:r>
            <a:endParaRPr lang="en-US" sz="1000" b="0" kern="1200" baseline="0" dirty="0">
              <a:solidFill>
                <a:schemeClr val="tx1"/>
              </a:solidFill>
              <a:latin typeface="Arial" charset="0"/>
              <a:ea typeface="MS PGothic" pitchFamily="34" charset="-128"/>
              <a:cs typeface="+mn-cs"/>
            </a:endParaRP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we can show appreciation when the actions are being done well</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11</a:t>
            </a:fld>
            <a:endParaRPr lang="en-US" altLang="en-US"/>
          </a:p>
        </p:txBody>
      </p:sp>
    </p:spTree>
    <p:extLst>
      <p:ext uri="{BB962C8B-B14F-4D97-AF65-F5344CB8AC3E}">
        <p14:creationId xmlns:p14="http://schemas.microsoft.com/office/powerpoint/2010/main" val="11671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10791" indent="-273381">
              <a:spcBef>
                <a:spcPct val="30000"/>
              </a:spcBef>
              <a:defRPr sz="1100">
                <a:solidFill>
                  <a:schemeClr val="tx1"/>
                </a:solidFill>
                <a:latin typeface="Arial" panose="020B0604020202020204" pitchFamily="34" charset="0"/>
                <a:ea typeface="MS PGothic" panose="020B0600070205080204" pitchFamily="34" charset="-128"/>
              </a:defRPr>
            </a:lvl2pPr>
            <a:lvl3pPr marL="1093526" indent="-218705">
              <a:spcBef>
                <a:spcPct val="30000"/>
              </a:spcBef>
              <a:defRPr sz="1100">
                <a:solidFill>
                  <a:schemeClr val="tx1"/>
                </a:solidFill>
                <a:latin typeface="Arial" panose="020B0604020202020204" pitchFamily="34" charset="0"/>
                <a:ea typeface="MS PGothic" panose="020B0600070205080204" pitchFamily="34" charset="-128"/>
              </a:defRPr>
            </a:lvl3pPr>
            <a:lvl4pPr marL="1530936" indent="-218705">
              <a:spcBef>
                <a:spcPct val="30000"/>
              </a:spcBef>
              <a:defRPr sz="1100">
                <a:solidFill>
                  <a:schemeClr val="tx1"/>
                </a:solidFill>
                <a:latin typeface="Arial" panose="020B0604020202020204" pitchFamily="34" charset="0"/>
                <a:ea typeface="MS PGothic" panose="020B0600070205080204" pitchFamily="34" charset="-128"/>
              </a:defRPr>
            </a:lvl4pPr>
            <a:lvl5pPr marL="1968347" indent="-218705">
              <a:spcBef>
                <a:spcPct val="30000"/>
              </a:spcBef>
              <a:defRPr sz="1100">
                <a:solidFill>
                  <a:schemeClr val="tx1"/>
                </a:solidFill>
                <a:latin typeface="Arial" panose="020B0604020202020204" pitchFamily="34" charset="0"/>
                <a:ea typeface="MS PGothic" panose="020B0600070205080204" pitchFamily="34" charset="-128"/>
              </a:defRPr>
            </a:lvl5pPr>
            <a:lvl6pPr marL="240575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84316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28057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71798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a:spcBef>
                <a:spcPct val="0"/>
              </a:spcBef>
            </a:pPr>
            <a:fld id="{496E3F17-07B6-4955-A3B6-0B714BA69794}" type="slidenum">
              <a:rPr lang="en-US" altLang="en-US"/>
              <a:pPr>
                <a:spcBef>
                  <a:spcPct val="0"/>
                </a:spcBef>
              </a:pPr>
              <a:t>12</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1" u="sng" dirty="0"/>
              <a:t>Step 6</a:t>
            </a:r>
            <a:r>
              <a:rPr lang="en-GB" b="1" i="1" u="sng" baseline="0" dirty="0"/>
              <a:t> of overview</a:t>
            </a:r>
            <a:endParaRPr lang="en-US" altLang="en-US" b="1" u="sng" dirty="0">
              <a:latin typeface="Arial" panose="020B0604020202020204" pitchFamily="34" charset="0"/>
            </a:endParaRPr>
          </a:p>
          <a:p>
            <a:r>
              <a:rPr lang="en-US" altLang="en-US" b="1" u="sng" dirty="0">
                <a:latin typeface="Arial" panose="020B0604020202020204" pitchFamily="34" charset="0"/>
              </a:rPr>
              <a:t>Time for this slide 5 mins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the WE VALUE template and posting on Facebook, Twitter, </a:t>
            </a:r>
            <a:r>
              <a:rPr lang="en-US" sz="1200" dirty="0" err="1">
                <a:solidFill>
                  <a:srgbClr val="FF0000"/>
                </a:solidFill>
              </a:rPr>
              <a:t>Linkedin</a:t>
            </a:r>
            <a:r>
              <a:rPr lang="en-US" sz="1200" dirty="0">
                <a:solidFill>
                  <a:srgbClr val="FF0000"/>
                </a:solidFill>
              </a:rPr>
              <a:t> or Instagram, using #</a:t>
            </a:r>
            <a:r>
              <a:rPr lang="en-US" sz="1200" dirty="0" err="1">
                <a:solidFill>
                  <a:srgbClr val="FF0000"/>
                </a:solidFill>
              </a:rPr>
              <a:t>WorldValuesDay</a:t>
            </a:r>
            <a:r>
              <a:rPr lang="en-US" sz="1200" dirty="0">
                <a:solidFill>
                  <a:srgbClr val="FF0000"/>
                </a:solidFill>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kern="1200" baseline="0" dirty="0">
              <a:solidFill>
                <a:schemeClr val="dk1"/>
              </a:solidFill>
              <a:latin typeface="Arial" charset="0"/>
              <a:ea typeface="MS PGothic" pitchFamily="34" charset="-128"/>
              <a:cs typeface="ＭＳ Ｐゴシック" charset="0"/>
            </a:endParaRPr>
          </a:p>
          <a:p>
            <a:pPr marL="171450" indent="-171450">
              <a:buFont typeface="Arial" panose="020B0604020202020204" pitchFamily="34" charset="0"/>
              <a:buChar char="•"/>
            </a:pPr>
            <a:r>
              <a:rPr lang="en-US" sz="1200" b="0" kern="1200" baseline="0" dirty="0">
                <a:solidFill>
                  <a:schemeClr val="dk1"/>
                </a:solidFill>
                <a:latin typeface="Arial" charset="0"/>
                <a:ea typeface="MS PGothic" pitchFamily="34" charset="-128"/>
                <a:cs typeface="ＭＳ Ｐゴシック" charset="0"/>
              </a:rPr>
              <a:t>Thank the participants  and encourage them to really close the gap by putting the action into practice. I</a:t>
            </a:r>
            <a:r>
              <a:rPr lang="en-US" altLang="en-US" dirty="0">
                <a:latin typeface="Arial" panose="020B0604020202020204" pitchFamily="34" charset="0"/>
              </a:rPr>
              <a:t>t is all about </a:t>
            </a:r>
            <a:r>
              <a:rPr lang="en-US" altLang="en-US" dirty="0" err="1">
                <a:latin typeface="Arial" panose="020B0604020202020204" pitchFamily="34" charset="0"/>
              </a:rPr>
              <a:t>practising</a:t>
            </a:r>
            <a:r>
              <a:rPr lang="en-US" altLang="en-US" dirty="0">
                <a:latin typeface="Arial" panose="020B0604020202020204" pitchFamily="34" charset="0"/>
              </a:rPr>
              <a:t> </a:t>
            </a:r>
            <a:r>
              <a:rPr lang="en-US" altLang="en-US" b="1" dirty="0">
                <a:latin typeface="Arial" panose="020B0604020202020204" pitchFamily="34" charset="0"/>
              </a:rPr>
              <a:t>consistency </a:t>
            </a:r>
            <a:r>
              <a:rPr lang="en-US" altLang="en-US" b="0" dirty="0">
                <a:latin typeface="Arial" panose="020B0604020202020204" pitchFamily="34" charset="0"/>
              </a:rPr>
              <a:t>in living the values</a:t>
            </a:r>
            <a:endParaRPr lang="en-US" sz="1200" b="0" kern="1200" baseline="0" dirty="0">
              <a:solidFill>
                <a:schemeClr val="dk1"/>
              </a:solidFill>
              <a:latin typeface="Arial" charset="0"/>
              <a:ea typeface="MS PGothic" pitchFamily="34" charset="-128"/>
              <a:cs typeface="ＭＳ Ｐゴシック" charset="0"/>
            </a:endParaRPr>
          </a:p>
          <a:p>
            <a:endParaRPr lang="en-US" altLang="en-US" b="1" baseline="0" dirty="0">
              <a:latin typeface="Arial" panose="020B0604020202020204" pitchFamily="34" charset="0"/>
            </a:endParaRPr>
          </a:p>
          <a:p>
            <a:pPr defTabSz="874821">
              <a:spcAft>
                <a:spcPts val="574"/>
              </a:spcAft>
              <a:defRPr/>
            </a:pPr>
            <a:r>
              <a:rPr lang="en-GB" b="1" i="1" dirty="0"/>
              <a:t>If you think you may like outside help to establish/deepen your values programme, please email info</a:t>
            </a:r>
            <a:r>
              <a:rPr lang="en-GB" b="1" i="1" u="sng" dirty="0"/>
              <a:t>@worldvaluesday.com</a:t>
            </a:r>
            <a:r>
              <a:rPr lang="en-GB" b="1" i="1" dirty="0"/>
              <a:t>  or see www.worldvaluesday.com for suggestions, further resources and a list of practitioners</a:t>
            </a:r>
          </a:p>
          <a:p>
            <a:pPr>
              <a:spcAft>
                <a:spcPts val="574"/>
              </a:spcAft>
            </a:pPr>
            <a:endParaRPr lang="en-GB" b="1" i="1" dirty="0"/>
          </a:p>
          <a:p>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1" u="sng" dirty="0"/>
              <a:t>Step 1 of overview</a:t>
            </a:r>
          </a:p>
          <a:p>
            <a:endParaRPr lang="en-GB" b="1" i="1" u="sng" dirty="0"/>
          </a:p>
          <a:p>
            <a:r>
              <a:rPr lang="en-GB" b="1" i="1" u="sng" dirty="0"/>
              <a:t>Time for this slide: 5 </a:t>
            </a:r>
            <a:r>
              <a:rPr lang="en-GB" b="1" i="1" u="sng" dirty="0" smtClean="0"/>
              <a:t>minutes</a:t>
            </a:r>
          </a:p>
          <a:p>
            <a:endParaRPr lang="en-GB" b="1" i="1" u="sng" dirty="0" smtClean="0"/>
          </a:p>
          <a:p>
            <a:r>
              <a:rPr lang="en-GB" b="0" i="0" u="none" dirty="0" smtClean="0"/>
              <a:t>Go to </a:t>
            </a:r>
            <a:r>
              <a:rPr lang="en-GB" sz="1200" kern="1200" dirty="0" smtClean="0">
                <a:solidFill>
                  <a:schemeClr val="tx1"/>
                </a:solidFill>
                <a:effectLst/>
                <a:latin typeface="Arial" charset="0"/>
                <a:ea typeface="MS PGothic" pitchFamily="34" charset="-128"/>
                <a:cs typeface="ＭＳ Ｐゴシック" charset="0"/>
                <a:hlinkClick r:id="rId3" tooltip="https://www."/>
              </a:rPr>
              <a:t>https://www.worldvaluesday.com/values-challenge-video/</a:t>
            </a:r>
            <a:r>
              <a:rPr lang="en-GB" sz="1200" kern="1200" dirty="0" smtClean="0">
                <a:solidFill>
                  <a:schemeClr val="tx1"/>
                </a:solidFill>
                <a:effectLst/>
                <a:latin typeface="Arial" charset="0"/>
                <a:ea typeface="MS PGothic" pitchFamily="34" charset="-128"/>
                <a:cs typeface="ＭＳ Ｐゴシック" charset="0"/>
              </a:rPr>
              <a:t> </a:t>
            </a:r>
            <a:endParaRPr lang="en-GB" b="1" i="1" u="sng" dirty="0"/>
          </a:p>
          <a:p>
            <a:endParaRPr lang="en-GB" dirty="0"/>
          </a:p>
          <a:p>
            <a:r>
              <a:rPr lang="en-GB" dirty="0"/>
              <a:t>Hover the cursor over the image and you will see the video controls. Show</a:t>
            </a:r>
            <a:r>
              <a:rPr lang="en-GB" baseline="0" dirty="0"/>
              <a:t> this RSA animated video and ask the question: : ”How are we living our values – where are we on the Consistency v Intensity scale?” to open the conversation.</a:t>
            </a:r>
          </a:p>
          <a:p>
            <a:endParaRPr lang="en-GB" baseline="0"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3055369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1" u="sng" dirty="0"/>
              <a:t>Step 1 of overview</a:t>
            </a:r>
          </a:p>
          <a:p>
            <a:r>
              <a:rPr lang="en-GB" b="1" i="1" u="sng" dirty="0"/>
              <a:t>Time for this slide: 2 minutes</a:t>
            </a:r>
          </a:p>
          <a:p>
            <a:r>
              <a:rPr lang="en-GB" dirty="0"/>
              <a:t>Run briefly through this slide to remind everyone that for every kind of group or organisation it is vital to be aware of what its values are </a:t>
            </a:r>
            <a:r>
              <a:rPr lang="en-GB" b="0" dirty="0"/>
              <a:t>and to consistently put them into practice</a:t>
            </a:r>
            <a:r>
              <a:rPr lang="en-GB" dirty="0"/>
              <a:t>.  However in the pressure of everyday life we often forget about them, and disillusionment and cynicism can creep in.  There is always room for improvement – but it is no good just leaving it to others, </a:t>
            </a:r>
            <a:r>
              <a:rPr lang="en-GB" b="1" dirty="0"/>
              <a:t>it has to start with each one of us. </a:t>
            </a:r>
            <a:endParaRPr lang="en-US" sz="1200" b="0" i="1" kern="1200" baseline="0" dirty="0">
              <a:solidFill>
                <a:schemeClr val="dk1"/>
              </a:solidFill>
              <a:latin typeface="Arial" charset="0"/>
              <a:ea typeface="MS PGothic" pitchFamily="34" charset="-128"/>
              <a:cs typeface="ＭＳ Ｐゴシック" charset="0"/>
            </a:endParaRPr>
          </a:p>
          <a:p>
            <a:endParaRPr lang="en-GB" dirty="0"/>
          </a:p>
          <a:p>
            <a:r>
              <a:rPr lang="en-GB" dirty="0">
                <a:sym typeface="Wingdings" panose="05000000000000000000" pitchFamily="2" charset="2"/>
              </a:rPr>
              <a:t> </a:t>
            </a:r>
            <a:r>
              <a:rPr lang="en-GB" dirty="0"/>
              <a:t>If appropriate, or if someone asks, you can refer to some of the evidence showing that when organisations have strong values embedded in their culture they perform better and have higher levels of employee engagement and customer satisfaction. There are many studies and reports that support this statement. For instance:  </a:t>
            </a:r>
          </a:p>
          <a:p>
            <a:endParaRPr lang="en-GB" dirty="0"/>
          </a:p>
          <a:p>
            <a:r>
              <a:rPr lang="en-GB" b="1" dirty="0"/>
              <a:t>“A strong values-driven culture is critical to the success of high performance organisations. Organisations with a culture of strong values are more likely to have better financial results than their peers.”    </a:t>
            </a:r>
          </a:p>
          <a:p>
            <a:r>
              <a:rPr lang="en-GB" b="1" dirty="0"/>
              <a:t>“There is a relationship between a culture of strong values…as perceived by employees and organisational performance. That is to say, the values need to be ‘lived’ throughout the organisation.“      </a:t>
            </a:r>
          </a:p>
          <a:p>
            <a:r>
              <a:rPr lang="en-GB" b="1" dirty="0"/>
              <a:t>       </a:t>
            </a:r>
            <a:r>
              <a:rPr lang="en-GB" dirty="0"/>
              <a:t>–  both quotes are from </a:t>
            </a:r>
            <a:r>
              <a:rPr lang="en-GB" i="1" dirty="0"/>
              <a:t>Organisation Values, Are They Worth the Bother? </a:t>
            </a:r>
            <a:r>
              <a:rPr lang="en-GB" i="0" dirty="0"/>
              <a:t>a </a:t>
            </a:r>
            <a:r>
              <a:rPr lang="en-GB" dirty="0"/>
              <a:t>report by </a:t>
            </a:r>
            <a:r>
              <a:rPr lang="en-GB" i="1" dirty="0"/>
              <a:t>Great Place To Work</a:t>
            </a:r>
            <a:r>
              <a:rPr lang="en-GB" dirty="0"/>
              <a:t> November 2014</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3</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1" u="sng" dirty="0"/>
              <a:t>Step 1 of overview</a:t>
            </a:r>
          </a:p>
          <a:p>
            <a:r>
              <a:rPr lang="en-GB" b="1" i="1" u="sng" dirty="0"/>
              <a:t>Time for this slide: 1 minute</a:t>
            </a:r>
          </a:p>
          <a:p>
            <a:endParaRPr lang="en-GB" dirty="0"/>
          </a:p>
          <a:p>
            <a:r>
              <a:rPr lang="en-US" sz="1200" b="1" i="1" kern="1200" baseline="0" dirty="0">
                <a:solidFill>
                  <a:schemeClr val="dk1"/>
                </a:solidFill>
                <a:latin typeface="Arial" charset="0"/>
                <a:ea typeface="MS PGothic" pitchFamily="34" charset="-128"/>
                <a:cs typeface="ＭＳ Ｐゴシック" charset="0"/>
              </a:rPr>
              <a:t>Mention the workshop objective (On the slide mentioned as the “the call today”):</a:t>
            </a:r>
          </a:p>
          <a:p>
            <a:r>
              <a:rPr lang="en-US" sz="1200" b="0" kern="1200" baseline="0" dirty="0">
                <a:solidFill>
                  <a:schemeClr val="dk1"/>
                </a:solidFill>
                <a:latin typeface="Arial" charset="0"/>
                <a:ea typeface="MS PGothic" pitchFamily="34" charset="-128"/>
                <a:cs typeface="ＭＳ Ｐゴシック" charset="0"/>
              </a:rPr>
              <a:t>Today we will spend </a:t>
            </a:r>
            <a:r>
              <a:rPr lang="en-US" sz="1200" b="0" i="1" kern="1200" baseline="0" dirty="0">
                <a:solidFill>
                  <a:schemeClr val="dk1"/>
                </a:solidFill>
                <a:latin typeface="Arial" charset="0"/>
                <a:ea typeface="MS PGothic" pitchFamily="34" charset="-128"/>
                <a:cs typeface="ＭＳ Ｐゴシック" charset="0"/>
              </a:rPr>
              <a:t>one hour </a:t>
            </a:r>
            <a:r>
              <a:rPr lang="en-US" sz="1200" b="0" kern="1200" baseline="0" dirty="0">
                <a:solidFill>
                  <a:schemeClr val="dk1"/>
                </a:solidFill>
                <a:latin typeface="Arial" charset="0"/>
                <a:ea typeface="MS PGothic" pitchFamily="34" charset="-128"/>
                <a:cs typeface="ＭＳ Ｐゴシック" charset="0"/>
              </a:rPr>
              <a:t>to make </a:t>
            </a:r>
            <a:r>
              <a:rPr lang="en-US" sz="1200" b="0" i="1" kern="1200" baseline="0" dirty="0">
                <a:solidFill>
                  <a:schemeClr val="dk1"/>
                </a:solidFill>
                <a:latin typeface="Arial" charset="0"/>
                <a:ea typeface="MS PGothic" pitchFamily="34" charset="-128"/>
                <a:cs typeface="ＭＳ Ｐゴシック" charset="0"/>
              </a:rPr>
              <a:t>one of our organisational values </a:t>
            </a:r>
            <a:r>
              <a:rPr lang="en-US" sz="1200" b="0" kern="1200" baseline="0" dirty="0">
                <a:solidFill>
                  <a:schemeClr val="dk1"/>
                </a:solidFill>
                <a:latin typeface="Arial" charset="0"/>
                <a:ea typeface="MS PGothic" pitchFamily="34" charset="-128"/>
                <a:cs typeface="ＭＳ Ｐゴシック" charset="0"/>
              </a:rPr>
              <a:t>more concrete by defining </a:t>
            </a:r>
            <a:r>
              <a:rPr lang="en-US" sz="1200" b="0" i="1" kern="1200" baseline="0" dirty="0">
                <a:solidFill>
                  <a:schemeClr val="dk1"/>
                </a:solidFill>
                <a:latin typeface="Arial" charset="0"/>
                <a:ea typeface="MS PGothic" pitchFamily="34" charset="-128"/>
                <a:cs typeface="ＭＳ Ｐゴシック" charset="0"/>
              </a:rPr>
              <a:t>one</a:t>
            </a:r>
            <a:r>
              <a:rPr lang="en-US" sz="1200" b="0" i="0" kern="1200" baseline="0" dirty="0">
                <a:solidFill>
                  <a:schemeClr val="dk1"/>
                </a:solidFill>
                <a:latin typeface="Arial" charset="0"/>
                <a:ea typeface="MS PGothic" pitchFamily="34" charset="-128"/>
                <a:cs typeface="ＭＳ Ｐゴシック" charset="0"/>
              </a:rPr>
              <a:t> personal action </a:t>
            </a:r>
            <a:r>
              <a:rPr lang="en-US" sz="1200" b="0" kern="1200" baseline="0" dirty="0">
                <a:solidFill>
                  <a:schemeClr val="dk1"/>
                </a:solidFill>
                <a:latin typeface="Arial" charset="0"/>
                <a:ea typeface="MS PGothic" pitchFamily="34" charset="-128"/>
                <a:cs typeface="ＭＳ Ｐゴシック" charset="0"/>
              </a:rPr>
              <a:t>to make a </a:t>
            </a:r>
            <a:r>
              <a:rPr lang="en-US" sz="1200" b="0" i="1" kern="1200" baseline="0" dirty="0">
                <a:solidFill>
                  <a:schemeClr val="dk1"/>
                </a:solidFill>
                <a:latin typeface="Arial" charset="0"/>
                <a:ea typeface="MS PGothic" pitchFamily="34" charset="-128"/>
                <a:cs typeface="ＭＳ Ｐゴシック" charset="0"/>
              </a:rPr>
              <a:t>change</a:t>
            </a:r>
            <a:endParaRPr lang="en-GB" dirty="0"/>
          </a:p>
          <a:p>
            <a:endParaRPr lang="en-GB" dirty="0"/>
          </a:p>
          <a:p>
            <a:r>
              <a:rPr lang="en-GB" b="1" dirty="0"/>
              <a:t>Cover</a:t>
            </a:r>
            <a:r>
              <a:rPr lang="en-GB" b="1" baseline="0" dirty="0"/>
              <a:t> the outcomes for the session</a:t>
            </a:r>
            <a:endParaRPr lang="en-GB" b="1"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4</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1" u="sng" dirty="0"/>
              <a:t>Step 1 of overview</a:t>
            </a:r>
          </a:p>
          <a:p>
            <a:r>
              <a:rPr lang="en-GB" b="1" i="1" u="sng" dirty="0"/>
              <a:t>Time for this slide: 2 minutes</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dk1"/>
                </a:solidFill>
                <a:latin typeface="Arial" charset="0"/>
                <a:ea typeface="MS PGothic" pitchFamily="34" charset="-128"/>
                <a:cs typeface="ＭＳ Ｐゴシック" charset="0"/>
              </a:rPr>
              <a:t>Gain the everyone’s commitment and set some rules for the workshop by highlighting the following points: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personal. Say “I” or “We” -  not “They”.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specific. Small changes, not big words, make the difference.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committed. Say what you will do, and when. Commit for yourself, not for others.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err="1">
                <a:solidFill>
                  <a:schemeClr val="dk1"/>
                </a:solidFill>
                <a:latin typeface="Arial" charset="0"/>
                <a:ea typeface="MS PGothic" pitchFamily="34" charset="-128"/>
                <a:cs typeface="ＭＳ Ｐゴシック" charset="0"/>
              </a:rPr>
              <a:t>Emphasise</a:t>
            </a:r>
            <a:r>
              <a:rPr lang="en-US" sz="1200" b="0" kern="1200" baseline="0" dirty="0">
                <a:solidFill>
                  <a:schemeClr val="dk1"/>
                </a:solidFill>
                <a:latin typeface="Arial" charset="0"/>
                <a:ea typeface="MS PGothic" pitchFamily="34" charset="-128"/>
                <a:cs typeface="ＭＳ Ｐゴシック" charset="0"/>
              </a:rPr>
              <a:t> that there is only one hour so it is important to be focused and to follow the step-by-step approach</a:t>
            </a:r>
          </a:p>
          <a:p>
            <a:endParaRPr lang="en-GB" baseline="0"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5</a:t>
            </a:fld>
            <a:endParaRPr lang="en-US" altLang="en-US"/>
          </a:p>
        </p:txBody>
      </p:sp>
    </p:spTree>
    <p:extLst>
      <p:ext uri="{BB962C8B-B14F-4D97-AF65-F5344CB8AC3E}">
        <p14:creationId xmlns:p14="http://schemas.microsoft.com/office/powerpoint/2010/main" val="429324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1" u="sng" dirty="0"/>
              <a:t>Step 2 of overview</a:t>
            </a:r>
          </a:p>
          <a:p>
            <a:r>
              <a:rPr lang="en-GB" b="1" i="1" u="sng" dirty="0"/>
              <a:t>Time for this slide: 8 minutes</a:t>
            </a:r>
          </a:p>
          <a:p>
            <a:endParaRPr lang="en-GB" dirty="0"/>
          </a:p>
          <a:p>
            <a:r>
              <a:rPr lang="en-GB" dirty="0"/>
              <a:t>Insert the value that has been chosen for today’s discussion in the first line of this slide.</a:t>
            </a:r>
          </a:p>
          <a:p>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Explore the value with the biggest gap</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Show the value that was selected for the workshop and that you will dive into this value today. Preferably this is the value which has the largest gap between how the value could be lived and how it is lived currently.</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Mention the two questions that you would like to discuss and ask the group to make pairs or threes and discuss the two questions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Question 1a: What examples are there of this value being practiced in our organisation (or elsewhere)?</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Question 1b: What are the biggest areas for improvement in the practice of this value in our organisation?</a:t>
            </a:r>
          </a:p>
          <a:p>
            <a:endParaRPr lang="en-GB" baseline="0" dirty="0"/>
          </a:p>
          <a:p>
            <a:r>
              <a:rPr lang="en-GB" baseline="0" dirty="0"/>
              <a:t>Please keep to the timing. The questions are essentially a warm-up for the next slide.</a:t>
            </a:r>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6</a:t>
            </a:fld>
            <a:endParaRPr lang="en-US" altLang="en-US"/>
          </a:p>
        </p:txBody>
      </p:sp>
    </p:spTree>
    <p:extLst>
      <p:ext uri="{BB962C8B-B14F-4D97-AF65-F5344CB8AC3E}">
        <p14:creationId xmlns:p14="http://schemas.microsoft.com/office/powerpoint/2010/main" val="200229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Step 3</a:t>
            </a:r>
            <a:r>
              <a:rPr lang="en-GB" b="1" i="1" u="sng" baseline="0" dirty="0"/>
              <a:t> of overview (15 minutes in total for 3 slides)</a:t>
            </a:r>
          </a:p>
          <a:p>
            <a:pPr defTabSz="922904">
              <a:defRPr/>
            </a:pPr>
            <a:r>
              <a:rPr lang="en-GB" b="1" i="1" u="sng" dirty="0"/>
              <a:t>Time for this slide:</a:t>
            </a:r>
            <a:r>
              <a:rPr lang="en-GB" b="1" i="1" u="sng" baseline="0" dirty="0"/>
              <a:t> </a:t>
            </a:r>
            <a:r>
              <a:rPr lang="en-GB" b="1" i="1" u="sng" dirty="0"/>
              <a:t>12 minutes</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Brainstorm actions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First ask everyone </a:t>
            </a:r>
            <a:r>
              <a:rPr lang="en-US" sz="1200" b="0" kern="1200" baseline="0" dirty="0" smtClean="0">
                <a:solidFill>
                  <a:schemeClr val="tx1"/>
                </a:solidFill>
                <a:latin typeface="Arial" charset="0"/>
                <a:ea typeface="MS PGothic" pitchFamily="34" charset="-128"/>
                <a:cs typeface="ＭＳ Ｐゴシック" charset="0"/>
              </a:rPr>
              <a:t>to think </a:t>
            </a:r>
            <a:r>
              <a:rPr lang="en-US" sz="1200" b="0" kern="1200" baseline="0" dirty="0">
                <a:solidFill>
                  <a:schemeClr val="tx1"/>
                </a:solidFill>
                <a:latin typeface="Arial" charset="0"/>
                <a:ea typeface="MS PGothic" pitchFamily="34" charset="-128"/>
                <a:cs typeface="ＭＳ Ｐゴシック" charset="0"/>
              </a:rPr>
              <a:t>about his/her ideas….in silence for just 2 minutes.  Each participant can note down several specific actions on a post-it note and put it into the </a:t>
            </a:r>
            <a:r>
              <a:rPr lang="en-US" sz="1200" b="0" kern="1200" baseline="0" dirty="0" err="1">
                <a:solidFill>
                  <a:schemeClr val="tx1"/>
                </a:solidFill>
                <a:latin typeface="Arial" charset="0"/>
                <a:ea typeface="MS PGothic" pitchFamily="34" charset="-128"/>
                <a:cs typeface="ＭＳ Ｐゴシック" charset="0"/>
              </a:rPr>
              <a:t>centre</a:t>
            </a:r>
            <a:r>
              <a:rPr lang="en-US" sz="1200" b="0" kern="1200" baseline="0" dirty="0">
                <a:solidFill>
                  <a:schemeClr val="tx1"/>
                </a:solidFill>
                <a:latin typeface="Arial" charset="0"/>
                <a:ea typeface="MS PGothic" pitchFamily="34" charset="-128"/>
                <a:cs typeface="ＭＳ Ｐゴシック" charset="0"/>
              </a:rPr>
              <a:t> of the group – the ideas could be to do with stopping something, starting something, or doing something differently. Think “going the extra mile”.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Next ask each group to discuss all the ideas put forward together for maximum time of 10 minutes.  After 5 or 6 minutes, you can suggest they start trying to narrow down the ideas. </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7</a:t>
            </a:fld>
            <a:endParaRPr lang="en-US" altLang="en-US"/>
          </a:p>
        </p:txBody>
      </p:sp>
      <p:sp>
        <p:nvSpPr>
          <p:cNvPr id="5" name="Rectangle 4"/>
          <p:cNvSpPr/>
          <p:nvPr/>
        </p:nvSpPr>
        <p:spPr>
          <a:xfrm>
            <a:off x="917048" y="5489898"/>
            <a:ext cx="3436919" cy="2581909"/>
          </a:xfrm>
          <a:prstGeom prst="rect">
            <a:avLst/>
          </a:prstGeom>
        </p:spPr>
        <p:txBody>
          <a:bodyPr lIns="92290" tIns="46145" rIns="92290" bIns="46145">
            <a:spAutoFit/>
          </a:bodyPr>
          <a:lstStyle/>
          <a:p>
            <a:pPr>
              <a:spcAft>
                <a:spcPts val="303"/>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0726" indent="-230726">
              <a:buFont typeface="+mj-lt"/>
              <a:buAutoNum type="arabicPeriod"/>
            </a:pPr>
            <a:endParaRPr lang="en-US" sz="1200" dirty="0">
              <a:ea typeface="Century Gothic" charset="0"/>
              <a:cs typeface="Century Gothic" charset="0"/>
            </a:endParaRP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463479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Step 3</a:t>
            </a:r>
            <a:r>
              <a:rPr lang="en-GB" b="1" i="1" u="sng" baseline="0" dirty="0"/>
              <a:t> of overview</a:t>
            </a:r>
          </a:p>
          <a:p>
            <a:pPr defTabSz="922904">
              <a:defRPr/>
            </a:pPr>
            <a:r>
              <a:rPr lang="en-GB" b="1" i="1" u="sng" dirty="0"/>
              <a:t>Time for this slide (including the next slide): 3 minutes</a:t>
            </a:r>
          </a:p>
          <a:p>
            <a:r>
              <a:rPr lang="en-GB" dirty="0"/>
              <a:t>The next step is for each small group to assess the ideas put forward. They can use the Values Star sheets to do this if you wish to suggest it, or you can just mention the criteria used in the Values Star to help the assessment (how easy is it to do? how motivated are you to do it? does it need time/money/internal approvals?). </a:t>
            </a:r>
          </a:p>
          <a:p>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If you want to use the Values Star – then as you hand it out to the groups, explain briefly that the Star can be used to rank their best ideas and compare them. You may want to show the nest slide (Slide 9) on the screen as you explain.</a:t>
            </a:r>
          </a:p>
          <a:p>
            <a:pPr marL="171450" marR="0" lvl="0" indent="-171450" algn="l" defTabSz="914126"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1" i="1" kern="1200" baseline="0" dirty="0">
                <a:solidFill>
                  <a:schemeClr val="tx1"/>
                </a:solidFill>
                <a:latin typeface="Arial" charset="0"/>
                <a:ea typeface="MS PGothic" pitchFamily="34" charset="-128"/>
                <a:cs typeface="ＭＳ Ｐゴシック" charset="0"/>
              </a:rPr>
              <a:t>Explanation of Values Star: If you have lots of ideas for changes you could make use of the Values Star to help rank them. Give them a rough mark out of 10 (this isn’t a science) where 0 is the </a:t>
            </a:r>
            <a:r>
              <a:rPr lang="en-US" sz="1200" b="1" i="1" kern="1200" baseline="0" dirty="0" err="1">
                <a:solidFill>
                  <a:schemeClr val="tx1"/>
                </a:solidFill>
                <a:latin typeface="Arial" charset="0"/>
                <a:ea typeface="MS PGothic" pitchFamily="34" charset="-128"/>
                <a:cs typeface="ＭＳ Ｐゴシック" charset="0"/>
              </a:rPr>
              <a:t>centre</a:t>
            </a:r>
            <a:r>
              <a:rPr lang="en-US" sz="1200" b="1" i="1" kern="1200" baseline="0" dirty="0">
                <a:solidFill>
                  <a:schemeClr val="tx1"/>
                </a:solidFill>
                <a:latin typeface="Arial" charset="0"/>
                <a:ea typeface="MS PGothic" pitchFamily="34" charset="-128"/>
                <a:cs typeface="ＭＳ Ｐゴシック" charset="0"/>
              </a:rPr>
              <a:t> of the star and 10 is the outside and mark up on the star – one per idea.  Join up the marks and see which are the strongest ideas. If any of the ideas for changes score some high numbers and some low, see if you can find ways of getting round the lower score. Can it be done cheaper? Is there a way of making the change more impactful? </a:t>
            </a:r>
          </a:p>
          <a:p>
            <a:endParaRPr lang="en-GB" b="1" i="1" dirty="0"/>
          </a:p>
          <a:p>
            <a:r>
              <a:rPr lang="en-GB" dirty="0"/>
              <a:t>Each group should end up with a top idea which they will recommend in the general discussion which will follow when you go to Slide 10. </a:t>
            </a:r>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8</a:t>
            </a:fld>
            <a:endParaRPr lang="en-US" altLang="en-US"/>
          </a:p>
        </p:txBody>
      </p:sp>
      <p:sp>
        <p:nvSpPr>
          <p:cNvPr id="5" name="Rectangle 4"/>
          <p:cNvSpPr/>
          <p:nvPr/>
        </p:nvSpPr>
        <p:spPr>
          <a:xfrm>
            <a:off x="917048" y="5489898"/>
            <a:ext cx="3436919" cy="2581909"/>
          </a:xfrm>
          <a:prstGeom prst="rect">
            <a:avLst/>
          </a:prstGeom>
        </p:spPr>
        <p:txBody>
          <a:bodyPr lIns="92290" tIns="46145" rIns="92290" bIns="46145">
            <a:spAutoFit/>
          </a:bodyPr>
          <a:lstStyle/>
          <a:p>
            <a:pPr>
              <a:spcAft>
                <a:spcPts val="303"/>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0726" indent="-230726">
              <a:buFont typeface="+mj-lt"/>
              <a:buAutoNum type="arabicPeriod"/>
            </a:pPr>
            <a:endParaRPr lang="en-US" sz="1200" dirty="0">
              <a:ea typeface="Century Gothic" charset="0"/>
              <a:cs typeface="Century Gothic" charset="0"/>
            </a:endParaRP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28517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904" rtl="0" eaLnBrk="0" fontAlgn="base" latinLnBrk="0" hangingPunct="0">
              <a:lnSpc>
                <a:spcPct val="100000"/>
              </a:lnSpc>
              <a:spcBef>
                <a:spcPct val="30000"/>
              </a:spcBef>
              <a:spcAft>
                <a:spcPct val="0"/>
              </a:spcAft>
              <a:buClrTx/>
              <a:buSzTx/>
              <a:buFontTx/>
              <a:buNone/>
              <a:tabLst/>
              <a:defRPr/>
            </a:pPr>
            <a:r>
              <a:rPr lang="en-GB" b="1" i="1" u="sng" dirty="0"/>
              <a:t>Step 3</a:t>
            </a:r>
            <a:r>
              <a:rPr lang="en-GB" b="1" i="1" u="sng" baseline="0" dirty="0"/>
              <a:t> of overview</a:t>
            </a:r>
          </a:p>
          <a:p>
            <a:pPr defTabSz="922904">
              <a:defRPr/>
            </a:pPr>
            <a:endParaRPr lang="en-US" dirty="0">
              <a:ea typeface="Century Gothic" charset="0"/>
              <a:cs typeface="Century Gothic" charset="0"/>
            </a:endParaRPr>
          </a:p>
          <a:p>
            <a:pPr defTabSz="922904">
              <a:defRPr/>
            </a:pPr>
            <a:r>
              <a:rPr lang="en-US" dirty="0">
                <a:ea typeface="Century Gothic" charset="0"/>
                <a:cs typeface="Century Gothic" charset="0"/>
              </a:rPr>
              <a:t>If you have lots of ideas for changes participants can make use the Values Star to help rank them. </a:t>
            </a:r>
          </a:p>
          <a:p>
            <a:pPr defTabSz="922904">
              <a:defRPr/>
            </a:pPr>
            <a:endParaRPr lang="en-US" dirty="0">
              <a:ea typeface="Century Gothic" charset="0"/>
              <a:cs typeface="Century Gothic" charset="0"/>
            </a:endParaRPr>
          </a:p>
          <a:p>
            <a:pPr defTabSz="922904">
              <a:defRPr/>
            </a:pPr>
            <a:r>
              <a:rPr lang="en-US" dirty="0">
                <a:ea typeface="Century Gothic" charset="0"/>
                <a:cs typeface="Century Gothic" charset="0"/>
              </a:rPr>
              <a:t>Handout</a:t>
            </a:r>
            <a:r>
              <a:rPr lang="en-US" baseline="0" dirty="0">
                <a:ea typeface="Century Gothic" charset="0"/>
                <a:cs typeface="Century Gothic" charset="0"/>
              </a:rPr>
              <a:t> a blank version of the values star to participants.</a:t>
            </a:r>
          </a:p>
          <a:p>
            <a:pPr defTabSz="922904">
              <a:defRPr/>
            </a:pPr>
            <a:endParaRPr lang="en-US" dirty="0">
              <a:ea typeface="Century Gothic" charset="0"/>
              <a:cs typeface="Century Gothic" charset="0"/>
            </a:endParaRPr>
          </a:p>
          <a:p>
            <a:pPr defTabSz="922904">
              <a:defRPr/>
            </a:pPr>
            <a:endParaRPr lang="en-US" dirty="0">
              <a:ea typeface="Century Gothic" charset="0"/>
              <a:cs typeface="Century Gothic" charset="0"/>
            </a:endParaRPr>
          </a:p>
          <a:p>
            <a:pPr defTabSz="922904">
              <a:defRPr/>
            </a:pPr>
            <a:endParaRPr lang="en-US" dirty="0">
              <a:ea typeface="Century Gothic" charset="0"/>
              <a:cs typeface="Century Gothic" charset="0"/>
            </a:endParaRPr>
          </a:p>
          <a:p>
            <a:endParaRPr lang="en-US" dirty="0"/>
          </a:p>
        </p:txBody>
      </p:sp>
      <p:sp>
        <p:nvSpPr>
          <p:cNvPr id="4" name="Slide Number Placeholder 3"/>
          <p:cNvSpPr>
            <a:spLocks noGrp="1"/>
          </p:cNvSpPr>
          <p:nvPr>
            <p:ph type="sldNum" sz="quarter" idx="10"/>
          </p:nvPr>
        </p:nvSpPr>
        <p:spPr/>
        <p:txBody>
          <a:bodyPr/>
          <a:lstStyle/>
          <a:p>
            <a:fld id="{7995C545-3D1B-ED45-8029-DCBD4ABE6857}" type="slidenum">
              <a:rPr lang="en-US" smtClean="0"/>
              <a:t>9</a:t>
            </a:fld>
            <a:endParaRPr lang="en-US"/>
          </a:p>
        </p:txBody>
      </p:sp>
    </p:spTree>
    <p:extLst>
      <p:ext uri="{BB962C8B-B14F-4D97-AF65-F5344CB8AC3E}">
        <p14:creationId xmlns:p14="http://schemas.microsoft.com/office/powerpoint/2010/main" val="3989848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914400" y="1676400"/>
            <a:ext cx="73152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914400" y="2971800"/>
            <a:ext cx="73152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914400" y="6248400"/>
            <a:ext cx="16764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3124200" y="6248400"/>
            <a:ext cx="28956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6553200" y="6248400"/>
            <a:ext cx="16764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418021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11718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95275"/>
            <a:ext cx="56769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193583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524C1A5A-EBA2-4374-823E-E1236E5BED05}" type="slidenum">
              <a:rPr lang="en-GB" altLang="en-US"/>
              <a:pPr>
                <a:defRPr/>
              </a:pPr>
              <a:t>‹#›</a:t>
            </a:fld>
            <a:endParaRPr lang="en-GB" altLang="en-US"/>
          </a:p>
        </p:txBody>
      </p:sp>
    </p:spTree>
    <p:extLst>
      <p:ext uri="{BB962C8B-B14F-4D97-AF65-F5344CB8AC3E}">
        <p14:creationId xmlns:p14="http://schemas.microsoft.com/office/powerpoint/2010/main" val="392326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2F154938-55E4-489D-91E1-6543F56E5A40}" type="slidenum">
              <a:rPr lang="en-GB" altLang="en-US"/>
              <a:pPr>
                <a:defRPr/>
              </a:pPr>
              <a:t>‹#›</a:t>
            </a:fld>
            <a:endParaRPr lang="en-GB" altLang="en-US"/>
          </a:p>
        </p:txBody>
      </p:sp>
    </p:spTree>
    <p:extLst>
      <p:ext uri="{BB962C8B-B14F-4D97-AF65-F5344CB8AC3E}">
        <p14:creationId xmlns:p14="http://schemas.microsoft.com/office/powerpoint/2010/main" val="426419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1D91A51D-832E-494C-AF5B-3796BFAF839B}" type="slidenum">
              <a:rPr lang="en-GB" altLang="en-US"/>
              <a:pPr>
                <a:defRPr/>
              </a:pPr>
              <a:t>‹#›</a:t>
            </a:fld>
            <a:endParaRPr lang="en-GB" altLang="en-US"/>
          </a:p>
        </p:txBody>
      </p:sp>
    </p:spTree>
    <p:extLst>
      <p:ext uri="{BB962C8B-B14F-4D97-AF65-F5344CB8AC3E}">
        <p14:creationId xmlns:p14="http://schemas.microsoft.com/office/powerpoint/2010/main" val="386268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2E50A664-DB43-43E9-B055-83EEADC49F8F}" type="slidenum">
              <a:rPr lang="en-GB" altLang="en-US"/>
              <a:pPr>
                <a:defRPr/>
              </a:pPr>
              <a:t>‹#›</a:t>
            </a:fld>
            <a:endParaRPr lang="en-GB" altLang="en-US"/>
          </a:p>
        </p:txBody>
      </p:sp>
    </p:spTree>
    <p:extLst>
      <p:ext uri="{BB962C8B-B14F-4D97-AF65-F5344CB8AC3E}">
        <p14:creationId xmlns:p14="http://schemas.microsoft.com/office/powerpoint/2010/main" val="281303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dirty="0"/>
          </a:p>
        </p:txBody>
      </p:sp>
      <p:sp>
        <p:nvSpPr>
          <p:cNvPr id="8" name="Footer Placeholder 4"/>
          <p:cNvSpPr>
            <a:spLocks noGrp="1"/>
          </p:cNvSpPr>
          <p:nvPr>
            <p:ph type="ftr" sz="quarter" idx="11"/>
          </p:nvPr>
        </p:nvSpPr>
        <p:spPr/>
        <p:txBody>
          <a:bodyPr/>
          <a:lstStyle>
            <a:lvl1pPr>
              <a:defRPr/>
            </a:lvl1pPr>
          </a:lstStyle>
          <a:p>
            <a:pPr>
              <a:defRPr/>
            </a:pPr>
            <a:r>
              <a:rPr lang="en-GB"/>
              <a:t>NEXT</a:t>
            </a:r>
          </a:p>
        </p:txBody>
      </p:sp>
      <p:sp>
        <p:nvSpPr>
          <p:cNvPr id="9" name="Slide Number Placeholder 5"/>
          <p:cNvSpPr>
            <a:spLocks noGrp="1"/>
          </p:cNvSpPr>
          <p:nvPr>
            <p:ph type="sldNum" sz="quarter" idx="12"/>
          </p:nvPr>
        </p:nvSpPr>
        <p:spPr/>
        <p:txBody>
          <a:bodyPr/>
          <a:lstStyle>
            <a:lvl1pPr>
              <a:defRPr/>
            </a:lvl1pPr>
          </a:lstStyle>
          <a:p>
            <a:pPr>
              <a:defRPr/>
            </a:pPr>
            <a:fld id="{3470049D-6300-4028-B7C1-E359DBF2EA97}" type="slidenum">
              <a:rPr lang="en-GB" altLang="en-US"/>
              <a:pPr>
                <a:defRPr/>
              </a:pPr>
              <a:t>‹#›</a:t>
            </a:fld>
            <a:endParaRPr lang="en-GB" altLang="en-US"/>
          </a:p>
        </p:txBody>
      </p:sp>
    </p:spTree>
    <p:extLst>
      <p:ext uri="{BB962C8B-B14F-4D97-AF65-F5344CB8AC3E}">
        <p14:creationId xmlns:p14="http://schemas.microsoft.com/office/powerpoint/2010/main" val="386345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dirty="0"/>
          </a:p>
        </p:txBody>
      </p:sp>
      <p:sp>
        <p:nvSpPr>
          <p:cNvPr id="4" name="Footer Placeholder 4"/>
          <p:cNvSpPr>
            <a:spLocks noGrp="1"/>
          </p:cNvSpPr>
          <p:nvPr>
            <p:ph type="ftr" sz="quarter" idx="11"/>
          </p:nvPr>
        </p:nvSpPr>
        <p:spPr/>
        <p:txBody>
          <a:bodyPr/>
          <a:lstStyle>
            <a:lvl1pPr>
              <a:defRPr/>
            </a:lvl1pPr>
          </a:lstStyle>
          <a:p>
            <a:pPr>
              <a:defRPr/>
            </a:pPr>
            <a:r>
              <a:rPr lang="en-GB"/>
              <a:t>NEXT</a:t>
            </a:r>
          </a:p>
        </p:txBody>
      </p:sp>
      <p:sp>
        <p:nvSpPr>
          <p:cNvPr id="5" name="Slide Number Placeholder 5"/>
          <p:cNvSpPr>
            <a:spLocks noGrp="1"/>
          </p:cNvSpPr>
          <p:nvPr>
            <p:ph type="sldNum" sz="quarter" idx="12"/>
          </p:nvPr>
        </p:nvSpPr>
        <p:spPr/>
        <p:txBody>
          <a:bodyPr/>
          <a:lstStyle>
            <a:lvl1pPr>
              <a:defRPr/>
            </a:lvl1pPr>
          </a:lstStyle>
          <a:p>
            <a:pPr>
              <a:defRPr/>
            </a:pPr>
            <a:fld id="{125B3E93-A0C2-4919-9DD3-6A1AEB00E50E}" type="slidenum">
              <a:rPr lang="en-GB" altLang="en-US"/>
              <a:pPr>
                <a:defRPr/>
              </a:pPr>
              <a:t>‹#›</a:t>
            </a:fld>
            <a:endParaRPr lang="en-GB" altLang="en-US"/>
          </a:p>
        </p:txBody>
      </p:sp>
    </p:spTree>
    <p:extLst>
      <p:ext uri="{BB962C8B-B14F-4D97-AF65-F5344CB8AC3E}">
        <p14:creationId xmlns:p14="http://schemas.microsoft.com/office/powerpoint/2010/main" val="142132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dirty="0"/>
          </a:p>
        </p:txBody>
      </p:sp>
      <p:sp>
        <p:nvSpPr>
          <p:cNvPr id="3" name="Footer Placeholder 4"/>
          <p:cNvSpPr>
            <a:spLocks noGrp="1"/>
          </p:cNvSpPr>
          <p:nvPr>
            <p:ph type="ftr" sz="quarter" idx="11"/>
          </p:nvPr>
        </p:nvSpPr>
        <p:spPr/>
        <p:txBody>
          <a:bodyPr/>
          <a:lstStyle>
            <a:lvl1pPr>
              <a:defRPr/>
            </a:lvl1pPr>
          </a:lstStyle>
          <a:p>
            <a:pPr>
              <a:defRPr/>
            </a:pPr>
            <a:r>
              <a:rPr lang="en-GB"/>
              <a:t>NEXT</a:t>
            </a:r>
          </a:p>
        </p:txBody>
      </p:sp>
      <p:sp>
        <p:nvSpPr>
          <p:cNvPr id="4" name="Slide Number Placeholder 5"/>
          <p:cNvSpPr>
            <a:spLocks noGrp="1"/>
          </p:cNvSpPr>
          <p:nvPr>
            <p:ph type="sldNum" sz="quarter" idx="12"/>
          </p:nvPr>
        </p:nvSpPr>
        <p:spPr/>
        <p:txBody>
          <a:bodyPr/>
          <a:lstStyle>
            <a:lvl1pPr>
              <a:defRPr/>
            </a:lvl1pPr>
          </a:lstStyle>
          <a:p>
            <a:pPr>
              <a:defRPr/>
            </a:pPr>
            <a:fld id="{CD92049E-DAD0-459D-AD5A-C322B0AC82E4}" type="slidenum">
              <a:rPr lang="en-GB" altLang="en-US"/>
              <a:pPr>
                <a:defRPr/>
              </a:pPr>
              <a:t>‹#›</a:t>
            </a:fld>
            <a:endParaRPr lang="en-GB" altLang="en-US"/>
          </a:p>
        </p:txBody>
      </p:sp>
    </p:spTree>
    <p:extLst>
      <p:ext uri="{BB962C8B-B14F-4D97-AF65-F5344CB8AC3E}">
        <p14:creationId xmlns:p14="http://schemas.microsoft.com/office/powerpoint/2010/main" val="2215902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C0C4EA1D-EB20-48C9-AE0A-7750DEB68747}" type="slidenum">
              <a:rPr lang="en-GB" altLang="en-US"/>
              <a:pPr>
                <a:defRPr/>
              </a:pPr>
              <a:t>‹#›</a:t>
            </a:fld>
            <a:endParaRPr lang="en-GB" altLang="en-US"/>
          </a:p>
        </p:txBody>
      </p:sp>
    </p:spTree>
    <p:extLst>
      <p:ext uri="{BB962C8B-B14F-4D97-AF65-F5344CB8AC3E}">
        <p14:creationId xmlns:p14="http://schemas.microsoft.com/office/powerpoint/2010/main" val="9059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278903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B189D5F7-57E1-4AD0-957E-FEC1451BA096}" type="slidenum">
              <a:rPr lang="en-GB" altLang="en-US"/>
              <a:pPr>
                <a:defRPr/>
              </a:pPr>
              <a:t>‹#›</a:t>
            </a:fld>
            <a:endParaRPr lang="en-GB" altLang="en-US"/>
          </a:p>
        </p:txBody>
      </p:sp>
    </p:spTree>
    <p:extLst>
      <p:ext uri="{BB962C8B-B14F-4D97-AF65-F5344CB8AC3E}">
        <p14:creationId xmlns:p14="http://schemas.microsoft.com/office/powerpoint/2010/main" val="337493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937DB1BF-D976-46D3-A3A8-9F3C900C50DD}" type="slidenum">
              <a:rPr lang="en-GB" altLang="en-US"/>
              <a:pPr>
                <a:defRPr/>
              </a:pPr>
              <a:t>‹#›</a:t>
            </a:fld>
            <a:endParaRPr lang="en-GB" altLang="en-US"/>
          </a:p>
        </p:txBody>
      </p:sp>
    </p:spTree>
    <p:extLst>
      <p:ext uri="{BB962C8B-B14F-4D97-AF65-F5344CB8AC3E}">
        <p14:creationId xmlns:p14="http://schemas.microsoft.com/office/powerpoint/2010/main" val="323035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7E019CF7-8FF9-4B47-8F18-9CB4146DFA0E}" type="slidenum">
              <a:rPr lang="en-GB" altLang="en-US"/>
              <a:pPr>
                <a:defRPr/>
              </a:pPr>
              <a:t>‹#›</a:t>
            </a:fld>
            <a:endParaRPr lang="en-GB" altLang="en-US"/>
          </a:p>
        </p:txBody>
      </p:sp>
    </p:spTree>
    <p:extLst>
      <p:ext uri="{BB962C8B-B14F-4D97-AF65-F5344CB8AC3E}">
        <p14:creationId xmlns:p14="http://schemas.microsoft.com/office/powerpoint/2010/main" val="147356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21415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289750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423592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401722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59319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242828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108471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47800" y="295275"/>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752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5257800" y="6219825"/>
            <a:ext cx="1219200" cy="333375"/>
          </a:xfrm>
          <a:prstGeom prst="rect">
            <a:avLst/>
          </a:prstGeom>
          <a:noFill/>
          <a:ln>
            <a:noFill/>
          </a:ln>
          <a:effectLst>
            <a:outerShdw blurRad="25400" dist="12700" dir="2700000" algn="ctr" rotWithShape="0">
              <a:srgbClr val="808080">
                <a:alpha val="74997"/>
              </a:srgbClr>
            </a:outerShdw>
          </a:effectLst>
          <a:ex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1676400" y="6219825"/>
            <a:ext cx="3429000" cy="333375"/>
          </a:xfrm>
          <a:prstGeom prst="rect">
            <a:avLst/>
          </a:prstGeom>
          <a:noFill/>
          <a:ln>
            <a:noFill/>
          </a:ln>
          <a:effectLst>
            <a:outerShdw blurRad="25400" dist="12700" dir="2700000" algn="ctr" rotWithShape="0">
              <a:srgbClr val="808080">
                <a:alpha val="74997"/>
              </a:srgbClr>
            </a:outerShdw>
          </a:effectLst>
          <a:ex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609600" y="6219825"/>
            <a:ext cx="914400" cy="333375"/>
          </a:xfrm>
          <a:prstGeom prst="rect">
            <a:avLst/>
          </a:prstGeom>
          <a:noFill/>
          <a:ln>
            <a:noFill/>
          </a:ln>
          <a:effectLst>
            <a:outerShdw blurRad="25400" dist="12700" dir="2700000" algn="ctr" rotWithShape="0">
              <a:srgbClr val="808080">
                <a:alpha val="74997"/>
              </a:srgbClr>
            </a:outerShdw>
          </a:effectLst>
          <a:ex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5620" r:id="rId1"/>
    <p:sldLayoutId id="2147485599" r:id="rId2"/>
    <p:sldLayoutId id="2147485600" r:id="rId3"/>
    <p:sldLayoutId id="2147485601" r:id="rId4"/>
    <p:sldLayoutId id="2147485602" r:id="rId5"/>
    <p:sldLayoutId id="2147485603" r:id="rId6"/>
    <p:sldLayoutId id="2147485604" r:id="rId7"/>
    <p:sldLayoutId id="2147485605" r:id="rId8"/>
    <p:sldLayoutId id="2147485606" r:id="rId9"/>
    <p:sldLayoutId id="2147485607" r:id="rId10"/>
    <p:sldLayoutId id="2147485608"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pitchFamily="34" charset="0"/>
                <a:ea typeface="ＭＳ Ｐゴシック" pitchFamily="34" charset="-128"/>
              </a:defRPr>
            </a:lvl1pPr>
          </a:lstStyle>
          <a:p>
            <a:pPr>
              <a:defRPr/>
            </a:pPr>
            <a:endParaRPr lang="en-GB"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ＭＳ Ｐゴシック" pitchFamily="34" charset="-128"/>
                <a:cs typeface="+mn-cs"/>
              </a:defRPr>
            </a:lvl1pPr>
          </a:lstStyle>
          <a:p>
            <a:pPr>
              <a:defRPr/>
            </a:pPr>
            <a:r>
              <a:rPr lang="en-GB"/>
              <a:t>NEXT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94B658CC-1C2F-4C42-B645-1340B7CA67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609"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worldvaluesday.com/values-challenge-vide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054" y="908720"/>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07504" y="3219616"/>
            <a:ext cx="1512168" cy="246221"/>
          </a:xfrm>
          <a:prstGeom prst="rect">
            <a:avLst/>
          </a:prstGeom>
          <a:noFill/>
        </p:spPr>
        <p:txBody>
          <a:bodyPr wrap="square" rtlCol="0">
            <a:spAutoFit/>
          </a:bodyPr>
          <a:lstStyle/>
          <a:p>
            <a:r>
              <a:rPr lang="en-GB" sz="1000" dirty="0">
                <a:solidFill>
                  <a:schemeClr val="tx2"/>
                </a:solidFill>
              </a:rPr>
              <a:t>Trust</a:t>
            </a:r>
          </a:p>
        </p:txBody>
      </p:sp>
      <p:sp>
        <p:nvSpPr>
          <p:cNvPr id="23" name="TextBox 22"/>
          <p:cNvSpPr txBox="1"/>
          <p:nvPr/>
        </p:nvSpPr>
        <p:spPr>
          <a:xfrm>
            <a:off x="107504" y="4411347"/>
            <a:ext cx="1670962" cy="261610"/>
          </a:xfrm>
          <a:prstGeom prst="rect">
            <a:avLst/>
          </a:prstGeom>
          <a:noFill/>
        </p:spPr>
        <p:txBody>
          <a:bodyPr wrap="square" rtlCol="0">
            <a:spAutoFit/>
          </a:bodyPr>
          <a:lstStyle/>
          <a:p>
            <a:r>
              <a:rPr lang="en-GB" sz="1100" dirty="0">
                <a:solidFill>
                  <a:schemeClr val="tx2"/>
                </a:solidFill>
              </a:rPr>
              <a:t>Appreciation</a:t>
            </a:r>
          </a:p>
        </p:txBody>
      </p:sp>
      <p:sp>
        <p:nvSpPr>
          <p:cNvPr id="3" name="Rectangle 2"/>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Insert your organisation logo</a:t>
            </a:r>
          </a:p>
        </p:txBody>
      </p:sp>
      <p:sp>
        <p:nvSpPr>
          <p:cNvPr id="12" name="TextBox 11"/>
          <p:cNvSpPr txBox="1"/>
          <p:nvPr/>
        </p:nvSpPr>
        <p:spPr>
          <a:xfrm>
            <a:off x="591000" y="2293816"/>
            <a:ext cx="8352606" cy="4585871"/>
          </a:xfrm>
          <a:prstGeom prst="rect">
            <a:avLst/>
          </a:prstGeom>
          <a:noFill/>
        </p:spPr>
        <p:txBody>
          <a:bodyPr wrap="square">
            <a:spAutoFit/>
          </a:bodyPr>
          <a:lstStyle/>
          <a:p>
            <a:pPr algn="ctr" eaLnBrk="1" hangingPunct="1">
              <a:defRPr/>
            </a:pPr>
            <a:r>
              <a:rPr lang="en-GB" dirty="0">
                <a:latin typeface="+mn-lt"/>
              </a:rPr>
              <a:t>      </a:t>
            </a:r>
          </a:p>
          <a:p>
            <a:pPr algn="ctr" eaLnBrk="1" hangingPunct="1">
              <a:defRPr/>
            </a:pPr>
            <a:endParaRPr lang="en-GB" sz="2800" b="1" dirty="0">
              <a:solidFill>
                <a:schemeClr val="accent6">
                  <a:lumMod val="50000"/>
                </a:schemeClr>
              </a:solidFill>
              <a:latin typeface="+mn-lt"/>
            </a:endParaRPr>
          </a:p>
          <a:p>
            <a:pPr algn="ctr" eaLnBrk="1" hangingPunct="1">
              <a:defRPr/>
            </a:pPr>
            <a:r>
              <a:rPr lang="en-GB" sz="3600" b="1" dirty="0">
                <a:solidFill>
                  <a:srgbClr val="00B0F0"/>
                </a:solidFill>
                <a:latin typeface="+mn-lt"/>
              </a:rPr>
              <a:t>VALUES CHALLENGE</a:t>
            </a:r>
          </a:p>
          <a:p>
            <a:pPr algn="ctr" eaLnBrk="1" hangingPunct="1">
              <a:defRPr/>
            </a:pPr>
            <a:r>
              <a:rPr lang="en-GB" sz="2800" b="1" dirty="0">
                <a:solidFill>
                  <a:srgbClr val="00B0F0"/>
                </a:solidFill>
                <a:latin typeface="+mn-lt"/>
              </a:rPr>
              <a:t>For Organisations</a:t>
            </a:r>
          </a:p>
          <a:p>
            <a:pPr algn="ctr" eaLnBrk="1" hangingPunct="1">
              <a:defRPr/>
            </a:pPr>
            <a:r>
              <a:rPr lang="en-GB" altLang="en-US" sz="3600" b="1" dirty="0">
                <a:solidFill>
                  <a:srgbClr val="00B0F0"/>
                </a:solidFill>
              </a:rPr>
              <a:t>One Hour, One Value, One Change</a:t>
            </a:r>
          </a:p>
          <a:p>
            <a:pPr marL="457200" indent="-457200" algn="ctr" eaLnBrk="1" hangingPunct="1">
              <a:buFont typeface="Wingdings" panose="05000000000000000000" pitchFamily="2" charset="2"/>
              <a:buChar char="Ø"/>
              <a:defRPr/>
            </a:pPr>
            <a:endParaRPr lang="en-GB" sz="2800" b="1" dirty="0">
              <a:solidFill>
                <a:schemeClr val="accent6">
                  <a:lumMod val="50000"/>
                </a:schemeClr>
              </a:solidFill>
              <a:latin typeface="+mn-lt"/>
            </a:endParaRPr>
          </a:p>
          <a:p>
            <a:pPr algn="ctr" eaLnBrk="1" hangingPunct="1">
              <a:defRPr/>
            </a:pPr>
            <a:endParaRPr lang="en-GB" sz="2800" b="1"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eaLnBrk="1" hangingPunct="1">
              <a:defRPr/>
            </a:pPr>
            <a:endParaRPr lang="en-GB" sz="3600" b="1" dirty="0">
              <a:solidFill>
                <a:srgbClr val="686A69"/>
              </a:solidFill>
              <a:latin typeface="+mn-lt"/>
            </a:endParaRPr>
          </a:p>
        </p:txBody>
      </p:sp>
      <p:pic>
        <p:nvPicPr>
          <p:cNvPr id="13" name="Picture 5" descr="UK_ValuesAlliance_logo_RG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73" y="5373216"/>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stretch>
            <a:fillRect/>
          </a:stretch>
        </p:blipFill>
        <p:spPr>
          <a:xfrm>
            <a:off x="757613" y="5416447"/>
            <a:ext cx="2374227" cy="941777"/>
          </a:xfrm>
          <a:prstGeom prst="rect">
            <a:avLst/>
          </a:prstGeom>
        </p:spPr>
      </p:pic>
      <p:pic>
        <p:nvPicPr>
          <p:cNvPr id="15" name="Picture 14"/>
          <p:cNvPicPr>
            <a:picLocks noChangeAspect="1"/>
          </p:cNvPicPr>
          <p:nvPr/>
        </p:nvPicPr>
        <p:blipFill>
          <a:blip r:embed="rId6"/>
          <a:stretch>
            <a:fillRect/>
          </a:stretch>
        </p:blipFill>
        <p:spPr>
          <a:xfrm>
            <a:off x="3463796" y="5489362"/>
            <a:ext cx="1134221" cy="79594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80" y="5355289"/>
            <a:ext cx="1420680" cy="1098047"/>
          </a:xfrm>
          <a:prstGeom prst="rect">
            <a:avLst/>
          </a:prstGeom>
        </p:spPr>
      </p:pic>
    </p:spTree>
    <p:extLst>
      <p:ext uri="{BB962C8B-B14F-4D97-AF65-F5344CB8AC3E}">
        <p14:creationId xmlns:p14="http://schemas.microsoft.com/office/powerpoint/2010/main" val="1068490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will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10</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20688" y="1476214"/>
            <a:ext cx="7772400"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lnSpc>
                <a:spcPct val="200000"/>
              </a:lnSpc>
              <a:spcAft>
                <a:spcPts val="600"/>
              </a:spcAft>
              <a:buNone/>
            </a:pPr>
            <a:r>
              <a:rPr lang="en-GB" sz="1800" dirty="0"/>
              <a:t>NOW EVERYONE COMES TOGETHER IN ONE BIG GROUP</a:t>
            </a:r>
          </a:p>
          <a:p>
            <a:pPr>
              <a:lnSpc>
                <a:spcPct val="200000"/>
              </a:lnSpc>
              <a:spcAft>
                <a:spcPts val="600"/>
              </a:spcAft>
            </a:pPr>
            <a:r>
              <a:rPr lang="en-GB" sz="1800" dirty="0"/>
              <a:t>Each small group to share their best idea – keep it brief</a:t>
            </a:r>
          </a:p>
          <a:p>
            <a:pPr>
              <a:lnSpc>
                <a:spcPct val="200000"/>
              </a:lnSpc>
              <a:spcAft>
                <a:spcPts val="600"/>
              </a:spcAft>
            </a:pPr>
            <a:r>
              <a:rPr lang="en-GB" sz="1800" dirty="0"/>
              <a:t>General discussion of ideas and their impact</a:t>
            </a:r>
          </a:p>
          <a:p>
            <a:pPr>
              <a:lnSpc>
                <a:spcPct val="200000"/>
              </a:lnSpc>
              <a:spcAft>
                <a:spcPts val="600"/>
              </a:spcAft>
            </a:pPr>
            <a:r>
              <a:rPr lang="en-GB" sz="1800" dirty="0"/>
              <a:t>Agree the action/s we will take to close the values gap</a:t>
            </a:r>
          </a:p>
          <a:p>
            <a:pPr marL="0" indent="0">
              <a:spcAft>
                <a:spcPts val="600"/>
              </a:spcAft>
              <a:buNone/>
            </a:pPr>
            <a:endParaRPr lang="en-GB" sz="1800" b="1" dirty="0"/>
          </a:p>
          <a:p>
            <a:pPr marL="0" indent="0">
              <a:spcAft>
                <a:spcPts val="600"/>
              </a:spcAft>
              <a:buNone/>
            </a:pPr>
            <a:r>
              <a:rPr lang="en-GB" sz="1800" b="1" dirty="0"/>
              <a:t>Everybody commits to put the chosen action(s) into practi</a:t>
            </a:r>
            <a:r>
              <a:rPr lang="en-GB" sz="1800" b="1" i="1" dirty="0"/>
              <a:t>c</a:t>
            </a:r>
            <a:r>
              <a:rPr lang="en-GB" sz="1800" b="1" dirty="0"/>
              <a:t>e by signing the WE VALUE template</a:t>
            </a:r>
          </a:p>
          <a:p>
            <a:pPr marL="0" indent="0">
              <a:spcAft>
                <a:spcPts val="600"/>
              </a:spcAft>
              <a:buNone/>
            </a:pPr>
            <a:endParaRPr lang="en-GB" sz="1800" b="1" dirty="0">
              <a:solidFill>
                <a:srgbClr val="FF0000"/>
              </a:solidFill>
            </a:endParaRPr>
          </a:p>
          <a:p>
            <a:pPr marL="0" indent="0">
              <a:spcAft>
                <a:spcPts val="600"/>
              </a:spcAft>
              <a:buNone/>
            </a:pPr>
            <a:r>
              <a:rPr lang="en-GB" sz="1800" b="1" dirty="0">
                <a:solidFill>
                  <a:srgbClr val="FF825F"/>
                </a:solidFill>
              </a:rPr>
              <a:t>15 minutes</a:t>
            </a:r>
            <a:endParaRPr lang="en-GB" sz="1800" dirty="0">
              <a:solidFill>
                <a:srgbClr val="FF825F"/>
              </a:solidFill>
            </a:endParaRPr>
          </a:p>
        </p:txBody>
      </p:sp>
    </p:spTree>
    <p:extLst>
      <p:ext uri="{BB962C8B-B14F-4D97-AF65-F5344CB8AC3E}">
        <p14:creationId xmlns:p14="http://schemas.microsoft.com/office/powerpoint/2010/main" val="236956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How will we follow up?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11</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786119"/>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1800" dirty="0"/>
          </a:p>
          <a:p>
            <a:pPr>
              <a:spcAft>
                <a:spcPts val="600"/>
              </a:spcAft>
            </a:pPr>
            <a:r>
              <a:rPr lang="en-GB" sz="1800" dirty="0"/>
              <a:t>Next steps - how will we do this consistently?</a:t>
            </a:r>
          </a:p>
          <a:p>
            <a:pPr>
              <a:spcAft>
                <a:spcPts val="600"/>
              </a:spcAft>
            </a:pPr>
            <a:endParaRPr lang="en-GB" sz="1800" dirty="0"/>
          </a:p>
          <a:p>
            <a:pPr>
              <a:spcAft>
                <a:spcPts val="600"/>
              </a:spcAft>
            </a:pPr>
            <a:r>
              <a:rPr lang="en-GB" sz="1800" dirty="0"/>
              <a:t>Responsibilities for moving the plan forward</a:t>
            </a:r>
          </a:p>
          <a:p>
            <a:pPr>
              <a:spcAft>
                <a:spcPts val="600"/>
              </a:spcAft>
            </a:pPr>
            <a:endParaRPr lang="en-GB" sz="1800" dirty="0"/>
          </a:p>
          <a:p>
            <a:pPr>
              <a:spcAft>
                <a:spcPts val="600"/>
              </a:spcAft>
            </a:pPr>
            <a:r>
              <a:rPr lang="en-GB" sz="1800" dirty="0"/>
              <a:t>How will we know we’ve been successful?</a:t>
            </a: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r>
              <a:rPr lang="en-GB" sz="1800" b="1" dirty="0">
                <a:solidFill>
                  <a:srgbClr val="FF825F"/>
                </a:solidFill>
              </a:rPr>
              <a:t>5 minutes</a:t>
            </a:r>
            <a:endParaRPr lang="en-GB" sz="1800" dirty="0">
              <a:solidFill>
                <a:srgbClr val="FF825F"/>
              </a:solidFill>
            </a:endParaRP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endParaRPr lang="en-GB" sz="1800" dirty="0"/>
          </a:p>
          <a:p>
            <a:pPr marL="0" indent="0">
              <a:spcAft>
                <a:spcPts val="600"/>
              </a:spcAft>
              <a:buNone/>
            </a:pPr>
            <a:endParaRPr lang="en-GB" sz="1800" dirty="0"/>
          </a:p>
          <a:p>
            <a:pPr>
              <a:spcAft>
                <a:spcPts val="600"/>
              </a:spcAft>
            </a:pPr>
            <a:endParaRPr lang="en-GB" sz="1800" dirty="0"/>
          </a:p>
          <a:p>
            <a:pPr>
              <a:spcAft>
                <a:spcPts val="600"/>
              </a:spcAft>
            </a:pPr>
            <a:endParaRPr lang="en-GB" sz="1800" dirty="0"/>
          </a:p>
          <a:p>
            <a:pPr marL="0" indent="0">
              <a:spcAft>
                <a:spcPts val="600"/>
              </a:spcAft>
              <a:buNone/>
            </a:pPr>
            <a:endParaRPr lang="en-GB" sz="1800" dirty="0"/>
          </a:p>
          <a:p>
            <a:pPr marL="0" indent="0">
              <a:spcAft>
                <a:spcPts val="600"/>
              </a:spcAft>
              <a:buNone/>
            </a:pPr>
            <a:endParaRPr lang="en-GB" sz="1800" dirty="0"/>
          </a:p>
        </p:txBody>
      </p:sp>
    </p:spTree>
    <p:extLst>
      <p:ext uri="{BB962C8B-B14F-4D97-AF65-F5344CB8AC3E}">
        <p14:creationId xmlns:p14="http://schemas.microsoft.com/office/powerpoint/2010/main" val="214514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ubtitle 5"/>
          <p:cNvSpPr>
            <a:spLocks noGrp="1"/>
          </p:cNvSpPr>
          <p:nvPr>
            <p:ph type="subTitle" idx="1"/>
          </p:nvPr>
        </p:nvSpPr>
        <p:spPr>
          <a:xfrm>
            <a:off x="927928" y="2937752"/>
            <a:ext cx="7157407" cy="1142044"/>
          </a:xfrm>
        </p:spPr>
        <p:txBody>
          <a:bodyPr>
            <a:normAutofit fontScale="85000" lnSpcReduction="20000"/>
          </a:bodyPr>
          <a:lstStyle/>
          <a:p>
            <a:pPr algn="ctr"/>
            <a:r>
              <a:rPr lang="en-GB" altLang="en-US" sz="4800" b="1" dirty="0">
                <a:solidFill>
                  <a:srgbClr val="00B0F0"/>
                </a:solidFill>
              </a:rPr>
              <a:t>THANK YOU</a:t>
            </a:r>
          </a:p>
          <a:p>
            <a:pPr algn="ctr"/>
            <a:r>
              <a:rPr lang="en-GB" altLang="en-US" sz="4000" b="1" dirty="0">
                <a:solidFill>
                  <a:srgbClr val="00B0F0"/>
                </a:solidFill>
              </a:rPr>
              <a:t>…and keep on practising</a:t>
            </a:r>
          </a:p>
          <a:p>
            <a:pPr algn="ctr">
              <a:buFont typeface="Times" panose="02020603050405020304" pitchFamily="18" charset="0"/>
              <a:buNone/>
            </a:pPr>
            <a:endParaRPr lang="en-GB" altLang="en-US" sz="2200" b="1" dirty="0">
              <a:solidFill>
                <a:srgbClr val="686A69"/>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723893" y="466718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marL="0" indent="0" algn="ctr">
              <a:spcAft>
                <a:spcPts val="600"/>
              </a:spcAft>
              <a:buNone/>
            </a:pPr>
            <a:r>
              <a:rPr lang="en-GB" b="1" i="1" dirty="0"/>
              <a:t>For further information about World Values Day 2017 please see  </a:t>
            </a:r>
            <a:r>
              <a:rPr lang="en-GB" b="1" i="1" u="sng" dirty="0"/>
              <a:t>www.worldvaluesday.com</a:t>
            </a:r>
          </a:p>
        </p:txBody>
      </p:sp>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845226"/>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TextBox 9"/>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Insert your organisation logo</a:t>
            </a:r>
          </a:p>
        </p:txBody>
      </p:sp>
      <p:pic>
        <p:nvPicPr>
          <p:cNvPr id="12" name="Picture 5" descr="UK_ValuesAlliance_logo_RG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73" y="5373216"/>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757613" y="5416447"/>
            <a:ext cx="2374227" cy="941777"/>
          </a:xfrm>
          <a:prstGeom prst="rect">
            <a:avLst/>
          </a:prstGeom>
        </p:spPr>
      </p:pic>
      <p:pic>
        <p:nvPicPr>
          <p:cNvPr id="14" name="Picture 13"/>
          <p:cNvPicPr>
            <a:picLocks noChangeAspect="1"/>
          </p:cNvPicPr>
          <p:nvPr/>
        </p:nvPicPr>
        <p:blipFill>
          <a:blip r:embed="rId6"/>
          <a:stretch>
            <a:fillRect/>
          </a:stretch>
        </p:blipFill>
        <p:spPr>
          <a:xfrm>
            <a:off x="3463796" y="5489362"/>
            <a:ext cx="1134221" cy="79594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80" y="5355289"/>
            <a:ext cx="1420680" cy="1098047"/>
          </a:xfrm>
          <a:prstGeom prst="rect">
            <a:avLst/>
          </a:prstGeom>
        </p:spPr>
      </p:pic>
    </p:spTree>
    <p:extLst>
      <p:ext uri="{BB962C8B-B14F-4D97-AF65-F5344CB8AC3E}">
        <p14:creationId xmlns:p14="http://schemas.microsoft.com/office/powerpoint/2010/main" val="3585566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2</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5085" y="3157760"/>
            <a:ext cx="8858772" cy="1200329"/>
          </a:xfrm>
          <a:prstGeom prst="rect">
            <a:avLst/>
          </a:prstGeom>
          <a:noFill/>
        </p:spPr>
        <p:txBody>
          <a:bodyPr wrap="none" rtlCol="0">
            <a:spAutoFit/>
          </a:bodyPr>
          <a:lstStyle/>
          <a:p>
            <a:r>
              <a:rPr lang="en-GB" dirty="0"/>
              <a:t>Go to </a:t>
            </a:r>
            <a:r>
              <a:rPr lang="en-GB" dirty="0">
                <a:latin typeface="Arial" charset="0"/>
                <a:cs typeface="ＭＳ Ｐゴシック" charset="0"/>
                <a:hlinkClick r:id="rId4" tooltip="https://www."/>
              </a:rPr>
              <a:t>https://www.worldvaluesday.com/values-challenge-video/</a:t>
            </a:r>
            <a:r>
              <a:rPr lang="en-GB" dirty="0">
                <a:latin typeface="Arial" charset="0"/>
                <a:cs typeface="ＭＳ Ｐゴシック" charset="0"/>
              </a:rPr>
              <a:t> </a:t>
            </a:r>
            <a:endParaRPr lang="en-GB" dirty="0" smtClean="0">
              <a:latin typeface="Arial" charset="0"/>
              <a:cs typeface="ＭＳ Ｐゴシック" charset="0"/>
            </a:endParaRPr>
          </a:p>
          <a:p>
            <a:r>
              <a:rPr lang="en-GB" dirty="0" smtClean="0">
                <a:latin typeface="Arial" charset="0"/>
              </a:rPr>
              <a:t>to watch the RSA video</a:t>
            </a:r>
            <a:endParaRPr lang="en-GB" dirty="0"/>
          </a:p>
          <a:p>
            <a:endParaRPr lang="en-GB" dirty="0"/>
          </a:p>
        </p:txBody>
      </p:sp>
    </p:spTree>
    <p:extLst>
      <p:ext uri="{BB962C8B-B14F-4D97-AF65-F5344CB8AC3E}">
        <p14:creationId xmlns:p14="http://schemas.microsoft.com/office/powerpoint/2010/main" val="123592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3</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1340768"/>
            <a:ext cx="7886223" cy="4787721"/>
          </a:xfrm>
        </p:spPr>
        <p:txBody>
          <a:bodyPr/>
          <a:lstStyle/>
          <a:p>
            <a:pPr>
              <a:spcAft>
                <a:spcPts val="1800"/>
              </a:spcAft>
            </a:pPr>
            <a:r>
              <a:rPr lang="en-GB" sz="2000" dirty="0"/>
              <a:t>Organisations that have strong values embedded in their culture perform better and have higher levels of employee engagement and customer satisfaction. </a:t>
            </a:r>
          </a:p>
          <a:p>
            <a:pPr>
              <a:spcAft>
                <a:spcPts val="1800"/>
              </a:spcAft>
            </a:pPr>
            <a:r>
              <a:rPr lang="en-GB" sz="2000" dirty="0"/>
              <a:t>Most organisations have a clear statement of values. But a gap can exist between how we could live those values and what we actually do. </a:t>
            </a:r>
          </a:p>
          <a:p>
            <a:pPr>
              <a:spcAft>
                <a:spcPts val="1800"/>
              </a:spcAft>
            </a:pPr>
            <a:r>
              <a:rPr lang="en-GB" sz="2000" dirty="0"/>
              <a:t>We need to acknowledge there is a gap. </a:t>
            </a:r>
          </a:p>
          <a:p>
            <a:pPr>
              <a:spcAft>
                <a:spcPts val="1800"/>
              </a:spcAft>
            </a:pPr>
            <a:r>
              <a:rPr lang="en-GB" sz="2000" dirty="0"/>
              <a:t>We can all make a difference and start to close the gap by really living those values consistently every day.</a:t>
            </a:r>
          </a:p>
          <a:p>
            <a:pPr marL="0" indent="0">
              <a:buNone/>
            </a:pPr>
            <a:endParaRPr lang="en-GB" dirty="0"/>
          </a:p>
        </p:txBody>
      </p:sp>
    </p:spTree>
    <p:extLst>
      <p:ext uri="{BB962C8B-B14F-4D97-AF65-F5344CB8AC3E}">
        <p14:creationId xmlns:p14="http://schemas.microsoft.com/office/powerpoint/2010/main" val="3228760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4</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1340768"/>
            <a:ext cx="7886223" cy="4787721"/>
          </a:xfrm>
        </p:spPr>
        <p:txBody>
          <a:bodyPr/>
          <a:lstStyle/>
          <a:p>
            <a:pPr marL="0" indent="0">
              <a:spcAft>
                <a:spcPts val="1800"/>
              </a:spcAft>
              <a:buNone/>
            </a:pPr>
            <a:r>
              <a:rPr lang="en-GB" sz="2000" dirty="0"/>
              <a:t>The call today is: </a:t>
            </a:r>
            <a:r>
              <a:rPr lang="en-GB" sz="2000" b="1" i="1" dirty="0"/>
              <a:t>One Hour, One Value, One Change </a:t>
            </a:r>
            <a:br>
              <a:rPr lang="en-GB" sz="2000" b="1" i="1" dirty="0"/>
            </a:br>
            <a:r>
              <a:rPr lang="en-GB" sz="2000" b="1" i="1" dirty="0"/>
              <a:t>		    </a:t>
            </a:r>
          </a:p>
          <a:p>
            <a:pPr marL="0" indent="0">
              <a:spcAft>
                <a:spcPts val="1800"/>
              </a:spcAft>
              <a:buNone/>
            </a:pPr>
            <a:r>
              <a:rPr lang="en-GB" sz="2000" b="1" dirty="0"/>
              <a:t>Outcomes </a:t>
            </a:r>
          </a:p>
          <a:p>
            <a:pPr>
              <a:spcAft>
                <a:spcPts val="1800"/>
              </a:spcAft>
            </a:pPr>
            <a:r>
              <a:rPr lang="en-GB" sz="2000" dirty="0"/>
              <a:t>One action that we can all sign up to in order to close the gap and live our chosen value.</a:t>
            </a:r>
          </a:p>
          <a:p>
            <a:pPr>
              <a:spcAft>
                <a:spcPts val="1800"/>
              </a:spcAft>
            </a:pPr>
            <a:r>
              <a:rPr lang="en-GB" sz="2000" dirty="0"/>
              <a:t>Capture other ideas that we might also choose to put into action to really live this value.</a:t>
            </a:r>
          </a:p>
          <a:p>
            <a:pPr>
              <a:spcAft>
                <a:spcPts val="1800"/>
              </a:spcAft>
            </a:pPr>
            <a:r>
              <a:rPr lang="en-GB" sz="2000" dirty="0"/>
              <a:t>Agree how we follow up.</a:t>
            </a:r>
          </a:p>
          <a:p>
            <a:pPr>
              <a:spcAft>
                <a:spcPts val="1800"/>
              </a:spcAft>
            </a:pPr>
            <a:endParaRPr lang="en-GB" sz="2000" dirty="0"/>
          </a:p>
          <a:p>
            <a:endParaRPr lang="en-GB" dirty="0"/>
          </a:p>
        </p:txBody>
      </p:sp>
    </p:spTree>
    <p:extLst>
      <p:ext uri="{BB962C8B-B14F-4D97-AF65-F5344CB8AC3E}">
        <p14:creationId xmlns:p14="http://schemas.microsoft.com/office/powerpoint/2010/main" val="406453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ltLang="en-US" b="1" dirty="0">
                <a:solidFill>
                  <a:schemeClr val="bg1"/>
                </a:solidFill>
              </a:rPr>
              <a:t>Slide 5</a:t>
            </a:r>
            <a:endParaRPr lang="en-US" altLang="en-US" sz="1400" b="1" dirty="0">
              <a:solidFill>
                <a:schemeClr val="bg1"/>
              </a:solidFill>
            </a:endParaRPr>
          </a:p>
        </p:txBody>
      </p:sp>
      <p:sp>
        <p:nvSpPr>
          <p:cNvPr id="6" name="Title 1"/>
          <p:cNvSpPr txBox="1">
            <a:spLocks/>
          </p:cNvSpPr>
          <p:nvPr/>
        </p:nvSpPr>
        <p:spPr bwMode="auto">
          <a:xfrm>
            <a:off x="755576" y="332656"/>
            <a:ext cx="770262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a:lstStyle>
          <a:p>
            <a:r>
              <a:rPr lang="en-GB" kern="0" dirty="0">
                <a:solidFill>
                  <a:srgbClr val="00B0F0"/>
                </a:solidFill>
              </a:rPr>
              <a:t>How is it going to work?</a:t>
            </a:r>
            <a:endParaRPr lang="en-GB" altLang="en-US" sz="2400" kern="0" dirty="0">
              <a:solidFill>
                <a:srgbClr val="00B0F0"/>
              </a:solidFill>
              <a:latin typeface="Aileron heavy"/>
            </a:endParaRPr>
          </a:p>
        </p:txBody>
      </p:sp>
      <p:sp>
        <p:nvSpPr>
          <p:cNvPr id="7" name="Content Placeholder 1"/>
          <p:cNvSpPr>
            <a:spLocks noGrp="1"/>
          </p:cNvSpPr>
          <p:nvPr>
            <p:ph idx="1"/>
          </p:nvPr>
        </p:nvSpPr>
        <p:spPr>
          <a:xfrm>
            <a:off x="609600" y="1340768"/>
            <a:ext cx="7886223" cy="4787721"/>
          </a:xfrm>
        </p:spPr>
        <p:txBody>
          <a:bodyPr/>
          <a:lstStyle/>
          <a:p>
            <a:pPr>
              <a:spcAft>
                <a:spcPts val="1800"/>
              </a:spcAft>
            </a:pPr>
            <a:r>
              <a:rPr lang="en-GB" sz="2000" dirty="0"/>
              <a:t>Be personal. Say “I” or “We”  -  not “They”.  </a:t>
            </a:r>
          </a:p>
          <a:p>
            <a:pPr>
              <a:spcAft>
                <a:spcPts val="1800"/>
              </a:spcAft>
            </a:pPr>
            <a:r>
              <a:rPr lang="en-GB" sz="2000" dirty="0"/>
              <a:t>Be specific. Small changes, not big words, make the difference. </a:t>
            </a:r>
          </a:p>
          <a:p>
            <a:pPr>
              <a:spcAft>
                <a:spcPts val="1800"/>
              </a:spcAft>
            </a:pPr>
            <a:r>
              <a:rPr lang="en-GB" sz="2000" dirty="0"/>
              <a:t>Be committed. Say what you will do, and when.  Commit for yourself, not for others.</a:t>
            </a:r>
          </a:p>
          <a:p>
            <a:pPr>
              <a:spcAft>
                <a:spcPts val="1800"/>
              </a:spcAft>
            </a:pPr>
            <a:r>
              <a:rPr lang="en-GB" sz="2000" dirty="0"/>
              <a:t>Keep focussed and concise – there will be time pressure so we can finish in one hour.</a:t>
            </a:r>
          </a:p>
          <a:p>
            <a:pPr>
              <a:spcAft>
                <a:spcPts val="1800"/>
              </a:spcAft>
            </a:pPr>
            <a:r>
              <a:rPr lang="en-GB" sz="2000" dirty="0"/>
              <a:t>Step by step process.  Please go with it.</a:t>
            </a:r>
          </a:p>
          <a:p>
            <a:pPr>
              <a:spcAft>
                <a:spcPts val="1800"/>
              </a:spcAft>
            </a:pPr>
            <a:r>
              <a:rPr lang="en-GB" sz="2000" dirty="0"/>
              <a:t>Key outcome is (at least) one action we can all sign up to and make happen.</a:t>
            </a:r>
            <a:endParaRPr lang="en-GB" dirty="0"/>
          </a:p>
        </p:txBody>
      </p:sp>
    </p:spTree>
    <p:extLst>
      <p:ext uri="{BB962C8B-B14F-4D97-AF65-F5344CB8AC3E}">
        <p14:creationId xmlns:p14="http://schemas.microsoft.com/office/powerpoint/2010/main" val="1481329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Where’s the gap?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6</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484784"/>
            <a:ext cx="7772400" cy="4392488"/>
          </a:xfrm>
        </p:spPr>
        <p:txBody>
          <a:bodyPr/>
          <a:lstStyle/>
          <a:p>
            <a:pPr marL="0" indent="0">
              <a:buNone/>
            </a:pPr>
            <a:r>
              <a:rPr lang="en-GB" sz="2000" b="1" dirty="0"/>
              <a:t>Our value we are working with today is: </a:t>
            </a:r>
            <a:r>
              <a:rPr lang="en-GB" sz="2000" b="1" i="1" dirty="0">
                <a:solidFill>
                  <a:srgbClr val="00B0F0"/>
                </a:solidFill>
              </a:rPr>
              <a:t>INSERT VALUE</a:t>
            </a:r>
          </a:p>
          <a:p>
            <a:pPr marL="0" indent="0">
              <a:buNone/>
            </a:pPr>
            <a:endParaRPr lang="en-GB" sz="1000" i="1" dirty="0"/>
          </a:p>
          <a:p>
            <a:pPr marL="0" indent="0">
              <a:buNone/>
            </a:pPr>
            <a:endParaRPr lang="en-GB" sz="1000" dirty="0"/>
          </a:p>
          <a:p>
            <a:pPr marL="0" indent="0">
              <a:buNone/>
            </a:pPr>
            <a:endParaRPr lang="en-GB" sz="1000" dirty="0"/>
          </a:p>
          <a:p>
            <a:pPr marL="0" indent="0">
              <a:spcAft>
                <a:spcPts val="600"/>
              </a:spcAft>
              <a:buNone/>
            </a:pPr>
            <a:r>
              <a:rPr lang="en-GB" sz="2000" b="1" i="1" dirty="0"/>
              <a:t>What examples are there of this value being practised in our organisation (or elsewhere)?      	</a:t>
            </a:r>
            <a:r>
              <a:rPr lang="en-GB" sz="2000" b="1" i="1" dirty="0">
                <a:solidFill>
                  <a:srgbClr val="FF825F"/>
                </a:solidFill>
              </a:rPr>
              <a:t>4 mins</a:t>
            </a:r>
          </a:p>
          <a:p>
            <a:pPr marL="0" indent="0">
              <a:spcAft>
                <a:spcPts val="600"/>
              </a:spcAft>
              <a:buNone/>
            </a:pPr>
            <a:endParaRPr lang="en-GB" sz="2000" b="1" i="1" dirty="0"/>
          </a:p>
          <a:p>
            <a:pPr marL="0" indent="0">
              <a:spcAft>
                <a:spcPts val="600"/>
              </a:spcAft>
              <a:buNone/>
            </a:pPr>
            <a:r>
              <a:rPr lang="en-GB" sz="2000" b="1" i="1" dirty="0"/>
              <a:t>What are the biggest areas for improvement in the practice of this value in our organisation?           </a:t>
            </a:r>
            <a:r>
              <a:rPr lang="en-GB" sz="2000" b="1" i="1" dirty="0">
                <a:solidFill>
                  <a:srgbClr val="FF825F"/>
                </a:solidFill>
              </a:rPr>
              <a:t>4 mins</a:t>
            </a:r>
          </a:p>
          <a:p>
            <a:pPr marL="0" indent="0">
              <a:spcAft>
                <a:spcPts val="600"/>
              </a:spcAft>
              <a:buNone/>
            </a:pPr>
            <a:endParaRPr lang="en-GB" sz="2000" dirty="0"/>
          </a:p>
          <a:p>
            <a:pPr marL="0" indent="0">
              <a:spcAft>
                <a:spcPts val="600"/>
              </a:spcAft>
              <a:buNone/>
            </a:pPr>
            <a:r>
              <a:rPr lang="en-GB" sz="2000" i="1" dirty="0"/>
              <a:t>Form into pairs or threes and discuss these questions</a:t>
            </a:r>
            <a:endParaRPr lang="en-GB" sz="2000" dirty="0"/>
          </a:p>
        </p:txBody>
      </p:sp>
    </p:spTree>
    <p:extLst>
      <p:ext uri="{BB962C8B-B14F-4D97-AF65-F5344CB8AC3E}">
        <p14:creationId xmlns:p14="http://schemas.microsoft.com/office/powerpoint/2010/main" val="364395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7</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29815" y="1196752"/>
            <a:ext cx="7879209" cy="492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endParaRPr lang="en-GB" sz="2000" dirty="0"/>
          </a:p>
          <a:p>
            <a:pPr marL="0" indent="0">
              <a:buNone/>
            </a:pPr>
            <a:endParaRPr lang="en-GB" sz="1800" dirty="0"/>
          </a:p>
          <a:p>
            <a:pPr marL="0" indent="0">
              <a:spcAft>
                <a:spcPts val="600"/>
              </a:spcAft>
              <a:buNone/>
            </a:pPr>
            <a:r>
              <a:rPr lang="en-GB" sz="2000" b="1" dirty="0"/>
              <a:t>What can we do to put that value fully into action in the organisation?</a:t>
            </a:r>
            <a:endParaRPr lang="en-GB" sz="2000" dirty="0"/>
          </a:p>
          <a:p>
            <a:pPr marL="0" indent="0">
              <a:spcAft>
                <a:spcPts val="600"/>
              </a:spcAft>
              <a:buNone/>
            </a:pPr>
            <a:endParaRPr lang="en-GB" sz="2000" dirty="0"/>
          </a:p>
          <a:p>
            <a:pPr defTabSz="914126">
              <a:spcAft>
                <a:spcPts val="1800"/>
              </a:spcAft>
              <a:defRPr/>
            </a:pPr>
            <a:r>
              <a:rPr lang="en-GB" sz="2000" dirty="0"/>
              <a:t>Stay in the same small groups</a:t>
            </a:r>
          </a:p>
          <a:p>
            <a:pPr defTabSz="914126">
              <a:spcAft>
                <a:spcPts val="1800"/>
              </a:spcAft>
              <a:defRPr/>
            </a:pPr>
            <a:r>
              <a:rPr lang="en-GB" sz="2000" dirty="0"/>
              <a:t>Silent reflection and post it notes </a:t>
            </a:r>
            <a:r>
              <a:rPr lang="en-GB" sz="2000" b="1" dirty="0">
                <a:solidFill>
                  <a:srgbClr val="FF825F"/>
                </a:solidFill>
              </a:rPr>
              <a:t>2 mins</a:t>
            </a:r>
          </a:p>
          <a:p>
            <a:pPr defTabSz="914126">
              <a:spcAft>
                <a:spcPts val="1800"/>
              </a:spcAft>
              <a:defRPr/>
            </a:pPr>
            <a:r>
              <a:rPr lang="en-GB" sz="2000" dirty="0"/>
              <a:t>Group discussion </a:t>
            </a:r>
            <a:r>
              <a:rPr lang="en-GB" sz="2000" b="1" dirty="0">
                <a:solidFill>
                  <a:srgbClr val="FF825F"/>
                </a:solidFill>
              </a:rPr>
              <a:t>10 mins</a:t>
            </a:r>
          </a:p>
          <a:p>
            <a:pPr marL="0" indent="0">
              <a:spcAft>
                <a:spcPts val="600"/>
              </a:spcAft>
              <a:buNone/>
            </a:pPr>
            <a:endParaRPr lang="en-GB" sz="2000" b="1" dirty="0">
              <a:solidFill>
                <a:srgbClr val="FF0000"/>
              </a:solidFill>
            </a:endParaRPr>
          </a:p>
          <a:p>
            <a:pPr marL="0" indent="0">
              <a:spcAft>
                <a:spcPts val="600"/>
              </a:spcAft>
              <a:buNone/>
            </a:pPr>
            <a:endParaRPr lang="en-GB" sz="2000" dirty="0"/>
          </a:p>
        </p:txBody>
      </p:sp>
    </p:spTree>
    <p:extLst>
      <p:ext uri="{BB962C8B-B14F-4D97-AF65-F5344CB8AC3E}">
        <p14:creationId xmlns:p14="http://schemas.microsoft.com/office/powerpoint/2010/main" val="275278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8</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29815" y="1196752"/>
            <a:ext cx="7879209" cy="492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endParaRPr lang="en-GB" sz="1800" dirty="0"/>
          </a:p>
          <a:p>
            <a:pPr marL="0" indent="0">
              <a:spcAft>
                <a:spcPts val="600"/>
              </a:spcAft>
              <a:buNone/>
            </a:pPr>
            <a:endParaRPr lang="en-GB" sz="2000" dirty="0"/>
          </a:p>
          <a:p>
            <a:pPr marL="0" indent="0">
              <a:spcBef>
                <a:spcPts val="0"/>
              </a:spcBef>
              <a:spcAft>
                <a:spcPts val="0"/>
              </a:spcAft>
              <a:buNone/>
            </a:pPr>
            <a:r>
              <a:rPr lang="en-GB" sz="2000" b="1" dirty="0"/>
              <a:t>Assess the impact of each action and select the top one</a:t>
            </a:r>
            <a:r>
              <a:rPr lang="en-GB" sz="2000" dirty="0"/>
              <a:t> </a:t>
            </a:r>
          </a:p>
          <a:p>
            <a:pPr defTabSz="914126">
              <a:spcAft>
                <a:spcPts val="1800"/>
              </a:spcAft>
              <a:defRPr/>
            </a:pPr>
            <a:r>
              <a:rPr lang="en-GB" sz="2000" dirty="0"/>
              <a:t>Suggestion to use the “Value Star” </a:t>
            </a:r>
          </a:p>
          <a:p>
            <a:pPr defTabSz="914126">
              <a:spcAft>
                <a:spcPts val="1800"/>
              </a:spcAft>
              <a:defRPr/>
            </a:pPr>
            <a:r>
              <a:rPr lang="en-GB" sz="2000" dirty="0"/>
              <a:t>In assessing an action ask questions like:</a:t>
            </a:r>
          </a:p>
          <a:p>
            <a:pPr marL="0" indent="0">
              <a:spcBef>
                <a:spcPts val="0"/>
              </a:spcBef>
              <a:spcAft>
                <a:spcPts val="0"/>
              </a:spcAft>
              <a:buNone/>
            </a:pPr>
            <a:r>
              <a:rPr lang="en-GB" sz="2000" dirty="0"/>
              <a:t>     - how easy is it to implement?</a:t>
            </a:r>
          </a:p>
          <a:p>
            <a:pPr marL="0" indent="0">
              <a:spcBef>
                <a:spcPts val="0"/>
              </a:spcBef>
              <a:spcAft>
                <a:spcPts val="0"/>
              </a:spcAft>
              <a:buNone/>
            </a:pPr>
            <a:r>
              <a:rPr lang="en-GB" sz="2000" dirty="0"/>
              <a:t>     - will it involve investment/expense?</a:t>
            </a:r>
          </a:p>
          <a:p>
            <a:pPr marL="0" indent="0">
              <a:spcBef>
                <a:spcPts val="0"/>
              </a:spcBef>
              <a:spcAft>
                <a:spcPts val="0"/>
              </a:spcAft>
              <a:buNone/>
            </a:pPr>
            <a:r>
              <a:rPr lang="en-GB" sz="2000" dirty="0"/>
              <a:t>     - will it need high level approval?</a:t>
            </a:r>
            <a:r>
              <a:rPr lang="en-GB" sz="2000" i="1" dirty="0"/>
              <a:t> </a:t>
            </a:r>
          </a:p>
          <a:p>
            <a:pPr>
              <a:spcBef>
                <a:spcPts val="0"/>
              </a:spcBef>
              <a:spcAft>
                <a:spcPts val="0"/>
              </a:spcAft>
            </a:pPr>
            <a:endParaRPr lang="en-GB" sz="2000" i="1" dirty="0"/>
          </a:p>
          <a:p>
            <a:pPr defTabSz="914126">
              <a:spcAft>
                <a:spcPts val="1800"/>
              </a:spcAft>
              <a:defRPr/>
            </a:pPr>
            <a:r>
              <a:rPr lang="en-GB" sz="2000" dirty="0"/>
              <a:t>Stay in the same groups</a:t>
            </a:r>
          </a:p>
          <a:p>
            <a:pPr marL="0" indent="0" defTabSz="914126">
              <a:spcAft>
                <a:spcPts val="1800"/>
              </a:spcAft>
              <a:buNone/>
              <a:defRPr/>
            </a:pPr>
            <a:r>
              <a:rPr lang="en-GB" sz="2000" b="1" dirty="0">
                <a:solidFill>
                  <a:srgbClr val="FF825F"/>
                </a:solidFill>
              </a:rPr>
              <a:t>3 minutes </a:t>
            </a:r>
          </a:p>
          <a:p>
            <a:pPr marL="0" indent="0">
              <a:spcBef>
                <a:spcPts val="0"/>
              </a:spcBef>
              <a:spcAft>
                <a:spcPts val="0"/>
              </a:spcAft>
              <a:buNone/>
            </a:pPr>
            <a:endParaRPr lang="en-GB" sz="2000" dirty="0"/>
          </a:p>
        </p:txBody>
      </p:sp>
    </p:spTree>
    <p:extLst>
      <p:ext uri="{BB962C8B-B14F-4D97-AF65-F5344CB8AC3E}">
        <p14:creationId xmlns:p14="http://schemas.microsoft.com/office/powerpoint/2010/main" val="19655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9592" y="946330"/>
            <a:ext cx="7560840" cy="1015663"/>
          </a:xfrm>
          <a:prstGeom prst="rect">
            <a:avLst/>
          </a:prstGeom>
        </p:spPr>
        <p:txBody>
          <a:bodyPr wrap="square">
            <a:spAutoFit/>
          </a:bodyPr>
          <a:lstStyle/>
          <a:p>
            <a:r>
              <a:rPr lang="en-US" sz="1200" dirty="0">
                <a:latin typeface="+mn-lt"/>
                <a:ea typeface="Century Gothic" charset="0"/>
                <a:cs typeface="Century Gothic" charset="0"/>
              </a:rPr>
              <a:t>If you have lots of ideas for changes you could make use of the Values Star to help rank them. Give them a rough mark out of 10 (this isn’t a science) where 0 is the </a:t>
            </a:r>
            <a:r>
              <a:rPr lang="en-US" sz="1200" dirty="0" err="1">
                <a:latin typeface="+mn-lt"/>
                <a:ea typeface="Century Gothic" charset="0"/>
                <a:cs typeface="Century Gothic" charset="0"/>
              </a:rPr>
              <a:t>centre</a:t>
            </a:r>
            <a:r>
              <a:rPr lang="en-US" sz="1200" dirty="0">
                <a:latin typeface="+mn-lt"/>
                <a:ea typeface="Century Gothic" charset="0"/>
                <a:cs typeface="Century Gothic" charset="0"/>
              </a:rPr>
              <a:t> of the star and 10 is the outside and mark up on the star – one per idea.  Join up the marks and see which are the strongest ideas. </a:t>
            </a:r>
          </a:p>
          <a:p>
            <a:r>
              <a:rPr lang="en-US" sz="1200" dirty="0">
                <a:latin typeface="+mn-lt"/>
                <a:ea typeface="Century Gothic" charset="0"/>
                <a:cs typeface="Century Gothic" charset="0"/>
              </a:rPr>
              <a:t>If any of the ideas for changes score some high numbers and some low, see if you can find ways of getting round the lower score. Can it be done cheaper? Is there a way of making the change more impactful? </a:t>
            </a:r>
          </a:p>
        </p:txBody>
      </p:sp>
      <p:sp>
        <p:nvSpPr>
          <p:cNvPr id="8" name="Title 1"/>
          <p:cNvSpPr txBox="1">
            <a:spLocks/>
          </p:cNvSpPr>
          <p:nvPr/>
        </p:nvSpPr>
        <p:spPr>
          <a:xfrm>
            <a:off x="2308278" y="433615"/>
            <a:ext cx="4326533" cy="459146"/>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400" b="1" dirty="0">
                <a:solidFill>
                  <a:srgbClr val="00B0F0"/>
                </a:solidFill>
                <a:ea typeface="DIN Alternate" charset="0"/>
                <a:cs typeface="DIN Alternate" charset="0"/>
              </a:rPr>
              <a:t>Values Star - a ranking tool</a:t>
            </a:r>
            <a:endParaRPr lang="en-US" sz="2000" b="1" dirty="0">
              <a:solidFill>
                <a:srgbClr val="00B0F0"/>
              </a:solidFill>
              <a:ea typeface="DIN Alternate" charset="0"/>
              <a:cs typeface="DIN Alternate" charset="0"/>
            </a:endParaRPr>
          </a:p>
        </p:txBody>
      </p:sp>
      <p:grpSp>
        <p:nvGrpSpPr>
          <p:cNvPr id="24" name="Group 23"/>
          <p:cNvGrpSpPr/>
          <p:nvPr/>
        </p:nvGrpSpPr>
        <p:grpSpPr>
          <a:xfrm>
            <a:off x="3284844" y="2578266"/>
            <a:ext cx="2493151" cy="2491231"/>
            <a:chOff x="1555347" y="2458636"/>
            <a:chExt cx="3601218" cy="3598445"/>
          </a:xfrm>
        </p:grpSpPr>
        <p:cxnSp>
          <p:nvCxnSpPr>
            <p:cNvPr id="5" name="Straight Connector 4"/>
            <p:cNvCxnSpPr/>
            <p:nvPr/>
          </p:nvCxnSpPr>
          <p:spPr>
            <a:xfrm>
              <a:off x="3355827" y="2458636"/>
              <a:ext cx="0" cy="1800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56566" y="4257081"/>
              <a:ext cx="1268938" cy="1800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V="1">
              <a:off x="3356565" y="3710609"/>
              <a:ext cx="1800000" cy="54647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1555347" y="3751453"/>
              <a:ext cx="1800000" cy="50562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2033922" y="4257081"/>
              <a:ext cx="1320587" cy="18000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649914" y="2129546"/>
            <a:ext cx="1779802" cy="326884"/>
          </a:xfrm>
          <a:prstGeom prst="rect">
            <a:avLst/>
          </a:prstGeom>
          <a:noFill/>
        </p:spPr>
        <p:txBody>
          <a:bodyPr wrap="square" rtlCol="0">
            <a:spAutoFit/>
          </a:bodyPr>
          <a:lstStyle/>
          <a:p>
            <a:pPr algn="ctr"/>
            <a:r>
              <a:rPr lang="en-US" sz="762" dirty="0"/>
              <a:t>How easy is the change to make?</a:t>
            </a:r>
          </a:p>
          <a:p>
            <a:pPr algn="ctr"/>
            <a:r>
              <a:rPr lang="en-US" sz="762" dirty="0"/>
              <a:t>10 = SUPER easy. </a:t>
            </a:r>
          </a:p>
        </p:txBody>
      </p:sp>
      <p:sp>
        <p:nvSpPr>
          <p:cNvPr id="29" name="TextBox 28"/>
          <p:cNvSpPr txBox="1"/>
          <p:nvPr/>
        </p:nvSpPr>
        <p:spPr>
          <a:xfrm>
            <a:off x="1763688" y="3264468"/>
            <a:ext cx="1520646" cy="444161"/>
          </a:xfrm>
          <a:prstGeom prst="rect">
            <a:avLst/>
          </a:prstGeom>
          <a:noFill/>
        </p:spPr>
        <p:txBody>
          <a:bodyPr wrap="square" rtlCol="0">
            <a:spAutoFit/>
          </a:bodyPr>
          <a:lstStyle/>
          <a:p>
            <a:pPr algn="ctr"/>
            <a:r>
              <a:rPr lang="en-US" sz="762" dirty="0"/>
              <a:t>Does anyone need to approve the change?</a:t>
            </a:r>
          </a:p>
          <a:p>
            <a:pPr algn="ctr"/>
            <a:r>
              <a:rPr lang="en-US" sz="762" dirty="0"/>
              <a:t>10 = NO ONE.</a:t>
            </a:r>
          </a:p>
        </p:txBody>
      </p:sp>
      <p:sp>
        <p:nvSpPr>
          <p:cNvPr id="30" name="TextBox 29"/>
          <p:cNvSpPr txBox="1"/>
          <p:nvPr/>
        </p:nvSpPr>
        <p:spPr>
          <a:xfrm>
            <a:off x="1979712" y="4939415"/>
            <a:ext cx="1635742" cy="444161"/>
          </a:xfrm>
          <a:prstGeom prst="rect">
            <a:avLst/>
          </a:prstGeom>
          <a:noFill/>
        </p:spPr>
        <p:txBody>
          <a:bodyPr wrap="square" rtlCol="0">
            <a:spAutoFit/>
          </a:bodyPr>
          <a:lstStyle/>
          <a:p>
            <a:pPr algn="ctr"/>
            <a:r>
              <a:rPr lang="en-US" sz="762" dirty="0"/>
              <a:t>Does the change need financial  investment?</a:t>
            </a:r>
          </a:p>
          <a:p>
            <a:pPr algn="ctr"/>
            <a:r>
              <a:rPr lang="en-US" sz="762" dirty="0"/>
              <a:t>10 = NO cost.</a:t>
            </a:r>
          </a:p>
        </p:txBody>
      </p:sp>
      <p:sp>
        <p:nvSpPr>
          <p:cNvPr id="31" name="TextBox 30"/>
          <p:cNvSpPr txBox="1"/>
          <p:nvPr/>
        </p:nvSpPr>
        <p:spPr>
          <a:xfrm>
            <a:off x="5359662" y="4939415"/>
            <a:ext cx="1516594" cy="444161"/>
          </a:xfrm>
          <a:prstGeom prst="rect">
            <a:avLst/>
          </a:prstGeom>
          <a:noFill/>
        </p:spPr>
        <p:txBody>
          <a:bodyPr wrap="square" rtlCol="0">
            <a:spAutoFit/>
          </a:bodyPr>
          <a:lstStyle/>
          <a:p>
            <a:pPr algn="ctr"/>
            <a:r>
              <a:rPr lang="en-US" sz="762" dirty="0"/>
              <a:t>How motivated are you to make this change?</a:t>
            </a:r>
          </a:p>
          <a:p>
            <a:pPr algn="ctr"/>
            <a:r>
              <a:rPr lang="en-US" sz="762" dirty="0"/>
              <a:t>10 = CAN’T WAIT</a:t>
            </a:r>
          </a:p>
        </p:txBody>
      </p:sp>
      <p:grpSp>
        <p:nvGrpSpPr>
          <p:cNvPr id="131" name="Group 130"/>
          <p:cNvGrpSpPr/>
          <p:nvPr/>
        </p:nvGrpSpPr>
        <p:grpSpPr>
          <a:xfrm>
            <a:off x="3958739" y="5685846"/>
            <a:ext cx="1356033" cy="1021142"/>
            <a:chOff x="617447" y="8130208"/>
            <a:chExt cx="1958714" cy="1474983"/>
          </a:xfrm>
        </p:grpSpPr>
        <p:pic>
          <p:nvPicPr>
            <p:cNvPr id="26" name="Picture 25"/>
            <p:cNvPicPr>
              <a:picLocks noChangeAspect="1"/>
            </p:cNvPicPr>
            <p:nvPr/>
          </p:nvPicPr>
          <p:blipFill>
            <a:blip r:embed="rId3"/>
            <a:stretch>
              <a:fillRect/>
            </a:stretch>
          </p:blipFill>
          <p:spPr>
            <a:xfrm>
              <a:off x="617447" y="8130208"/>
              <a:ext cx="1958714" cy="1474983"/>
            </a:xfrm>
            <a:prstGeom prst="rect">
              <a:avLst/>
            </a:prstGeom>
          </p:spPr>
        </p:pic>
        <p:cxnSp>
          <p:nvCxnSpPr>
            <p:cNvPr id="47" name="Straight Connector 46"/>
            <p:cNvCxnSpPr/>
            <p:nvPr/>
          </p:nvCxnSpPr>
          <p:spPr>
            <a:xfrm flipV="1">
              <a:off x="1145969" y="8648412"/>
              <a:ext cx="473281" cy="109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619250" y="8648412"/>
              <a:ext cx="466725" cy="103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45969" y="8758052"/>
              <a:ext cx="152541" cy="590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00135" y="9270381"/>
              <a:ext cx="564208" cy="77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864343" y="8752177"/>
              <a:ext cx="221632" cy="51820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2402191" y="5685846"/>
            <a:ext cx="1356033" cy="1021142"/>
            <a:chOff x="2621465" y="8130208"/>
            <a:chExt cx="1958714" cy="1474983"/>
          </a:xfrm>
        </p:grpSpPr>
        <p:pic>
          <p:nvPicPr>
            <p:cNvPr id="35" name="Picture 34"/>
            <p:cNvPicPr>
              <a:picLocks noChangeAspect="1"/>
            </p:cNvPicPr>
            <p:nvPr/>
          </p:nvPicPr>
          <p:blipFill>
            <a:blip r:embed="rId3"/>
            <a:stretch>
              <a:fillRect/>
            </a:stretch>
          </p:blipFill>
          <p:spPr>
            <a:xfrm>
              <a:off x="2621465" y="8130208"/>
              <a:ext cx="1958714" cy="1474983"/>
            </a:xfrm>
            <a:prstGeom prst="rect">
              <a:avLst/>
            </a:prstGeom>
          </p:spPr>
        </p:pic>
        <p:cxnSp>
          <p:nvCxnSpPr>
            <p:cNvPr id="36" name="Straight Connector 35"/>
            <p:cNvCxnSpPr/>
            <p:nvPr/>
          </p:nvCxnSpPr>
          <p:spPr>
            <a:xfrm flipV="1">
              <a:off x="3149987" y="8366123"/>
              <a:ext cx="460966" cy="3919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13150" y="8366125"/>
              <a:ext cx="476843" cy="386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149987" y="8758052"/>
              <a:ext cx="152541" cy="590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304153" y="9348287"/>
              <a:ext cx="648895"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953048" y="8752177"/>
              <a:ext cx="136945" cy="59611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5436176" y="5682183"/>
            <a:ext cx="1356033" cy="1021142"/>
            <a:chOff x="4737290" y="8130208"/>
            <a:chExt cx="1958714" cy="1474983"/>
          </a:xfrm>
        </p:grpSpPr>
        <p:pic>
          <p:nvPicPr>
            <p:cNvPr id="54" name="Picture 53"/>
            <p:cNvPicPr>
              <a:picLocks noChangeAspect="1"/>
            </p:cNvPicPr>
            <p:nvPr/>
          </p:nvPicPr>
          <p:blipFill>
            <a:blip r:embed="rId3"/>
            <a:stretch>
              <a:fillRect/>
            </a:stretch>
          </p:blipFill>
          <p:spPr>
            <a:xfrm>
              <a:off x="4737290" y="8130208"/>
              <a:ext cx="1958714" cy="1474983"/>
            </a:xfrm>
            <a:prstGeom prst="rect">
              <a:avLst/>
            </a:prstGeom>
          </p:spPr>
        </p:pic>
        <p:cxnSp>
          <p:nvCxnSpPr>
            <p:cNvPr id="57" name="Straight Connector 56"/>
            <p:cNvCxnSpPr/>
            <p:nvPr/>
          </p:nvCxnSpPr>
          <p:spPr>
            <a:xfrm flipV="1">
              <a:off x="5559425" y="8752178"/>
              <a:ext cx="177800" cy="112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740400" y="8752177"/>
              <a:ext cx="104775" cy="1092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556250" y="8864600"/>
              <a:ext cx="101600" cy="15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661025" y="9020175"/>
              <a:ext cx="250825" cy="117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5845175" y="8861426"/>
              <a:ext cx="66676" cy="2762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5" name="TextBox 134"/>
          <p:cNvSpPr txBox="1"/>
          <p:nvPr/>
        </p:nvSpPr>
        <p:spPr>
          <a:xfrm rot="20205671">
            <a:off x="2586230" y="5901029"/>
            <a:ext cx="1037190" cy="603883"/>
          </a:xfrm>
          <a:prstGeom prst="rect">
            <a:avLst/>
          </a:prstGeom>
          <a:noFill/>
        </p:spPr>
        <p:txBody>
          <a:bodyPr wrap="square" rtlCol="0">
            <a:spAutoFit/>
          </a:bodyPr>
          <a:lstStyle/>
          <a:p>
            <a:pPr algn="ctr"/>
            <a:r>
              <a:rPr lang="en-US" sz="1662" b="1" dirty="0">
                <a:solidFill>
                  <a:srgbClr val="FF0000"/>
                </a:solidFill>
              </a:rPr>
              <a:t>Just do it! </a:t>
            </a:r>
          </a:p>
        </p:txBody>
      </p:sp>
      <p:sp>
        <p:nvSpPr>
          <p:cNvPr id="136" name="TextBox 135"/>
          <p:cNvSpPr txBox="1"/>
          <p:nvPr/>
        </p:nvSpPr>
        <p:spPr>
          <a:xfrm rot="20205671">
            <a:off x="5607805" y="5780949"/>
            <a:ext cx="1037190" cy="859659"/>
          </a:xfrm>
          <a:prstGeom prst="rect">
            <a:avLst/>
          </a:prstGeom>
          <a:noFill/>
        </p:spPr>
        <p:txBody>
          <a:bodyPr wrap="square" rtlCol="0">
            <a:spAutoFit/>
          </a:bodyPr>
          <a:lstStyle/>
          <a:p>
            <a:pPr algn="ctr"/>
            <a:r>
              <a:rPr lang="en-US" sz="1662" b="1" dirty="0">
                <a:solidFill>
                  <a:srgbClr val="FF0000"/>
                </a:solidFill>
              </a:rPr>
              <a:t>Maybe don’t bother...</a:t>
            </a:r>
          </a:p>
        </p:txBody>
      </p:sp>
      <p:sp>
        <p:nvSpPr>
          <p:cNvPr id="137" name="TextBox 136"/>
          <p:cNvSpPr txBox="1"/>
          <p:nvPr/>
        </p:nvSpPr>
        <p:spPr>
          <a:xfrm rot="20205671">
            <a:off x="4032743" y="5726309"/>
            <a:ext cx="1245335" cy="1115434"/>
          </a:xfrm>
          <a:prstGeom prst="rect">
            <a:avLst/>
          </a:prstGeom>
          <a:noFill/>
        </p:spPr>
        <p:txBody>
          <a:bodyPr wrap="square" rtlCol="0">
            <a:spAutoFit/>
          </a:bodyPr>
          <a:lstStyle/>
          <a:p>
            <a:pPr algn="ctr"/>
            <a:r>
              <a:rPr lang="en-US" sz="1662" b="1" dirty="0">
                <a:solidFill>
                  <a:srgbClr val="FF0000"/>
                </a:solidFill>
              </a:rPr>
              <a:t>Ask ‘How can we </a:t>
            </a:r>
            <a:r>
              <a:rPr lang="en-US" sz="1662" b="1">
                <a:solidFill>
                  <a:srgbClr val="FF0000"/>
                </a:solidFill>
              </a:rPr>
              <a:t>improve this?’</a:t>
            </a:r>
            <a:endParaRPr lang="en-US" sz="1662" b="1" dirty="0">
              <a:solidFill>
                <a:srgbClr val="FF0000"/>
              </a:solidFill>
            </a:endParaRPr>
          </a:p>
        </p:txBody>
      </p:sp>
      <p:sp>
        <p:nvSpPr>
          <p:cNvPr id="41" name="TextBox 40"/>
          <p:cNvSpPr txBox="1"/>
          <p:nvPr/>
        </p:nvSpPr>
        <p:spPr>
          <a:xfrm>
            <a:off x="5816940" y="3204157"/>
            <a:ext cx="1635742" cy="444161"/>
          </a:xfrm>
          <a:prstGeom prst="rect">
            <a:avLst/>
          </a:prstGeom>
          <a:noFill/>
        </p:spPr>
        <p:txBody>
          <a:bodyPr wrap="square" rtlCol="0">
            <a:spAutoFit/>
          </a:bodyPr>
          <a:lstStyle/>
          <a:p>
            <a:pPr algn="ctr"/>
            <a:r>
              <a:rPr lang="en-US" sz="762" dirty="0"/>
              <a:t>Does the change need time  investment?</a:t>
            </a:r>
          </a:p>
          <a:p>
            <a:pPr algn="ctr"/>
            <a:r>
              <a:rPr lang="en-US" sz="762" dirty="0"/>
              <a:t>10 = NO cost.</a:t>
            </a:r>
          </a:p>
        </p:txBody>
      </p:sp>
    </p:spTree>
    <p:extLst>
      <p:ext uri="{BB962C8B-B14F-4D97-AF65-F5344CB8AC3E}">
        <p14:creationId xmlns:p14="http://schemas.microsoft.com/office/powerpoint/2010/main" val="176301209"/>
      </p:ext>
    </p:extLst>
  </p:cSld>
  <p:clrMapOvr>
    <a:masterClrMapping/>
  </p:clrMapOvr>
</p:sld>
</file>

<file path=ppt/theme/theme1.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Siren III:Applications:Microsoft Office 2004:Templates:Presentations:Designs:Executive</Template>
  <TotalTime>51322</TotalTime>
  <Words>2389</Words>
  <Application>Microsoft Office PowerPoint</Application>
  <PresentationFormat>On-screen Show (4:3)</PresentationFormat>
  <Paragraphs>248</Paragraphs>
  <Slides>12</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MS PGothic</vt:lpstr>
      <vt:lpstr>MS PGothic</vt:lpstr>
      <vt:lpstr>Aileron heavy</vt:lpstr>
      <vt:lpstr>Arial</vt:lpstr>
      <vt:lpstr>Calibri</vt:lpstr>
      <vt:lpstr>Century Gothic</vt:lpstr>
      <vt:lpstr>DIN Alternate</vt:lpstr>
      <vt:lpstr>Times</vt:lpstr>
      <vt:lpstr>Wingdings</vt:lpstr>
      <vt:lpstr>Executive</vt:lpstr>
      <vt:lpstr>Custom Design</vt:lpstr>
      <vt:lpstr>PowerPoint Presentation</vt:lpstr>
      <vt:lpstr>Why Are We Here?</vt:lpstr>
      <vt:lpstr>Why Are We Here?</vt:lpstr>
      <vt:lpstr>Why Are We Here?</vt:lpstr>
      <vt:lpstr>PowerPoint Presentation</vt:lpstr>
      <vt:lpstr>Where’s the gap?</vt:lpstr>
      <vt:lpstr>What can we do?</vt:lpstr>
      <vt:lpstr>What can we do?</vt:lpstr>
      <vt:lpstr>PowerPoint Presentation</vt:lpstr>
      <vt:lpstr>What will we do?</vt:lpstr>
      <vt:lpstr>How will we follow up?</vt:lpstr>
      <vt:lpstr>PowerPoint Presentation</vt:lpstr>
    </vt:vector>
  </TitlesOfParts>
  <Company>private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here here</dc:title>
  <dc:creator>private</dc:creator>
  <cp:lastModifiedBy>Lindsay West</cp:lastModifiedBy>
  <cp:revision>743</cp:revision>
  <cp:lastPrinted>2017-07-04T09:53:29Z</cp:lastPrinted>
  <dcterms:created xsi:type="dcterms:W3CDTF">2013-08-31T13:04:54Z</dcterms:created>
  <dcterms:modified xsi:type="dcterms:W3CDTF">2017-09-11T15:34:05Z</dcterms:modified>
</cp:coreProperties>
</file>