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1"/>
  </p:notesMasterIdLst>
  <p:sldIdLst>
    <p:sldId id="375" r:id="rId3"/>
    <p:sldId id="370" r:id="rId4"/>
    <p:sldId id="372" r:id="rId5"/>
    <p:sldId id="377" r:id="rId6"/>
    <p:sldId id="384" r:id="rId7"/>
    <p:sldId id="385" r:id="rId8"/>
    <p:sldId id="383" r:id="rId9"/>
    <p:sldId id="374" r:id="rId10"/>
  </p:sldIdLst>
  <p:sldSz cx="9144000" cy="6858000" type="screen4x3"/>
  <p:notesSz cx="6877050" cy="100028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a:srgbClr val="FF825F"/>
    <a:srgbClr val="FF3399"/>
    <a:srgbClr val="9B0D76"/>
    <a:srgbClr val="AA0E81"/>
    <a:srgbClr val="D812A4"/>
    <a:srgbClr val="404040"/>
    <a:srgbClr val="66552C"/>
    <a:srgbClr val="686A69"/>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807" autoAdjust="0"/>
  </p:normalViewPr>
  <p:slideViewPr>
    <p:cSldViewPr>
      <p:cViewPr varScale="1">
        <p:scale>
          <a:sx n="71" d="100"/>
          <a:sy n="71" d="100"/>
        </p:scale>
        <p:origin x="2502" y="7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3896246"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048" y="4751068"/>
            <a:ext cx="5042956" cy="4501517"/>
          </a:xfrm>
          <a:prstGeom prst="rect">
            <a:avLst/>
          </a:prstGeom>
          <a:noFill/>
          <a:ln>
            <a:noFill/>
          </a:ln>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3896246"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pa.org/news/press/releases/2016/06/workplace-well-being.asp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personneltoday.com/hr/case-linking-employee-wellbeing-productivit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859" indent="-288407">
              <a:spcBef>
                <a:spcPct val="30000"/>
              </a:spcBef>
              <a:defRPr sz="1200">
                <a:solidFill>
                  <a:schemeClr val="tx1"/>
                </a:solidFill>
                <a:latin typeface="Arial" panose="020B0604020202020204" pitchFamily="34" charset="0"/>
                <a:ea typeface="MS PGothic" panose="020B0600070205080204" pitchFamily="34" charset="-128"/>
              </a:defRPr>
            </a:lvl2pPr>
            <a:lvl3pPr marL="1153630" indent="-230726">
              <a:spcBef>
                <a:spcPct val="30000"/>
              </a:spcBef>
              <a:defRPr sz="1200">
                <a:solidFill>
                  <a:schemeClr val="tx1"/>
                </a:solidFill>
                <a:latin typeface="Arial" panose="020B0604020202020204" pitchFamily="34" charset="0"/>
                <a:ea typeface="MS PGothic" panose="020B0600070205080204" pitchFamily="34" charset="-128"/>
              </a:defRPr>
            </a:lvl3pPr>
            <a:lvl4pPr marL="1615082" indent="-230726">
              <a:spcBef>
                <a:spcPct val="30000"/>
              </a:spcBef>
              <a:defRPr sz="1200">
                <a:solidFill>
                  <a:schemeClr val="tx1"/>
                </a:solidFill>
                <a:latin typeface="Arial" panose="020B0604020202020204" pitchFamily="34" charset="0"/>
                <a:ea typeface="MS PGothic" panose="020B0600070205080204" pitchFamily="34" charset="-128"/>
              </a:defRPr>
            </a:lvl4pPr>
            <a:lvl5pPr marL="2076534" indent="-230726">
              <a:spcBef>
                <a:spcPct val="30000"/>
              </a:spcBef>
              <a:defRPr sz="1200">
                <a:solidFill>
                  <a:schemeClr val="tx1"/>
                </a:solidFill>
                <a:latin typeface="Arial" panose="020B0604020202020204" pitchFamily="34" charset="0"/>
                <a:ea typeface="MS PGothic" panose="020B0600070205080204" pitchFamily="34" charset="-128"/>
              </a:defRPr>
            </a:lvl5pPr>
            <a:lvl6pPr marL="2537986"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9438"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0890"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2342"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Please insert your </a:t>
            </a:r>
            <a:r>
              <a:rPr lang="en-US" altLang="en-US" dirty="0" err="1">
                <a:latin typeface="Arial" panose="020B0604020202020204" pitchFamily="34" charset="0"/>
              </a:rPr>
              <a:t>organisation’s</a:t>
            </a:r>
            <a:r>
              <a:rPr lang="en-US" altLang="en-US" dirty="0">
                <a:latin typeface="Arial" panose="020B0604020202020204" pitchFamily="34" charset="0"/>
              </a:rPr>
              <a:t>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where indicated  (or remove the indication box from the slides).</a:t>
            </a:r>
          </a:p>
        </p:txBody>
      </p:sp>
    </p:spTree>
    <p:extLst>
      <p:ext uri="{BB962C8B-B14F-4D97-AF65-F5344CB8AC3E}">
        <p14:creationId xmlns:p14="http://schemas.microsoft.com/office/powerpoint/2010/main" val="370172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u="sng" dirty="0"/>
              <a:t>Time for this slide: </a:t>
            </a:r>
            <a:r>
              <a:rPr lang="en-GB" b="1" i="1" u="sng" dirty="0">
                <a:solidFill>
                  <a:schemeClr val="tx1">
                    <a:lumMod val="50000"/>
                    <a:lumOff val="50000"/>
                  </a:schemeClr>
                </a:solidFill>
              </a:rPr>
              <a:t>4 minutes</a:t>
            </a:r>
          </a:p>
          <a:p>
            <a:endParaRPr lang="en-GB" dirty="0">
              <a:sym typeface="Wingdings" panose="05000000000000000000" pitchFamily="2" charset="2"/>
            </a:endParaRPr>
          </a:p>
          <a:p>
            <a:r>
              <a:rPr lang="en-GB" dirty="0"/>
              <a:t>It is important to make sure everyone in the group appreciated the important role values play in our individual wellbeing.  In an organisational context, our wellbeing will be affected if our personal values are not in line with our experience at work. That is the issue that we will be exploring in this workshop.  (Both our own personal values and our experience at work also need to be in alignment with the organisations official values; this is a separate issue which has been addressed by the Values Challenge in previous years but not specifically addressed this year).</a:t>
            </a:r>
          </a:p>
          <a:p>
            <a:endParaRPr lang="en-GB" dirty="0"/>
          </a:p>
          <a:p>
            <a:r>
              <a:rPr lang="en-GB" dirty="0"/>
              <a:t>The connection between values and wellbeing is beginning to become a hot topic in many different areas of employment. For instance in the hospital/healthcare sector where junior doctors and nurses report high levels of stress arising from situations where they are unable for one reason or another to give patients urgently needed treatment the doctors and  nurses feel great stress at not being able to express their strongly held values of caring and compassion.  Such “values distress” is not confined to doctors and nurses however. Stressful situations where we find we cannot act in line with our values occur in every kind of work or occupation, and almost all of us will have experienced this on multiple occasions.  Work environments become stressful when there is a mismatch between how  our values tell us how we should behave, and pressures on us that make us behave in a different way.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u="none" strike="noStrike" kern="1200" dirty="0">
                <a:solidFill>
                  <a:schemeClr val="tx1"/>
                </a:solidFill>
                <a:effectLst/>
                <a:latin typeface="Arial" charset="0"/>
                <a:ea typeface="MS PGothic" pitchFamily="34" charset="-128"/>
              </a:rPr>
              <a:t>There is a great deal of evidence of the impact of values on individual wellbeing from numerous academic research projects – for instance, see  </a:t>
            </a:r>
            <a:r>
              <a:rPr lang="en-US" sz="1200" b="0" i="1" u="sng" strike="noStrike" kern="1200" dirty="0">
                <a:solidFill>
                  <a:schemeClr val="tx1"/>
                </a:solidFill>
                <a:effectLst/>
                <a:latin typeface="Arial" charset="0"/>
                <a:ea typeface="MS PGothic" pitchFamily="34" charset="-128"/>
              </a:rPr>
              <a:t>Schwartz, S. H., &amp; </a:t>
            </a:r>
            <a:r>
              <a:rPr lang="en-US" sz="1200" b="0" i="1" u="sng" strike="noStrike" kern="1200" dirty="0" err="1">
                <a:solidFill>
                  <a:schemeClr val="tx1"/>
                </a:solidFill>
                <a:effectLst/>
                <a:latin typeface="Arial" charset="0"/>
                <a:ea typeface="MS PGothic" pitchFamily="34" charset="-128"/>
              </a:rPr>
              <a:t>Sortheix</a:t>
            </a:r>
            <a:r>
              <a:rPr lang="en-US" sz="1200" b="0" i="1" u="sng" strike="noStrike" kern="1200" dirty="0">
                <a:solidFill>
                  <a:schemeClr val="tx1"/>
                </a:solidFill>
                <a:effectLst/>
                <a:latin typeface="Arial" charset="0"/>
                <a:ea typeface="MS PGothic" pitchFamily="34" charset="-128"/>
              </a:rPr>
              <a:t>, F. M. (2018). Values and subjective well-being</a:t>
            </a:r>
            <a:r>
              <a:rPr lang="en-US" sz="1200" b="0" u="none" strike="noStrike" kern="1200" dirty="0">
                <a:solidFill>
                  <a:schemeClr val="tx1"/>
                </a:solidFill>
                <a:effectLst/>
                <a:latin typeface="Arial" charset="0"/>
                <a:ea typeface="MS PGothic" pitchFamily="3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If appropriate, or if someone asks, you might want to refer to some of the evidence showing that when organisations look after the wellbeing of their employees they perform better and have higher levels of employee engagement and customer satisfaction. There are many studies and reports that support this statement. For instance:  </a:t>
            </a:r>
          </a:p>
          <a:p>
            <a:endParaRPr lang="en-US" sz="1200" b="0" u="none" strike="noStrike" kern="1200" dirty="0">
              <a:solidFill>
                <a:schemeClr val="tx1"/>
              </a:solidFill>
              <a:effectLst/>
              <a:latin typeface="Arial" charset="0"/>
              <a:ea typeface="MS PGothic" pitchFamily="34" charset="-128"/>
              <a:cs typeface="ＭＳ Ｐゴシック" charset="0"/>
            </a:endParaRPr>
          </a:p>
          <a:p>
            <a:r>
              <a:rPr lang="en-US" sz="1200" b="0" u="none" strike="noStrike" kern="1200" dirty="0">
                <a:solidFill>
                  <a:schemeClr val="tx1"/>
                </a:solidFill>
                <a:effectLst/>
                <a:latin typeface="Arial" charset="0"/>
                <a:ea typeface="MS PGothic" pitchFamily="34" charset="-128"/>
                <a:cs typeface="ＭＳ Ｐゴシック" charset="0"/>
              </a:rPr>
              <a:t>Research by the</a:t>
            </a:r>
            <a:r>
              <a:rPr lang="en-US" sz="1200" u="none" strike="noStrike" kern="1200" dirty="0">
                <a:solidFill>
                  <a:schemeClr val="tx1"/>
                </a:solidFill>
                <a:effectLst/>
                <a:latin typeface="Arial" charset="0"/>
                <a:ea typeface="MS PGothic" pitchFamily="34" charset="-128"/>
                <a:cs typeface="ＭＳ Ｐゴシック" charset="0"/>
                <a:hlinkClick r:id="rId3"/>
              </a:rPr>
              <a:t> </a:t>
            </a:r>
            <a:r>
              <a:rPr lang="en-US" sz="1200" b="0" u="none" strike="noStrike" kern="1200" dirty="0">
                <a:solidFill>
                  <a:schemeClr val="tx1"/>
                </a:solidFill>
                <a:effectLst/>
                <a:latin typeface="Arial" charset="0"/>
                <a:ea typeface="MS PGothic" pitchFamily="34" charset="-128"/>
                <a:cs typeface="ＭＳ Ｐゴシック" charset="0"/>
                <a:hlinkClick r:id="rId3"/>
              </a:rPr>
              <a:t>American Psychological Association</a:t>
            </a:r>
            <a:r>
              <a:rPr lang="en-US" sz="1200" b="0" u="none" strike="noStrike" kern="1200" dirty="0">
                <a:solidFill>
                  <a:schemeClr val="tx1"/>
                </a:solidFill>
                <a:effectLst/>
                <a:latin typeface="Arial" charset="0"/>
                <a:ea typeface="MS PGothic" pitchFamily="34" charset="-128"/>
                <a:cs typeface="ＭＳ Ｐゴシック" charset="0"/>
              </a:rPr>
              <a:t> in 2016 found that 91% of workers at companies that support wellbeing felt motivated to do their best, compared to just 30% at companies without wellbeing support.     </a:t>
            </a:r>
          </a:p>
          <a:p>
            <a:endParaRPr lang="en-US" sz="1200" b="0" u="none" strike="noStrike" kern="1200" dirty="0">
              <a:solidFill>
                <a:schemeClr val="tx1"/>
              </a:solidFill>
              <a:effectLst/>
              <a:latin typeface="Arial" charset="0"/>
              <a:ea typeface="MS PGothic" pitchFamily="34" charset="-128"/>
            </a:endParaRPr>
          </a:p>
          <a:p>
            <a:r>
              <a:rPr lang="en-US" sz="1200" b="0" u="none" strike="noStrike" kern="1200" dirty="0">
                <a:solidFill>
                  <a:schemeClr val="tx1"/>
                </a:solidFill>
                <a:effectLst/>
                <a:latin typeface="Arial" charset="0"/>
                <a:ea typeface="MS PGothic" pitchFamily="34" charset="-128"/>
                <a:cs typeface="ＭＳ Ｐゴシック" charset="0"/>
              </a:rPr>
              <a:t>A report by the</a:t>
            </a:r>
            <a:r>
              <a:rPr lang="en-US" sz="1200" u="none" strike="noStrike" kern="1200" dirty="0">
                <a:solidFill>
                  <a:schemeClr val="tx1"/>
                </a:solidFill>
                <a:effectLst/>
                <a:latin typeface="Arial" charset="0"/>
                <a:ea typeface="MS PGothic" pitchFamily="34" charset="-128"/>
                <a:cs typeface="ＭＳ Ｐゴシック" charset="0"/>
                <a:hlinkClick r:id="rId4"/>
              </a:rPr>
              <a:t> </a:t>
            </a:r>
            <a:r>
              <a:rPr lang="en-US" sz="1200" b="0" u="none" strike="noStrike" kern="1200" dirty="0">
                <a:solidFill>
                  <a:schemeClr val="tx1"/>
                </a:solidFill>
                <a:effectLst/>
                <a:latin typeface="Arial" charset="0"/>
                <a:ea typeface="MS PGothic" pitchFamily="34" charset="-128"/>
                <a:cs typeface="ＭＳ Ｐゴシック" charset="0"/>
                <a:hlinkClick r:id="rId4"/>
              </a:rPr>
              <a:t>London School of Economics</a:t>
            </a:r>
            <a:r>
              <a:rPr lang="en-US" sz="1200" b="0" u="none" strike="noStrike" kern="1200" dirty="0">
                <a:solidFill>
                  <a:schemeClr val="tx1"/>
                </a:solidFill>
                <a:effectLst/>
                <a:latin typeface="Arial" charset="0"/>
                <a:ea typeface="MS PGothic" pitchFamily="34" charset="-128"/>
                <a:cs typeface="ＭＳ Ｐゴシック" charset="0"/>
              </a:rPr>
              <a:t> on data from the Royal Mail found that an investment of £45 million into health and wellbeing generated a £225 million return on investment from 2004 to 2007. </a:t>
            </a:r>
          </a:p>
          <a:p>
            <a:endParaRPr lang="en-US" sz="1200" b="0" u="none" strike="noStrike" kern="1200" dirty="0">
              <a:solidFill>
                <a:schemeClr val="tx1"/>
              </a:solidFill>
              <a:effectLst/>
              <a:latin typeface="Arial" charset="0"/>
              <a:ea typeface="MS PGothic" pitchFamily="34" charset="-128"/>
            </a:endParaRP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endParaRPr lang="en-GB" dirty="0"/>
          </a:p>
          <a:p>
            <a:r>
              <a:rPr lang="en-US" sz="1200" b="1" i="1" kern="1200" baseline="0" dirty="0">
                <a:solidFill>
                  <a:schemeClr val="dk1"/>
                </a:solidFill>
                <a:latin typeface="Arial" charset="0"/>
                <a:ea typeface="MS PGothic" pitchFamily="34" charset="-128"/>
                <a:cs typeface="ＭＳ Ｐゴシック" charset="0"/>
              </a:rPr>
              <a:t>Mention the workshop objective :</a:t>
            </a:r>
          </a:p>
          <a:p>
            <a:r>
              <a:rPr lang="en-US" sz="1200" b="0" kern="1200" baseline="0" dirty="0">
                <a:solidFill>
                  <a:schemeClr val="dk1"/>
                </a:solidFill>
                <a:latin typeface="Arial" charset="0"/>
                <a:ea typeface="MS PGothic" pitchFamily="34" charset="-128"/>
                <a:cs typeface="ＭＳ Ｐゴシック" charset="0"/>
              </a:rPr>
              <a:t>Today we will spend </a:t>
            </a:r>
            <a:r>
              <a:rPr lang="en-US" sz="1200" b="1" i="1" kern="1200" baseline="0" dirty="0">
                <a:solidFill>
                  <a:schemeClr val="dk1"/>
                </a:solidFill>
                <a:latin typeface="Arial" charset="0"/>
                <a:ea typeface="MS PGothic" pitchFamily="34" charset="-128"/>
                <a:cs typeface="ＭＳ Ｐゴシック" charset="0"/>
              </a:rPr>
              <a:t>one hour </a:t>
            </a:r>
            <a:r>
              <a:rPr lang="en-US" sz="1200" b="0" kern="1200" baseline="0" dirty="0">
                <a:solidFill>
                  <a:schemeClr val="dk1"/>
                </a:solidFill>
                <a:latin typeface="Arial" charset="0"/>
                <a:ea typeface="MS PGothic" pitchFamily="34" charset="-128"/>
                <a:cs typeface="ＭＳ Ｐゴシック" charset="0"/>
              </a:rPr>
              <a:t>to make </a:t>
            </a:r>
            <a:r>
              <a:rPr lang="en-US" sz="1200" b="1" i="1" kern="1200" baseline="0" dirty="0">
                <a:solidFill>
                  <a:schemeClr val="dk1"/>
                </a:solidFill>
                <a:latin typeface="Arial" charset="0"/>
                <a:ea typeface="MS PGothic" pitchFamily="34" charset="-128"/>
                <a:cs typeface="ＭＳ Ｐゴシック" charset="0"/>
              </a:rPr>
              <a:t>one of our values </a:t>
            </a:r>
            <a:r>
              <a:rPr lang="en-US" sz="1200" b="0" kern="1200" baseline="0" dirty="0">
                <a:solidFill>
                  <a:schemeClr val="dk1"/>
                </a:solidFill>
                <a:latin typeface="Arial" charset="0"/>
                <a:ea typeface="MS PGothic" pitchFamily="34" charset="-128"/>
                <a:cs typeface="ＭＳ Ｐゴシック" charset="0"/>
              </a:rPr>
              <a:t>more concrete by defining </a:t>
            </a:r>
            <a:r>
              <a:rPr lang="en-US" sz="1200" b="1" i="1" kern="1200" baseline="0" dirty="0">
                <a:solidFill>
                  <a:schemeClr val="dk1"/>
                </a:solidFill>
                <a:latin typeface="Arial" charset="0"/>
                <a:ea typeface="MS PGothic" pitchFamily="34" charset="-128"/>
                <a:cs typeface="ＭＳ Ｐゴシック" charset="0"/>
              </a:rPr>
              <a:t>one</a:t>
            </a:r>
            <a:r>
              <a:rPr lang="en-US" sz="1200" b="1" i="0" kern="1200" baseline="0" dirty="0">
                <a:solidFill>
                  <a:schemeClr val="dk1"/>
                </a:solidFill>
                <a:latin typeface="Arial" charset="0"/>
                <a:ea typeface="MS PGothic" pitchFamily="34" charset="-128"/>
                <a:cs typeface="ＭＳ Ｐゴシック" charset="0"/>
              </a:rPr>
              <a:t> action </a:t>
            </a:r>
            <a:r>
              <a:rPr lang="en-US" sz="1200" b="0" i="0" kern="1200" baseline="0" dirty="0">
                <a:solidFill>
                  <a:schemeClr val="dk1"/>
                </a:solidFill>
                <a:latin typeface="Arial" charset="0"/>
                <a:ea typeface="MS PGothic" pitchFamily="34" charset="-128"/>
                <a:cs typeface="ＭＳ Ｐゴシック" charset="0"/>
              </a:rPr>
              <a:t>we will all take that will </a:t>
            </a:r>
            <a:r>
              <a:rPr lang="en-US" sz="1200" b="1" i="1" kern="1200" baseline="0" dirty="0">
                <a:solidFill>
                  <a:schemeClr val="dk1"/>
                </a:solidFill>
                <a:latin typeface="Arial" charset="0"/>
                <a:ea typeface="MS PGothic" pitchFamily="34" charset="-128"/>
                <a:cs typeface="ＭＳ Ｐゴシック" charset="0"/>
              </a:rPr>
              <a:t>make </a:t>
            </a:r>
            <a:r>
              <a:rPr lang="en-US" sz="1200" b="1" i="0" kern="1200" baseline="0" dirty="0">
                <a:solidFill>
                  <a:schemeClr val="dk1"/>
                </a:solidFill>
                <a:latin typeface="Arial" charset="0"/>
                <a:ea typeface="MS PGothic" pitchFamily="34" charset="-128"/>
                <a:cs typeface="ＭＳ Ｐゴシック" charset="0"/>
              </a:rPr>
              <a:t>a positive </a:t>
            </a:r>
            <a:r>
              <a:rPr lang="en-US" sz="1200" b="1" i="1" kern="1200" baseline="0" dirty="0">
                <a:solidFill>
                  <a:schemeClr val="dk1"/>
                </a:solidFill>
                <a:latin typeface="Arial" charset="0"/>
                <a:ea typeface="MS PGothic" pitchFamily="34" charset="-128"/>
                <a:cs typeface="ＭＳ Ｐゴシック" charset="0"/>
              </a:rPr>
              <a:t>change to our wellbeing.</a:t>
            </a:r>
            <a:endParaRPr lang="en-GB" b="1" dirty="0"/>
          </a:p>
          <a:p>
            <a:endParaRPr lang="en-GB" dirty="0"/>
          </a:p>
          <a:p>
            <a:r>
              <a:rPr lang="en-GB" b="1" dirty="0"/>
              <a:t>Cover</a:t>
            </a:r>
            <a:r>
              <a:rPr lang="en-GB" b="1" baseline="0" dirty="0"/>
              <a:t> the outcomes for the session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solidFill>
                  <a:srgbClr val="FF0000"/>
                </a:solidFill>
              </a:rPr>
              <a:t>Point out that our values need to be put into practice not just within the organisation but in all outside dealings too – with all stakeholders including local and other communities with which the organisation interacts (including trade associations, community of interest groups, virtual communities etc). Your organisation can provide a wonderful example by doing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FF0000"/>
              </a:solidFill>
            </a:endParaRPr>
          </a:p>
          <a:p>
            <a:endParaRPr lang="en-GB" b="1"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12 minutes</a:t>
            </a:r>
          </a:p>
          <a:p>
            <a:endParaRPr lang="en-GB" b="1" i="1" u="sng" dirty="0"/>
          </a:p>
          <a:p>
            <a:r>
              <a:rPr lang="en-GB" b="0" i="1" u="none" dirty="0"/>
              <a:t>Hand out post-it notes – they will be helpful for this slide and needed for the slide that follows.</a:t>
            </a:r>
          </a:p>
          <a:p>
            <a:endParaRPr lang="en-GB" dirty="0"/>
          </a:p>
          <a:p>
            <a:r>
              <a:rPr lang="en-GB" dirty="0"/>
              <a:t>Before starting this part of the exercise, make sure that everyone is happy that they know what is meant by a “Value”.  Here are some useful definitions: </a:t>
            </a:r>
          </a:p>
          <a:p>
            <a:endParaRPr lang="en-GB" dirty="0"/>
          </a:p>
          <a:p>
            <a:r>
              <a:rPr lang="en-US" dirty="0"/>
              <a:t>Values are the things that are important to us, the foundation of our lives. They guide our choices and </a:t>
            </a:r>
            <a:r>
              <a:rPr lang="en-US" dirty="0" err="1"/>
              <a:t>behaviours</a:t>
            </a:r>
            <a:r>
              <a:rPr lang="en-US" dirty="0"/>
              <a:t> and influence our emotions.  </a:t>
            </a:r>
          </a:p>
          <a:p>
            <a:r>
              <a:rPr lang="en-US" dirty="0"/>
              <a:t> </a:t>
            </a:r>
          </a:p>
          <a:p>
            <a:r>
              <a:rPr lang="en-US" dirty="0"/>
              <a:t>Values are what make us who we are. They are the compass guiding everything we do - our choices and our actions.  When we lose touch with that compass, we can take the wrong turn.  It’s the same for our families, for the </a:t>
            </a:r>
            <a:r>
              <a:rPr lang="en-US" dirty="0" err="1"/>
              <a:t>organisations</a:t>
            </a:r>
            <a:r>
              <a:rPr lang="en-US" dirty="0"/>
              <a:t> that we belong to or work for, and for our communities.  Our values show us how we can all work together. </a:t>
            </a:r>
            <a:endParaRPr lang="en-GB" dirty="0"/>
          </a:p>
          <a:p>
            <a:endParaRPr lang="en-GB" dirty="0"/>
          </a:p>
          <a:p>
            <a:r>
              <a:rPr lang="en-GB" dirty="0"/>
              <a:t>Pass out a sheet of commonly held values [to be found in the Facilitator Manual] if you feel some prompting is needed.</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200229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endParaRPr lang="en-GB" b="1" i="1" u="sng" baseline="0" dirty="0"/>
          </a:p>
          <a:p>
            <a:pPr defTabSz="922904">
              <a:defRPr/>
            </a:pPr>
            <a:r>
              <a:rPr lang="en-GB" b="1" i="1" u="sng" dirty="0"/>
              <a:t>Time for this slide:</a:t>
            </a:r>
            <a:r>
              <a:rPr lang="en-GB" b="1" i="1" u="sng" baseline="0" dirty="0"/>
              <a:t> 20</a:t>
            </a:r>
            <a:r>
              <a:rPr lang="en-GB" b="1" i="1" u="sng" dirty="0"/>
              <a:t> minutes</a:t>
            </a:r>
          </a:p>
          <a:p>
            <a:pPr defTabSz="922904">
              <a:defRPr/>
            </a:pPr>
            <a:endParaRPr lang="en-GB" b="1" i="1" u="sng" dirty="0"/>
          </a:p>
          <a:p>
            <a:pPr defTabSz="922904">
              <a:defRPr/>
            </a:pPr>
            <a:r>
              <a:rPr lang="en-GB" b="0" i="0" u="none" dirty="0"/>
              <a:t>1. At the end of the first step, after everyone has stuck up their post-it notes, the facilitator can group together similar/related values on the flipchart/wall and read them out.</a:t>
            </a:r>
          </a:p>
          <a:p>
            <a:pPr defTabSz="922904">
              <a:defRPr/>
            </a:pPr>
            <a:endParaRPr lang="en-GB" b="1" i="1" u="sng" dirty="0"/>
          </a:p>
          <a:p>
            <a:pPr defTabSz="922904">
              <a:defRPr/>
            </a:pPr>
            <a:r>
              <a:rPr lang="en-GB" b="0" i="0" u="none" dirty="0"/>
              <a:t>2</a:t>
            </a:r>
            <a:r>
              <a:rPr lang="en-GB" b="1" i="1" u="none" dirty="0"/>
              <a:t>. </a:t>
            </a:r>
            <a:r>
              <a:rPr lang="en-GB" b="0" i="0" u="none" dirty="0"/>
              <a:t>The objective in the second step is for each team of 4 - 6  participants to end up with an action or change that will help put into practice all the various values chosen by all the participants as far as possible.  Ideas can often be merged or combined. Most values tend to have strong linkages to many other values so this should be possible without people feeling their value has been ignored.  </a:t>
            </a:r>
          </a:p>
          <a:p>
            <a:pPr defTabSz="922904">
              <a:defRPr/>
            </a:pPr>
            <a:endParaRPr lang="en-GB" b="0" i="0" u="none" dirty="0"/>
          </a:p>
          <a:p>
            <a:pPr defTabSz="922904">
              <a:defRPr/>
            </a:pPr>
            <a:r>
              <a:rPr lang="en-GB" b="0" i="0" u="none" dirty="0"/>
              <a:t>3. The brainstorming can be more effective if the team focuses on how their various values might be applied to help resolve or improve some specific problem or issue that faces the team, their department or the whole organisation.  </a:t>
            </a:r>
          </a:p>
          <a:p>
            <a:pPr defTabSz="922904">
              <a:defRPr/>
            </a:pPr>
            <a:endParaRPr lang="en-GB" b="0" i="0" u="none" dirty="0"/>
          </a:p>
          <a:p>
            <a:pPr defTabSz="922904">
              <a:defRPr/>
            </a:pPr>
            <a:endParaRPr lang="en-GB" b="0" i="0" u="none"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latin typeface="Arial" charset="0"/>
              <a:ea typeface="MS PGothic" pitchFamily="34" charset="-128"/>
              <a:cs typeface="ＭＳ Ｐゴシック"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latin typeface="Arial"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5</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20 minutes</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Team ideas now to be shared in plenary </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latin typeface="Arial" charset="0"/>
                <a:ea typeface="MS PGothic" pitchFamily="34" charset="-128"/>
                <a:cs typeface="ＭＳ Ｐゴシック" charset="0"/>
              </a:rPr>
              <a:t>Remind everyone that the aim of the Values Challenge workshop is for the group to come up with actions that will have a significant positive impact on everyone’s wellbeing if put into action wholeheartedly.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Ask all the small teams to </a:t>
            </a:r>
            <a:r>
              <a:rPr lang="en-US" sz="1200" b="1" kern="1200" baseline="0" dirty="0">
                <a:solidFill>
                  <a:schemeClr val="tx1"/>
                </a:solidFill>
                <a:latin typeface="Arial" charset="0"/>
                <a:ea typeface="MS PGothic" pitchFamily="34" charset="-128"/>
                <a:cs typeface="ＭＳ Ｐゴシック" charset="0"/>
              </a:rPr>
              <a:t>briefly </a:t>
            </a:r>
            <a:r>
              <a:rPr lang="en-US" sz="1200" b="0" kern="1200" baseline="0" dirty="0">
                <a:solidFill>
                  <a:schemeClr val="tx1"/>
                </a:solidFill>
                <a:latin typeface="Arial" charset="0"/>
                <a:ea typeface="MS PGothic" pitchFamily="34" charset="-128"/>
                <a:cs typeface="ＭＳ Ｐゴシック" charset="0"/>
              </a:rPr>
              <a:t>share their idea with everyone (e.g. if there are 5 teams then maybe 1 minute each - exact time allowed will depend on number of teams. Whatever time allowance you give, make the time allowance clear and make sure the teams stick to it to avoid overrunning.)</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Now prompt a general discussion and try to get general agreement on which proposed actions would work best. Where there is common ground between teams, they can combine their actions into a single broader action.  Biggest is not always best! Sometimes small local changes that are easy to execute and easily copied by others can have a more immediate and significant impact than ambitious plans which never really gets off the ground.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Back in the small teams. Whatever personal value each participant has chosen earlier, they should be  able to find among the various proposed actions one that works for them in putting their value into practice to improve their own wellbeing. They are free to swap teams at this stage. If they really can’t find one that works for them, then they can always revert to an idea that they or another came up with earlier in the process - and go it alone if they want to.  You will probably end up with several actions, each with a varying number of supporters.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Everybody commits to put their chosen action into practice on World Values Day and on continuing basis, by inserting their own personal top value and signing an I Value poster (see template on next slide)</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Why not then take a group photo(s) of everyone holding their I VALUE poster?</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latin typeface="Arial" charset="0"/>
              <a:ea typeface="MS PGothic" pitchFamily="34" charset="-128"/>
              <a:cs typeface="ＭＳ Ｐゴシック" charset="0"/>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0F38069-47E0-475F-980D-02E4D53DEC6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 template (this should have been printed out earlier with your logo added).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Please write </a:t>
            </a:r>
            <a:r>
              <a:rPr lang="en-GB" baseline="0" dirty="0">
                <a:highlight>
                  <a:srgbClr val="FFFF00"/>
                </a:highlight>
              </a:rPr>
              <a:t>the chosen value </a:t>
            </a:r>
            <a:r>
              <a:rPr lang="en-GB" baseline="0" dirty="0"/>
              <a:t>under “I Value…”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Then write the action that everyone will take to put that value into practice under “So 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If there is time, space and appetite, you can take a photo of the completed/signed I Value template, either on its own or with the group.</a:t>
            </a:r>
            <a:endParaRPr lang="en-GB" dirty="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10791" indent="-273381">
              <a:spcBef>
                <a:spcPct val="30000"/>
              </a:spcBef>
              <a:defRPr sz="1100">
                <a:solidFill>
                  <a:schemeClr val="tx1"/>
                </a:solidFill>
                <a:latin typeface="Arial" panose="020B0604020202020204" pitchFamily="34" charset="0"/>
                <a:ea typeface="MS PGothic" panose="020B0600070205080204" pitchFamily="34" charset="-128"/>
              </a:defRPr>
            </a:lvl2pPr>
            <a:lvl3pPr marL="1093526" indent="-218705">
              <a:spcBef>
                <a:spcPct val="30000"/>
              </a:spcBef>
              <a:defRPr sz="1100">
                <a:solidFill>
                  <a:schemeClr val="tx1"/>
                </a:solidFill>
                <a:latin typeface="Arial" panose="020B0604020202020204" pitchFamily="34" charset="0"/>
                <a:ea typeface="MS PGothic" panose="020B0600070205080204" pitchFamily="34" charset="-128"/>
              </a:defRPr>
            </a:lvl3pPr>
            <a:lvl4pPr marL="1530936" indent="-218705">
              <a:spcBef>
                <a:spcPct val="30000"/>
              </a:spcBef>
              <a:defRPr sz="1100">
                <a:solidFill>
                  <a:schemeClr val="tx1"/>
                </a:solidFill>
                <a:latin typeface="Arial" panose="020B0604020202020204" pitchFamily="34" charset="0"/>
                <a:ea typeface="MS PGothic" panose="020B0600070205080204" pitchFamily="34" charset="-128"/>
              </a:defRPr>
            </a:lvl4pPr>
            <a:lvl5pPr marL="1968347" indent="-218705">
              <a:spcBef>
                <a:spcPct val="30000"/>
              </a:spcBef>
              <a:defRPr sz="1100">
                <a:solidFill>
                  <a:schemeClr val="tx1"/>
                </a:solidFill>
                <a:latin typeface="Arial" panose="020B0604020202020204" pitchFamily="34" charset="0"/>
                <a:ea typeface="MS PGothic" panose="020B0600070205080204" pitchFamily="34" charset="-128"/>
              </a:defRPr>
            </a:lvl5pPr>
            <a:lvl6pPr marL="240575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84316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28057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71798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8</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the action you decided to take. Consider taking a photo of the I VALUE posters and posting on Facebook, Twitter, </a:t>
            </a:r>
            <a:r>
              <a:rPr lang="en-US" sz="1200" dirty="0" err="1">
                <a:solidFill>
                  <a:srgbClr val="FF0000"/>
                </a:solidFill>
              </a:rPr>
              <a:t>Linkedin</a:t>
            </a:r>
            <a:r>
              <a:rPr lang="en-US" sz="1200" dirty="0">
                <a:solidFill>
                  <a:srgbClr val="FF0000"/>
                </a:solidFill>
              </a:rPr>
              <a:t> or Instagram, using #</a:t>
            </a:r>
            <a:r>
              <a:rPr lang="en-US" sz="1200" dirty="0" err="1">
                <a:solidFill>
                  <a:srgbClr val="FF0000"/>
                </a:solidFill>
              </a:rPr>
              <a:t>WorldValuesDay</a:t>
            </a:r>
            <a:r>
              <a:rPr lang="en-US" sz="1200" dirty="0">
                <a:solidFill>
                  <a:srgbClr val="FF0000"/>
                </a:solidFill>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baseline="0" dirty="0">
              <a:solidFill>
                <a:schemeClr val="dk1"/>
              </a:solidFill>
              <a:latin typeface="Arial" charset="0"/>
              <a:ea typeface="MS PGothic" pitchFamily="34" charset="-128"/>
              <a:cs typeface="ＭＳ Ｐゴシック" charset="0"/>
            </a:endParaRPr>
          </a:p>
          <a:p>
            <a:pPr marL="171450" indent="-171450">
              <a:buFont typeface="Arial" panose="020B0604020202020204" pitchFamily="34" charset="0"/>
              <a:buChar char="•"/>
            </a:pPr>
            <a:r>
              <a:rPr lang="en-US" sz="1200" b="0" kern="1200" baseline="0" dirty="0">
                <a:solidFill>
                  <a:schemeClr val="dk1"/>
                </a:solidFill>
                <a:latin typeface="Arial" charset="0"/>
                <a:ea typeface="MS PGothic" pitchFamily="34" charset="-128"/>
                <a:cs typeface="ＭＳ Ｐゴシック" charset="0"/>
              </a:rPr>
              <a:t>Thank the participants and encourage them to put their value into practice consistently not just on World Values Day but into the future – this is the way to have the biggest positive effect on their own and others’ wellbeing.  </a:t>
            </a:r>
          </a:p>
          <a:p>
            <a:endParaRPr lang="en-US" altLang="en-US" b="1" baseline="0" dirty="0">
              <a:latin typeface="Arial" panose="020B0604020202020204" pitchFamily="34" charset="0"/>
            </a:endParaRPr>
          </a:p>
          <a:p>
            <a:pPr defTabSz="874821">
              <a:spcAft>
                <a:spcPts val="574"/>
              </a:spcAft>
              <a:defRPr/>
            </a:pPr>
            <a:r>
              <a:rPr lang="en-GB" b="1" i="1" dirty="0"/>
              <a:t>If you think you may like outside help to establish/deepen your values programme, please email info</a:t>
            </a:r>
            <a:r>
              <a:rPr lang="en-GB" b="1" i="1" u="sng" dirty="0"/>
              <a:t>@worldvaluesday.com</a:t>
            </a:r>
            <a:r>
              <a:rPr lang="en-GB" b="1" i="1" dirty="0"/>
              <a:t>  or see www.worldvaluesday.com for suggestions, further resources and a list of practitioners</a:t>
            </a:r>
          </a:p>
          <a:p>
            <a:pPr>
              <a:spcAft>
                <a:spcPts val="574"/>
              </a:spcAft>
            </a:pPr>
            <a:endParaRPr lang="en-GB" b="1" i="1" dirty="0"/>
          </a:p>
          <a:p>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054" y="908720"/>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sp>
        <p:nvSpPr>
          <p:cNvPr id="12" name="TextBox 11"/>
          <p:cNvSpPr txBox="1"/>
          <p:nvPr/>
        </p:nvSpPr>
        <p:spPr>
          <a:xfrm>
            <a:off x="591000" y="2293816"/>
            <a:ext cx="8352606" cy="4462760"/>
          </a:xfrm>
          <a:prstGeom prst="rect">
            <a:avLst/>
          </a:prstGeom>
          <a:noFill/>
        </p:spPr>
        <p:txBody>
          <a:bodyPr wrap="square">
            <a:spAutoFit/>
          </a:bodyPr>
          <a:lstStyle/>
          <a:p>
            <a:pPr algn="ctr" eaLnBrk="1" hangingPunct="1">
              <a:defRPr/>
            </a:pPr>
            <a:r>
              <a:rPr lang="en-GB" dirty="0">
                <a:latin typeface="+mn-lt"/>
              </a:rPr>
              <a:t>      </a:t>
            </a:r>
          </a:p>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 2019</a:t>
            </a:r>
          </a:p>
          <a:p>
            <a:pPr algn="ctr" eaLnBrk="1" hangingPunct="1">
              <a:defRPr/>
            </a:pPr>
            <a:r>
              <a:rPr lang="en-GB" sz="2800" b="1" dirty="0">
                <a:solidFill>
                  <a:srgbClr val="00B0F0"/>
                </a:solidFill>
                <a:latin typeface="+mn-lt"/>
              </a:rPr>
              <a:t>For Organisations</a:t>
            </a:r>
          </a:p>
          <a:p>
            <a:pPr algn="ctr" eaLnBrk="1" hangingPunct="1">
              <a:defRPr/>
            </a:pPr>
            <a:r>
              <a:rPr lang="en-GB" altLang="en-US" sz="3600" b="1" dirty="0">
                <a:solidFill>
                  <a:srgbClr val="00B0F0"/>
                </a:solidFill>
              </a:rPr>
              <a:t>One Hour, One Value, One Action</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13"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757613" y="5416447"/>
            <a:ext cx="2374227" cy="941777"/>
          </a:xfrm>
          <a:prstGeom prst="rect">
            <a:avLst/>
          </a:prstGeom>
        </p:spPr>
      </p:pic>
      <p:pic>
        <p:nvPicPr>
          <p:cNvPr id="15" name="Picture 14"/>
          <p:cNvPicPr>
            <a:picLocks noChangeAspect="1"/>
          </p:cNvPicPr>
          <p:nvPr/>
        </p:nvPicPr>
        <p:blipFill>
          <a:blip r:embed="rId6"/>
          <a:stretch>
            <a:fillRect/>
          </a:stretch>
        </p:blipFill>
        <p:spPr>
          <a:xfrm>
            <a:off x="3463796" y="5489362"/>
            <a:ext cx="1134221" cy="79594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1068490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39856" y="1065917"/>
            <a:ext cx="8534064" cy="5163417"/>
          </a:xfrm>
        </p:spPr>
        <p:txBody>
          <a:bodyPr/>
          <a:lstStyle/>
          <a:p>
            <a:pPr marL="457200" indent="-457200">
              <a:spcAft>
                <a:spcPts val="1200"/>
              </a:spcAft>
              <a:buFont typeface="+mj-lt"/>
              <a:buAutoNum type="arabicPeriod"/>
            </a:pPr>
            <a:r>
              <a:rPr lang="en-GB" sz="2000" dirty="0"/>
              <a:t>We will spend an hour exploring how we can improve and maintain our </a:t>
            </a:r>
            <a:r>
              <a:rPr lang="en-GB" sz="2000" b="1" dirty="0"/>
              <a:t>wellbeing </a:t>
            </a:r>
            <a:r>
              <a:rPr lang="en-GB" sz="2000" dirty="0"/>
              <a:t>- our health and happiness – in our work. </a:t>
            </a:r>
          </a:p>
          <a:p>
            <a:pPr marL="457200" indent="-457200">
              <a:spcAft>
                <a:spcPts val="1200"/>
              </a:spcAft>
              <a:buFont typeface="+mj-lt"/>
              <a:buAutoNum type="arabicPeriod"/>
            </a:pPr>
            <a:r>
              <a:rPr lang="en-GB" sz="2000" dirty="0"/>
              <a:t>When our work is aligned with our own personal values (what matters most to us) our wellbeing is reinforced.  </a:t>
            </a:r>
          </a:p>
          <a:p>
            <a:pPr marL="457200" indent="-457200">
              <a:spcAft>
                <a:spcPts val="1200"/>
              </a:spcAft>
              <a:buFont typeface="+mj-lt"/>
              <a:buAutoNum type="arabicPeriod"/>
            </a:pPr>
            <a:r>
              <a:rPr lang="en-GB" sz="2000" dirty="0"/>
              <a:t>If our work is not in alignment with our personal values, we will feel tension and even stress, with a negative impact on our wellbeing. </a:t>
            </a:r>
          </a:p>
          <a:p>
            <a:pPr marL="457200" indent="-457200">
              <a:spcAft>
                <a:spcPts val="1200"/>
              </a:spcAft>
              <a:buFont typeface="+mj-lt"/>
              <a:buAutoNum type="arabicPeriod"/>
            </a:pPr>
            <a:r>
              <a:rPr lang="en-US" sz="2000" dirty="0" err="1"/>
              <a:t>Organisations</a:t>
            </a:r>
            <a:r>
              <a:rPr lang="en-US" sz="2000" dirty="0"/>
              <a:t> that look after the wellbeing of employees gain from better levels of motivation, productivity and retention. </a:t>
            </a:r>
          </a:p>
          <a:p>
            <a:pPr marL="457200" indent="-457200">
              <a:spcAft>
                <a:spcPts val="1200"/>
              </a:spcAft>
              <a:buFont typeface="+mj-lt"/>
              <a:buAutoNum type="arabicPeriod"/>
            </a:pPr>
            <a:r>
              <a:rPr lang="en-GB" sz="2000" dirty="0"/>
              <a:t>The values/wellbeing connection is too often overlooked in  organisational wellbeing programmes. </a:t>
            </a:r>
          </a:p>
          <a:p>
            <a:pPr marL="457200" indent="-457200">
              <a:spcAft>
                <a:spcPts val="1200"/>
              </a:spcAft>
              <a:buFont typeface="+mj-lt"/>
              <a:buAutoNum type="arabicPeriod"/>
            </a:pPr>
            <a:r>
              <a:rPr lang="en-GB" sz="2000" dirty="0"/>
              <a:t>The aim of this session is to discover how our work can better align with what matters most to the people in this team – our personal values – and so benefit our individual and collective wellbeing. </a:t>
            </a:r>
          </a:p>
          <a:p>
            <a:pPr>
              <a:spcAft>
                <a:spcPts val="1800"/>
              </a:spcAft>
            </a:pPr>
            <a:endParaRPr lang="en-GB" sz="2000" dirty="0"/>
          </a:p>
          <a:p>
            <a:pPr marL="0" indent="0">
              <a:buNone/>
            </a:pPr>
            <a:endParaRPr lang="en-GB" dirty="0"/>
          </a:p>
        </p:txBody>
      </p:sp>
    </p:spTree>
    <p:extLst>
      <p:ext uri="{BB962C8B-B14F-4D97-AF65-F5344CB8AC3E}">
        <p14:creationId xmlns:p14="http://schemas.microsoft.com/office/powerpoint/2010/main" val="322876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3</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7886223" cy="4787721"/>
          </a:xfrm>
        </p:spPr>
        <p:txBody>
          <a:bodyPr/>
          <a:lstStyle/>
          <a:p>
            <a:pPr marL="0" indent="0">
              <a:spcAft>
                <a:spcPts val="1800"/>
              </a:spcAft>
              <a:buNone/>
            </a:pPr>
            <a:r>
              <a:rPr lang="en-GB" sz="2000" dirty="0"/>
              <a:t>The call to action today is: </a:t>
            </a:r>
            <a:r>
              <a:rPr lang="en-GB" sz="2000" b="1" i="1" dirty="0"/>
              <a:t>One Hour, One Value, One Action </a:t>
            </a:r>
          </a:p>
          <a:p>
            <a:pPr marL="0" indent="0">
              <a:spcAft>
                <a:spcPts val="1800"/>
              </a:spcAft>
              <a:buNone/>
            </a:pPr>
            <a:r>
              <a:rPr lang="en-GB" sz="2000" b="1" i="1" dirty="0">
                <a:solidFill>
                  <a:schemeClr val="tx1">
                    <a:lumMod val="50000"/>
                    <a:lumOff val="50000"/>
                  </a:schemeClr>
                </a:solidFill>
              </a:rPr>
              <a:t>There will be three steps in this ONE hour workshop:	</a:t>
            </a:r>
            <a:r>
              <a:rPr lang="en-GB" sz="2000" b="1" i="1" dirty="0"/>
              <a:t>	    </a:t>
            </a:r>
          </a:p>
          <a:p>
            <a:pPr marL="457200" indent="-457200">
              <a:spcAft>
                <a:spcPts val="1800"/>
              </a:spcAft>
              <a:buFont typeface="+mj-lt"/>
              <a:buAutoNum type="arabicPeriod"/>
            </a:pPr>
            <a:r>
              <a:rPr lang="en-GB" sz="2000" dirty="0"/>
              <a:t>We will each choose ONE important personal value that we wish to strengthen at work and so increase our wellbeing.</a:t>
            </a:r>
          </a:p>
          <a:p>
            <a:pPr marL="457200" indent="-457200">
              <a:spcAft>
                <a:spcPts val="1800"/>
              </a:spcAft>
              <a:buFont typeface="+mj-lt"/>
              <a:buAutoNum type="arabicPeriod"/>
            </a:pPr>
            <a:r>
              <a:rPr lang="en-GB" sz="2000" dirty="0"/>
              <a:t>We will each commit to ONE action we can take with others to put our chosen values into practice more in our work.</a:t>
            </a:r>
          </a:p>
          <a:p>
            <a:pPr marL="457200" indent="-457200">
              <a:spcAft>
                <a:spcPts val="1800"/>
              </a:spcAft>
              <a:buFont typeface="+mj-lt"/>
              <a:buAutoNum type="arabicPeriod"/>
            </a:pPr>
            <a:r>
              <a:rPr lang="en-GB" sz="2000" dirty="0"/>
              <a:t>We will plan next steps for when and how we do (or start doing) these actions. </a:t>
            </a:r>
          </a:p>
          <a:p>
            <a:pPr>
              <a:spcAft>
                <a:spcPts val="1800"/>
              </a:spcAft>
            </a:pPr>
            <a:endParaRPr lang="en-GB" sz="2000" dirty="0"/>
          </a:p>
          <a:p>
            <a:endParaRPr lang="en-GB" dirty="0"/>
          </a:p>
        </p:txBody>
      </p:sp>
    </p:spTree>
    <p:extLst>
      <p:ext uri="{BB962C8B-B14F-4D97-AF65-F5344CB8AC3E}">
        <p14:creationId xmlns:p14="http://schemas.microsoft.com/office/powerpoint/2010/main" val="406453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521" y="295275"/>
            <a:ext cx="8206680" cy="685800"/>
          </a:xfrm>
        </p:spPr>
        <p:txBody>
          <a:bodyPr/>
          <a:lstStyle/>
          <a:p>
            <a:r>
              <a:rPr lang="en-GB" sz="2400" dirty="0">
                <a:solidFill>
                  <a:srgbClr val="00B0F0"/>
                </a:solidFill>
              </a:rPr>
              <a:t>Which values are important to your wellbeing?</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4</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6004" y="235722"/>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95536" y="1988840"/>
            <a:ext cx="8313489" cy="3418656"/>
          </a:xfrm>
        </p:spPr>
        <p:txBody>
          <a:bodyPr/>
          <a:lstStyle/>
          <a:p>
            <a:pPr marL="457200" indent="-457200">
              <a:buFont typeface="+mj-lt"/>
              <a:buAutoNum type="arabicPeriod"/>
            </a:pPr>
            <a:r>
              <a:rPr lang="en-GB" sz="2000" b="1" dirty="0">
                <a:solidFill>
                  <a:schemeClr val="tx1">
                    <a:lumMod val="50000"/>
                    <a:lumOff val="50000"/>
                  </a:schemeClr>
                </a:solidFill>
              </a:rPr>
              <a:t>Individually: </a:t>
            </a:r>
            <a:r>
              <a:rPr lang="en-GB" sz="2000" dirty="0"/>
              <a:t>Think about what matters most to you, or what you care about most (your most important values). Write them down. Which do you feel are expressed in the work you do? Choose one you’d like to express more in your work.  </a:t>
            </a:r>
            <a:r>
              <a:rPr lang="en-GB" sz="2000" b="1" i="1" dirty="0">
                <a:solidFill>
                  <a:schemeClr val="tx1">
                    <a:lumMod val="50000"/>
                    <a:lumOff val="50000"/>
                  </a:schemeClr>
                </a:solidFill>
              </a:rPr>
              <a:t>4 mins</a:t>
            </a:r>
          </a:p>
          <a:p>
            <a:pPr marL="457200" indent="-457200">
              <a:buFont typeface="+mj-lt"/>
              <a:buAutoNum type="arabicPeriod"/>
            </a:pPr>
            <a:endParaRPr lang="en-GB" sz="2000" b="1" i="1" dirty="0">
              <a:solidFill>
                <a:schemeClr val="tx1">
                  <a:lumMod val="50000"/>
                  <a:lumOff val="50000"/>
                </a:schemeClr>
              </a:solidFill>
            </a:endParaRPr>
          </a:p>
          <a:p>
            <a:pPr marL="457200" indent="-457200">
              <a:buFont typeface="+mj-lt"/>
              <a:buAutoNum type="arabicPeriod"/>
            </a:pPr>
            <a:r>
              <a:rPr lang="en-GB" sz="2000" b="1" dirty="0">
                <a:solidFill>
                  <a:schemeClr val="tx1">
                    <a:lumMod val="50000"/>
                    <a:lumOff val="50000"/>
                  </a:schemeClr>
                </a:solidFill>
              </a:rPr>
              <a:t>In pairs: </a:t>
            </a:r>
            <a:r>
              <a:rPr lang="en-GB" sz="2000" dirty="0"/>
              <a:t>Share the values you have chosen and discuss how you think this value impacts your sense of wellbeing  - you can ask each other how you feel when you are able to act in line with the value and how you feel when you can’t.   </a:t>
            </a:r>
            <a:r>
              <a:rPr lang="en-GB" sz="2000" b="1" i="1" dirty="0">
                <a:solidFill>
                  <a:schemeClr val="tx1">
                    <a:lumMod val="50000"/>
                    <a:lumOff val="50000"/>
                  </a:schemeClr>
                </a:solidFill>
              </a:rPr>
              <a:t>8 mins</a:t>
            </a:r>
            <a:endParaRPr lang="en-GB" sz="2000" b="1" i="1" dirty="0">
              <a:solidFill>
                <a:srgbClr val="00B0F0"/>
              </a:solidFill>
            </a:endParaRPr>
          </a:p>
          <a:p>
            <a:pPr marL="0" indent="0">
              <a:buNone/>
            </a:pPr>
            <a:endParaRPr lang="en-GB" sz="2000" i="1" dirty="0"/>
          </a:p>
          <a:p>
            <a:pPr marL="0" indent="0">
              <a:spcAft>
                <a:spcPts val="600"/>
              </a:spcAft>
              <a:buNone/>
            </a:pPr>
            <a:endParaRPr lang="en-GB" sz="2000" b="1" i="1" dirty="0">
              <a:solidFill>
                <a:schemeClr val="tx1">
                  <a:lumMod val="50000"/>
                  <a:lumOff val="50000"/>
                </a:schemeClr>
              </a:solidFill>
            </a:endParaRPr>
          </a:p>
          <a:p>
            <a:pPr marL="0" indent="0">
              <a:spcAft>
                <a:spcPts val="600"/>
              </a:spcAft>
              <a:buNone/>
            </a:pPr>
            <a:endParaRPr lang="en-GB" sz="1000" b="1" i="1" dirty="0"/>
          </a:p>
          <a:p>
            <a:pPr marL="0" indent="0">
              <a:spcAft>
                <a:spcPts val="600"/>
              </a:spcAft>
              <a:buNone/>
            </a:pPr>
            <a:endParaRPr lang="en-GB" sz="2000" dirty="0"/>
          </a:p>
        </p:txBody>
      </p:sp>
    </p:spTree>
    <p:extLst>
      <p:ext uri="{BB962C8B-B14F-4D97-AF65-F5344CB8AC3E}">
        <p14:creationId xmlns:p14="http://schemas.microsoft.com/office/powerpoint/2010/main" val="364395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5</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395537" y="1352550"/>
            <a:ext cx="8313488"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457200" indent="-457200">
              <a:spcAft>
                <a:spcPts val="600"/>
              </a:spcAft>
              <a:buFont typeface="+mj-lt"/>
              <a:buAutoNum type="arabicPeriod"/>
            </a:pPr>
            <a:r>
              <a:rPr lang="en-GB" sz="2000" b="1" dirty="0">
                <a:solidFill>
                  <a:schemeClr val="tx1">
                    <a:lumMod val="50000"/>
                    <a:lumOff val="50000"/>
                  </a:schemeClr>
                </a:solidFill>
              </a:rPr>
              <a:t>Individually: </a:t>
            </a:r>
            <a:r>
              <a:rPr lang="en-GB" sz="2000" b="1" dirty="0">
                <a:solidFill>
                  <a:schemeClr val="bg1"/>
                </a:solidFill>
              </a:rPr>
              <a:t> </a:t>
            </a:r>
            <a:r>
              <a:rPr lang="en-GB" sz="2000" dirty="0">
                <a:solidFill>
                  <a:schemeClr val="bg1"/>
                </a:solidFill>
              </a:rPr>
              <a:t>Write your chosen value on a post-it note and stick it up on the flipchart/wall. </a:t>
            </a:r>
            <a:r>
              <a:rPr lang="en-GB" sz="2000" dirty="0">
                <a:solidFill>
                  <a:schemeClr val="tx1">
                    <a:lumMod val="50000"/>
                    <a:lumOff val="50000"/>
                  </a:schemeClr>
                </a:solidFill>
              </a:rPr>
              <a:t>  </a:t>
            </a:r>
            <a:r>
              <a:rPr lang="en-GB" sz="2000" b="1" i="1" dirty="0">
                <a:solidFill>
                  <a:schemeClr val="tx1">
                    <a:lumMod val="50000"/>
                    <a:lumOff val="50000"/>
                  </a:schemeClr>
                </a:solidFill>
              </a:rPr>
              <a:t>2 mins</a:t>
            </a:r>
          </a:p>
          <a:p>
            <a:pPr marL="457200" indent="-457200">
              <a:spcAft>
                <a:spcPts val="600"/>
              </a:spcAft>
              <a:buFont typeface="+mj-lt"/>
              <a:buAutoNum type="arabicPeriod"/>
            </a:pPr>
            <a:endParaRPr lang="en-GB" sz="2000" b="1" i="1" dirty="0">
              <a:solidFill>
                <a:schemeClr val="tx1">
                  <a:lumMod val="50000"/>
                  <a:lumOff val="50000"/>
                </a:schemeClr>
              </a:solidFill>
            </a:endParaRPr>
          </a:p>
          <a:p>
            <a:pPr marL="457200" indent="-457200">
              <a:spcAft>
                <a:spcPts val="600"/>
              </a:spcAft>
              <a:buFont typeface="+mj-lt"/>
              <a:buAutoNum type="arabicPeriod"/>
            </a:pPr>
            <a:r>
              <a:rPr lang="en-GB" sz="2000" b="1" dirty="0">
                <a:solidFill>
                  <a:schemeClr val="tx1">
                    <a:lumMod val="50000"/>
                    <a:lumOff val="50000"/>
                  </a:schemeClr>
                </a:solidFill>
              </a:rPr>
              <a:t>In small teams of 4 - 6: </a:t>
            </a:r>
            <a:r>
              <a:rPr lang="en-GB" sz="2000" dirty="0">
                <a:solidFill>
                  <a:schemeClr val="bg1"/>
                </a:solidFill>
              </a:rPr>
              <a:t>Come up with an action that puts your values into practice </a:t>
            </a:r>
            <a:r>
              <a:rPr lang="en-GB" sz="2000" b="1" i="1" dirty="0">
                <a:solidFill>
                  <a:schemeClr val="tx1">
                    <a:lumMod val="50000"/>
                    <a:lumOff val="50000"/>
                  </a:schemeClr>
                </a:solidFill>
              </a:rPr>
              <a:t>18 mins</a:t>
            </a:r>
            <a:endParaRPr lang="en-GB" sz="2000" dirty="0">
              <a:solidFill>
                <a:schemeClr val="bg1"/>
              </a:solidFill>
            </a:endParaRPr>
          </a:p>
          <a:p>
            <a:pPr marL="882900">
              <a:spcAft>
                <a:spcPts val="600"/>
              </a:spcAft>
            </a:pPr>
            <a:r>
              <a:rPr lang="en-GB" sz="2000" dirty="0">
                <a:solidFill>
                  <a:schemeClr val="bg1"/>
                </a:solidFill>
              </a:rPr>
              <a:t>Looking at the values on the wall, form small teams with values that overlap or roughly relate to one another in some way.</a:t>
            </a:r>
          </a:p>
          <a:p>
            <a:pPr marL="882900">
              <a:spcAft>
                <a:spcPts val="600"/>
              </a:spcAft>
            </a:pPr>
            <a:r>
              <a:rPr lang="en-GB" sz="2000" dirty="0">
                <a:solidFill>
                  <a:schemeClr val="bg1"/>
                </a:solidFill>
              </a:rPr>
              <a:t>Brainstorm ideas for a team action or change of behaviour which would put your values into action.  </a:t>
            </a:r>
            <a:endParaRPr lang="en-GB" sz="2000" b="1" i="1" dirty="0">
              <a:solidFill>
                <a:schemeClr val="tx1">
                  <a:lumMod val="50000"/>
                  <a:lumOff val="50000"/>
                </a:schemeClr>
              </a:solidFill>
            </a:endParaRPr>
          </a:p>
          <a:p>
            <a:pPr marL="940050" lvl="1" indent="0">
              <a:spcAft>
                <a:spcPts val="600"/>
              </a:spcAft>
              <a:buNone/>
            </a:pPr>
            <a:r>
              <a:rPr lang="en-GB" sz="1800" i="1" dirty="0">
                <a:solidFill>
                  <a:schemeClr val="bg1"/>
                </a:solidFill>
              </a:rPr>
              <a:t>It may help to think of a current team/organisational challenge or issue that could be addressed through the application of your values</a:t>
            </a:r>
          </a:p>
          <a:p>
            <a:pPr marL="882900">
              <a:spcAft>
                <a:spcPts val="600"/>
              </a:spcAft>
            </a:pPr>
            <a:r>
              <a:rPr lang="en-GB" sz="2000" dirty="0">
                <a:solidFill>
                  <a:schemeClr val="bg1"/>
                </a:solidFill>
              </a:rPr>
              <a:t>Discuss the ideas together and narrow them down to one action that would work for all of you. </a:t>
            </a:r>
            <a:endParaRPr lang="en-GB" sz="2000" b="1" i="1" dirty="0">
              <a:solidFill>
                <a:schemeClr val="tx1">
                  <a:lumMod val="50000"/>
                  <a:lumOff val="50000"/>
                </a:schemeClr>
              </a:solidFill>
            </a:endParaRPr>
          </a:p>
        </p:txBody>
      </p:sp>
    </p:spTree>
    <p:extLst>
      <p:ext uri="{BB962C8B-B14F-4D97-AF65-F5344CB8AC3E}">
        <p14:creationId xmlns:p14="http://schemas.microsoft.com/office/powerpoint/2010/main" val="189557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451259" y="1261725"/>
            <a:ext cx="8529513" cy="49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457200" indent="-457200">
              <a:spcAft>
                <a:spcPts val="600"/>
              </a:spcAft>
              <a:buFont typeface="+mj-lt"/>
              <a:buAutoNum type="arabicPeriod"/>
            </a:pPr>
            <a:r>
              <a:rPr lang="en-GB" sz="2000" b="1" dirty="0">
                <a:solidFill>
                  <a:schemeClr val="tx1">
                    <a:lumMod val="50000"/>
                    <a:lumOff val="50000"/>
                  </a:schemeClr>
                </a:solidFill>
              </a:rPr>
              <a:t>Everyone together in one large group: </a:t>
            </a:r>
            <a:r>
              <a:rPr lang="en-GB" sz="2000" dirty="0"/>
              <a:t>share and discuss the proposed actions</a:t>
            </a:r>
            <a:r>
              <a:rPr lang="en-GB" sz="2000" b="1" i="1" dirty="0">
                <a:solidFill>
                  <a:schemeClr val="tx1">
                    <a:lumMod val="50000"/>
                    <a:lumOff val="50000"/>
                  </a:schemeClr>
                </a:solidFill>
              </a:rPr>
              <a:t> 12 mins </a:t>
            </a:r>
            <a:endParaRPr lang="en-GB" sz="2000" dirty="0"/>
          </a:p>
          <a:p>
            <a:pPr marL="857250" lvl="1" indent="-457200">
              <a:spcAft>
                <a:spcPts val="600"/>
              </a:spcAft>
            </a:pPr>
            <a:r>
              <a:rPr lang="en-GB" sz="2000" dirty="0"/>
              <a:t>Each small team explains their chosen action. </a:t>
            </a:r>
            <a:endParaRPr lang="en-GB" sz="2000" i="1" dirty="0">
              <a:solidFill>
                <a:schemeClr val="tx1">
                  <a:lumMod val="50000"/>
                  <a:lumOff val="50000"/>
                </a:schemeClr>
              </a:solidFill>
            </a:endParaRPr>
          </a:p>
          <a:p>
            <a:pPr marL="857250" lvl="1" indent="-457200">
              <a:spcAft>
                <a:spcPts val="600"/>
              </a:spcAft>
            </a:pPr>
            <a:r>
              <a:rPr lang="en-GB" sz="2000" dirty="0">
                <a:solidFill>
                  <a:schemeClr val="bg1"/>
                </a:solidFill>
              </a:rPr>
              <a:t>Everyone then discusses the proposed actions and their impact on individual and collective wellbeing.  </a:t>
            </a:r>
            <a:endParaRPr lang="en-GB" sz="2000" b="1" i="1" dirty="0">
              <a:solidFill>
                <a:schemeClr val="tx1">
                  <a:lumMod val="50000"/>
                  <a:lumOff val="50000"/>
                </a:schemeClr>
              </a:solidFill>
            </a:endParaRPr>
          </a:p>
          <a:p>
            <a:pPr marL="457200" indent="-457200">
              <a:spcAft>
                <a:spcPts val="600"/>
              </a:spcAft>
              <a:buFont typeface="+mj-lt"/>
              <a:buAutoNum type="arabicPeriod"/>
            </a:pPr>
            <a:r>
              <a:rPr lang="en-GB" sz="2000" b="1" dirty="0">
                <a:solidFill>
                  <a:schemeClr val="tx1">
                    <a:lumMod val="50000"/>
                    <a:lumOff val="50000"/>
                  </a:schemeClr>
                </a:solidFill>
              </a:rPr>
              <a:t>Back in your teams: </a:t>
            </a:r>
            <a:r>
              <a:rPr lang="en-GB" sz="2000" dirty="0"/>
              <a:t>plan next steps </a:t>
            </a:r>
            <a:r>
              <a:rPr lang="en-GB" sz="2000" b="1" i="1" dirty="0">
                <a:solidFill>
                  <a:schemeClr val="tx1">
                    <a:lumMod val="50000"/>
                    <a:lumOff val="50000"/>
                  </a:schemeClr>
                </a:solidFill>
              </a:rPr>
              <a:t>5 mins</a:t>
            </a:r>
            <a:endParaRPr lang="en-GB" sz="2000" dirty="0"/>
          </a:p>
          <a:p>
            <a:pPr marL="857250" lvl="1" indent="-457200">
              <a:spcAft>
                <a:spcPts val="600"/>
              </a:spcAft>
            </a:pPr>
            <a:r>
              <a:rPr lang="en-GB" sz="2000" dirty="0">
                <a:solidFill>
                  <a:schemeClr val="bg1"/>
                </a:solidFill>
              </a:rPr>
              <a:t>Return to small teams and agree next steps for putting your actions into practice. </a:t>
            </a:r>
          </a:p>
          <a:p>
            <a:pPr marL="898525" lvl="2" indent="0">
              <a:spcAft>
                <a:spcPts val="600"/>
              </a:spcAft>
              <a:buNone/>
            </a:pPr>
            <a:r>
              <a:rPr lang="en-GB" sz="1800" i="1" dirty="0">
                <a:solidFill>
                  <a:schemeClr val="bg1"/>
                </a:solidFill>
              </a:rPr>
              <a:t>Participants are free to swap teams at this point if there’s an action that better reflects their own chosen value and will have the bigger impact on their own wellbeing. </a:t>
            </a:r>
            <a:endParaRPr lang="en-GB" sz="1800" b="1" i="1" dirty="0">
              <a:solidFill>
                <a:schemeClr val="tx1">
                  <a:lumMod val="50000"/>
                  <a:lumOff val="50000"/>
                </a:schemeClr>
              </a:solidFill>
            </a:endParaRPr>
          </a:p>
          <a:p>
            <a:pPr marL="457200" indent="-457200">
              <a:spcAft>
                <a:spcPts val="600"/>
              </a:spcAft>
              <a:buFont typeface="+mj-lt"/>
              <a:buAutoNum type="arabicPeriod"/>
            </a:pPr>
            <a:r>
              <a:rPr lang="en-GB" sz="2000" b="1" dirty="0">
                <a:solidFill>
                  <a:schemeClr val="tx1">
                    <a:lumMod val="50000"/>
                    <a:lumOff val="50000"/>
                  </a:schemeClr>
                </a:solidFill>
              </a:rPr>
              <a:t>Each participant </a:t>
            </a:r>
            <a:r>
              <a:rPr lang="en-GB" sz="2000" dirty="0"/>
              <a:t>commits to put their chosen action into practi</a:t>
            </a:r>
            <a:r>
              <a:rPr lang="en-GB" sz="2000" i="1" dirty="0"/>
              <a:t>c</a:t>
            </a:r>
            <a:r>
              <a:rPr lang="en-GB" sz="2000" dirty="0"/>
              <a:t>e by completing and signing an I VALUE template. </a:t>
            </a:r>
            <a:r>
              <a:rPr lang="en-GB" sz="2000" b="1" i="1" dirty="0">
                <a:solidFill>
                  <a:schemeClr val="tx1">
                    <a:lumMod val="50000"/>
                    <a:lumOff val="50000"/>
                  </a:schemeClr>
                </a:solidFill>
              </a:rPr>
              <a:t> 3 mins</a:t>
            </a:r>
          </a:p>
          <a:p>
            <a:pPr marL="0" indent="0">
              <a:spcAft>
                <a:spcPts val="600"/>
              </a:spcAft>
              <a:buNone/>
            </a:pPr>
            <a:endParaRPr lang="en-GB" sz="1800" b="1" dirty="0">
              <a:solidFill>
                <a:srgbClr val="FF0000"/>
              </a:solidFill>
            </a:endParaRPr>
          </a:p>
        </p:txBody>
      </p:sp>
    </p:spTree>
    <p:extLst>
      <p:ext uri="{BB962C8B-B14F-4D97-AF65-F5344CB8AC3E}">
        <p14:creationId xmlns:p14="http://schemas.microsoft.com/office/powerpoint/2010/main" val="60323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59F908-12C5-4E11-A088-0A18B5D2CC49}"/>
              </a:ext>
            </a:extLst>
          </p:cNvPr>
          <p:cNvSpPr>
            <a:spLocks noGrp="1" noChangeArrowheads="1"/>
          </p:cNvSpPr>
          <p:nvPr/>
        </p:nvSpPr>
        <p:spPr bwMode="auto">
          <a:xfrm>
            <a:off x="1766506" y="1082989"/>
            <a:ext cx="5664994" cy="8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en-US" altLang="en-US" sz="3600" dirty="0">
                <a:solidFill>
                  <a:srgbClr val="808080"/>
                </a:solidFill>
                <a:latin typeface="Arial Rounded MT Bold" panose="020F0704030504030204" pitchFamily="34" charset="0"/>
                <a:ea typeface="Times New Roman" panose="02020603050405020304" pitchFamily="18" charset="0"/>
                <a:cs typeface="Times New Roman" panose="02020603050405020304" pitchFamily="18" charset="0"/>
              </a:rPr>
              <a:t>I  VALUE… </a:t>
            </a:r>
            <a:endParaRPr lang="en-US" altLang="en-US" sz="1800" dirty="0"/>
          </a:p>
        </p:txBody>
      </p:sp>
      <p:sp>
        <p:nvSpPr>
          <p:cNvPr id="6" name="Subtitle 2">
            <a:extLst>
              <a:ext uri="{FF2B5EF4-FFF2-40B4-BE49-F238E27FC236}">
                <a16:creationId xmlns:a16="http://schemas.microsoft.com/office/drawing/2014/main" id="{49D153EE-904D-4E58-9A8D-FAFEEA5FFB55}"/>
              </a:ext>
            </a:extLst>
          </p:cNvPr>
          <p:cNvSpPr>
            <a:spLocks noGrp="1"/>
          </p:cNvSpPr>
          <p:nvPr/>
        </p:nvSpPr>
        <p:spPr>
          <a:xfrm>
            <a:off x="1412648" y="3292191"/>
            <a:ext cx="6318702" cy="1557941"/>
          </a:xfrm>
          <a:prstGeom prst="rect">
            <a:avLst/>
          </a:prstGeom>
          <a:ln w="19050">
            <a:solidFill>
              <a:schemeClr val="bg1">
                <a:lumMod val="50000"/>
              </a:schemeClr>
            </a:solidFill>
            <a:prstDash val="dash"/>
          </a:ln>
        </p:spPr>
        <p:txBody>
          <a:bodyPr vert="horz" lIns="68580" tIns="34290" rIns="68580" bIns="34290" rtlCol="0">
            <a:normAutofit/>
          </a:bodyPr>
          <a:lstStyle/>
          <a:p>
            <a:endParaRPr lang="en-GB" sz="1800"/>
          </a:p>
        </p:txBody>
      </p:sp>
      <p:sp>
        <p:nvSpPr>
          <p:cNvPr id="7" name="Text Box 2">
            <a:extLst>
              <a:ext uri="{FF2B5EF4-FFF2-40B4-BE49-F238E27FC236}">
                <a16:creationId xmlns:a16="http://schemas.microsoft.com/office/drawing/2014/main" id="{82C42153-D862-4B7B-AAF1-839D41B3E5C5}"/>
              </a:ext>
            </a:extLst>
          </p:cNvPr>
          <p:cNvSpPr txBox="1">
            <a:spLocks noChangeArrowheads="1"/>
          </p:cNvSpPr>
          <p:nvPr/>
        </p:nvSpPr>
        <p:spPr bwMode="auto">
          <a:xfrm>
            <a:off x="2581029" y="5032857"/>
            <a:ext cx="418536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eaLnBrk="0" fontAlgn="base" hangingPunct="0">
              <a:spcBef>
                <a:spcPct val="0"/>
              </a:spcBef>
              <a:spcAft>
                <a:spcPct val="0"/>
              </a:spcAft>
            </a:pPr>
            <a:r>
              <a:rPr lang="en-US" altLang="en-US" sz="3600" dirty="0">
                <a:solidFill>
                  <a:srgbClr val="80808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altLang="en-US" sz="3600" dirty="0" err="1">
                <a:solidFill>
                  <a:srgbClr val="808080"/>
                </a:solidFill>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lang="en-US" altLang="en-US" sz="1800" dirty="0"/>
          </a:p>
        </p:txBody>
      </p:sp>
      <p:sp>
        <p:nvSpPr>
          <p:cNvPr id="9" name="Rectangle 396">
            <a:extLst>
              <a:ext uri="{FF2B5EF4-FFF2-40B4-BE49-F238E27FC236}">
                <a16:creationId xmlns:a16="http://schemas.microsoft.com/office/drawing/2014/main" id="{FC18B7EE-C066-407A-AEC6-BE858C7FA22E}"/>
              </a:ext>
            </a:extLst>
          </p:cNvPr>
          <p:cNvSpPr>
            <a:spLocks noChangeArrowheads="1"/>
          </p:cNvSpPr>
          <p:nvPr/>
        </p:nvSpPr>
        <p:spPr bwMode="auto">
          <a:xfrm flipH="1">
            <a:off x="3113837" y="2560297"/>
            <a:ext cx="2916324" cy="969496"/>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05740" tIns="205740" rIns="205740" bIns="205740" numCol="1" anchor="ctr" anchorCtr="0" compatLnSpc="1">
            <a:prstTxWarp prst="textNoShape">
              <a:avLst/>
            </a:prstTxWarp>
            <a:spAutoFit/>
          </a:bodyPr>
          <a:lstStyle/>
          <a:p>
            <a:pPr algn="ctr" eaLnBrk="0" fontAlgn="base" hangingPunct="0">
              <a:spcBef>
                <a:spcPct val="0"/>
              </a:spcBef>
              <a:spcAft>
                <a:spcPct val="0"/>
              </a:spcAft>
            </a:pPr>
            <a:r>
              <a:rPr lang="en-US" altLang="en-US" sz="3600" dirty="0">
                <a:solidFill>
                  <a:srgbClr val="808080"/>
                </a:solidFill>
                <a:latin typeface="Arial Rounded MT Bold" panose="020F0704030504030204" pitchFamily="34" charset="0"/>
                <a:ea typeface="Times New Roman" panose="02020603050405020304" pitchFamily="18" charset="0"/>
                <a:cs typeface="Times New Roman" panose="02020603050405020304" pitchFamily="18" charset="0"/>
              </a:rPr>
              <a:t>SO  I… </a:t>
            </a:r>
            <a:endParaRPr lang="en-US" altLang="en-US" sz="1800" dirty="0"/>
          </a:p>
        </p:txBody>
      </p:sp>
      <p:sp>
        <p:nvSpPr>
          <p:cNvPr id="10" name="Rectangle 8">
            <a:extLst>
              <a:ext uri="{FF2B5EF4-FFF2-40B4-BE49-F238E27FC236}">
                <a16:creationId xmlns:a16="http://schemas.microsoft.com/office/drawing/2014/main" id="{E203D042-813D-4952-9713-E1E0811EEBE3}"/>
              </a:ext>
            </a:extLst>
          </p:cNvPr>
          <p:cNvSpPr>
            <a:spLocks noChangeArrowheads="1"/>
          </p:cNvSpPr>
          <p:nvPr/>
        </p:nvSpPr>
        <p:spPr bwMode="auto">
          <a:xfrm>
            <a:off x="1143001"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800"/>
          </a:p>
        </p:txBody>
      </p:sp>
      <p:sp>
        <p:nvSpPr>
          <p:cNvPr id="11" name="Rectangle 9">
            <a:extLst>
              <a:ext uri="{FF2B5EF4-FFF2-40B4-BE49-F238E27FC236}">
                <a16:creationId xmlns:a16="http://schemas.microsoft.com/office/drawing/2014/main" id="{2E5F4724-B579-4950-93B8-4D90CB8C457A}"/>
              </a:ext>
            </a:extLst>
          </p:cNvPr>
          <p:cNvSpPr>
            <a:spLocks noChangeArrowheads="1"/>
          </p:cNvSpPr>
          <p:nvPr/>
        </p:nvSpPr>
        <p:spPr bwMode="auto">
          <a:xfrm>
            <a:off x="4572000" y="1200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n-GB" sz="1800"/>
          </a:p>
        </p:txBody>
      </p:sp>
      <p:sp>
        <p:nvSpPr>
          <p:cNvPr id="12" name="Rectangle 14">
            <a:extLst>
              <a:ext uri="{FF2B5EF4-FFF2-40B4-BE49-F238E27FC236}">
                <a16:creationId xmlns:a16="http://schemas.microsoft.com/office/drawing/2014/main" id="{D494BE8C-1136-4FF9-A0F0-55CC743054A5}"/>
              </a:ext>
            </a:extLst>
          </p:cNvPr>
          <p:cNvSpPr>
            <a:spLocks noChangeArrowheads="1"/>
          </p:cNvSpPr>
          <p:nvPr/>
        </p:nvSpPr>
        <p:spPr bwMode="auto">
          <a:xfrm>
            <a:off x="4470690" y="1555664"/>
            <a:ext cx="20262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endParaRPr lang="en-GB" altLang="en-US" sz="900">
              <a:ea typeface="Times New Roman" panose="02020603050405020304" pitchFamily="18" charset="0"/>
            </a:endParaRPr>
          </a:p>
          <a:p>
            <a:pPr algn="ctr" eaLnBrk="0" fontAlgn="base" hangingPunct="0">
              <a:spcBef>
                <a:spcPct val="0"/>
              </a:spcBef>
              <a:spcAft>
                <a:spcPct val="0"/>
              </a:spcAft>
            </a:pPr>
            <a:r>
              <a:rPr lang="en-GB" altLang="en-US" sz="900">
                <a:ea typeface="Times New Roman" panose="02020603050405020304" pitchFamily="18" charset="0"/>
              </a:rPr>
              <a:t>  </a:t>
            </a:r>
            <a:endParaRPr lang="en-GB" altLang="en-US" sz="1800"/>
          </a:p>
        </p:txBody>
      </p:sp>
      <p:sp>
        <p:nvSpPr>
          <p:cNvPr id="15" name="Subtitle 2">
            <a:extLst>
              <a:ext uri="{FF2B5EF4-FFF2-40B4-BE49-F238E27FC236}">
                <a16:creationId xmlns:a16="http://schemas.microsoft.com/office/drawing/2014/main" id="{64B809FD-EEF9-4538-8051-6F75F9290E4E}"/>
              </a:ext>
            </a:extLst>
          </p:cNvPr>
          <p:cNvSpPr>
            <a:spLocks noGrp="1"/>
          </p:cNvSpPr>
          <p:nvPr/>
        </p:nvSpPr>
        <p:spPr>
          <a:xfrm>
            <a:off x="1439652" y="1744756"/>
            <a:ext cx="6318702" cy="1020902"/>
          </a:xfrm>
          <a:prstGeom prst="rect">
            <a:avLst/>
          </a:prstGeom>
          <a:ln w="19050">
            <a:solidFill>
              <a:schemeClr val="bg1">
                <a:lumMod val="50000"/>
              </a:schemeClr>
            </a:solidFill>
            <a:prstDash val="dash"/>
          </a:ln>
        </p:spPr>
        <p:txBody>
          <a:bodyPr vert="horz" lIns="68580" tIns="34290" rIns="68580" bIns="34290" rtlCol="0">
            <a:normAutofit/>
          </a:bodyPr>
          <a:lstStyle/>
          <a:p>
            <a:endParaRPr lang="en-GB" sz="1800"/>
          </a:p>
        </p:txBody>
      </p:sp>
      <p:sp>
        <p:nvSpPr>
          <p:cNvPr id="3" name="TextBox 2"/>
          <p:cNvSpPr txBox="1"/>
          <p:nvPr/>
        </p:nvSpPr>
        <p:spPr>
          <a:xfrm>
            <a:off x="1589087" y="2112923"/>
            <a:ext cx="5965825" cy="369332"/>
          </a:xfrm>
          <a:prstGeom prst="rect">
            <a:avLst/>
          </a:prstGeom>
          <a:noFill/>
        </p:spPr>
        <p:txBody>
          <a:bodyPr wrap="square" rtlCol="0">
            <a:spAutoFit/>
          </a:bodyPr>
          <a:lstStyle/>
          <a:p>
            <a:r>
              <a:rPr lang="en-GB" sz="1800" i="1" dirty="0">
                <a:solidFill>
                  <a:schemeClr val="bg1">
                    <a:lumMod val="60000"/>
                    <a:lumOff val="40000"/>
                  </a:schemeClr>
                </a:solidFill>
              </a:rPr>
              <a:t>enter your own chosen value</a:t>
            </a:r>
          </a:p>
        </p:txBody>
      </p:sp>
      <p:sp>
        <p:nvSpPr>
          <p:cNvPr id="16" name="TextBox 15"/>
          <p:cNvSpPr txBox="1"/>
          <p:nvPr/>
        </p:nvSpPr>
        <p:spPr>
          <a:xfrm>
            <a:off x="1616090" y="3892236"/>
            <a:ext cx="5965825" cy="369332"/>
          </a:xfrm>
          <a:prstGeom prst="rect">
            <a:avLst/>
          </a:prstGeom>
          <a:noFill/>
        </p:spPr>
        <p:txBody>
          <a:bodyPr wrap="square" rtlCol="0">
            <a:spAutoFit/>
          </a:bodyPr>
          <a:lstStyle/>
          <a:p>
            <a:r>
              <a:rPr lang="en-GB" sz="1800" i="1" dirty="0">
                <a:solidFill>
                  <a:schemeClr val="bg1">
                    <a:lumMod val="60000"/>
                    <a:lumOff val="40000"/>
                  </a:schemeClr>
                </a:solidFill>
              </a:rPr>
              <a:t>enter chosen action which will increase your wellbeing</a:t>
            </a:r>
          </a:p>
        </p:txBody>
      </p:sp>
      <p:sp>
        <p:nvSpPr>
          <p:cNvPr id="18" name="TextBox 17"/>
          <p:cNvSpPr txBox="1"/>
          <p:nvPr/>
        </p:nvSpPr>
        <p:spPr>
          <a:xfrm>
            <a:off x="96441" y="5122069"/>
            <a:ext cx="1146468" cy="646331"/>
          </a:xfrm>
          <a:prstGeom prst="rect">
            <a:avLst/>
          </a:prstGeom>
          <a:noFill/>
        </p:spPr>
        <p:txBody>
          <a:bodyPr wrap="none" rtlCol="0">
            <a:spAutoFit/>
          </a:bodyPr>
          <a:lstStyle/>
          <a:p>
            <a:r>
              <a:rPr lang="en-GB" sz="1800" i="1" dirty="0">
                <a:solidFill>
                  <a:schemeClr val="bg1">
                    <a:lumMod val="60000"/>
                    <a:lumOff val="40000"/>
                  </a:schemeClr>
                </a:solidFill>
              </a:rPr>
              <a:t>add your </a:t>
            </a:r>
          </a:p>
          <a:p>
            <a:r>
              <a:rPr lang="en-GB" sz="1800" i="1" dirty="0">
                <a:solidFill>
                  <a:schemeClr val="bg1">
                    <a:lumMod val="60000"/>
                    <a:lumOff val="40000"/>
                  </a:schemeClr>
                </a:solidFill>
              </a:rPr>
              <a:t>logo here</a:t>
            </a:r>
          </a:p>
        </p:txBody>
      </p:sp>
      <p:sp>
        <p:nvSpPr>
          <p:cNvPr id="5" name="TextBox 3">
            <a:extLst>
              <a:ext uri="{FF2B5EF4-FFF2-40B4-BE49-F238E27FC236}">
                <a16:creationId xmlns:a16="http://schemas.microsoft.com/office/drawing/2014/main" id="{967CCCC1-7BB8-46F9-8623-43747C687CB9}"/>
              </a:ext>
            </a:extLst>
          </p:cNvPr>
          <p:cNvSpPr txBox="1">
            <a:spLocks noChangeArrowheads="1"/>
          </p:cNvSpPr>
          <p:nvPr/>
        </p:nvSpPr>
        <p:spPr bwMode="auto">
          <a:xfrm>
            <a:off x="6978054" y="5727073"/>
            <a:ext cx="2083386" cy="32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r>
              <a:rPr lang="en-US" altLang="en-US" sz="1200" dirty="0">
                <a:solidFill>
                  <a:schemeClr val="tx1">
                    <a:lumMod val="50000"/>
                    <a:lumOff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lang="en-US" altLang="en-US" sz="1800" dirty="0">
              <a:solidFill>
                <a:schemeClr val="tx1">
                  <a:lumMod val="50000"/>
                  <a:lumOff val="50000"/>
                </a:schemeClr>
              </a:solidFill>
            </a:endParaRPr>
          </a:p>
        </p:txBody>
      </p:sp>
      <p:pic>
        <p:nvPicPr>
          <p:cNvPr id="8" name="Picture 7">
            <a:extLst>
              <a:ext uri="{FF2B5EF4-FFF2-40B4-BE49-F238E27FC236}">
                <a16:creationId xmlns:a16="http://schemas.microsoft.com/office/drawing/2014/main" id="{B27D33A9-1134-49CE-928B-E7AC4C803F95}"/>
              </a:ext>
            </a:extLst>
          </p:cNvPr>
          <p:cNvPicPr>
            <a:picLocks noChangeAspect="1"/>
          </p:cNvPicPr>
          <p:nvPr/>
        </p:nvPicPr>
        <p:blipFill>
          <a:blip r:embed="rId3"/>
          <a:stretch>
            <a:fillRect/>
          </a:stretch>
        </p:blipFill>
        <p:spPr>
          <a:xfrm>
            <a:off x="6978054" y="4921217"/>
            <a:ext cx="1969160" cy="847184"/>
          </a:xfrm>
          <a:prstGeom prst="rect">
            <a:avLst/>
          </a:prstGeom>
        </p:spPr>
      </p:pic>
    </p:spTree>
    <p:extLst>
      <p:ext uri="{BB962C8B-B14F-4D97-AF65-F5344CB8AC3E}">
        <p14:creationId xmlns:p14="http://schemas.microsoft.com/office/powerpoint/2010/main" val="53719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ubtitle 5"/>
          <p:cNvSpPr>
            <a:spLocks noGrp="1"/>
          </p:cNvSpPr>
          <p:nvPr>
            <p:ph type="subTitle" idx="1"/>
          </p:nvPr>
        </p:nvSpPr>
        <p:spPr>
          <a:xfrm>
            <a:off x="927928" y="2937752"/>
            <a:ext cx="7157407" cy="1142044"/>
          </a:xfrm>
        </p:spPr>
        <p:txBody>
          <a:bodyPr>
            <a:normAutofit fontScale="85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on practising</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2019 please see  </a:t>
            </a:r>
            <a:r>
              <a:rPr lang="en-GB" b="1" i="1" u="sng" dirty="0"/>
              <a:t>www.worldvaluesday.com</a:t>
            </a:r>
          </a:p>
        </p:txBody>
      </p:sp>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pic>
        <p:nvPicPr>
          <p:cNvPr id="12"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757613" y="5416447"/>
            <a:ext cx="2374227" cy="941777"/>
          </a:xfrm>
          <a:prstGeom prst="rect">
            <a:avLst/>
          </a:prstGeom>
        </p:spPr>
      </p:pic>
      <p:pic>
        <p:nvPicPr>
          <p:cNvPr id="14" name="Picture 13"/>
          <p:cNvPicPr>
            <a:picLocks noChangeAspect="1"/>
          </p:cNvPicPr>
          <p:nvPr/>
        </p:nvPicPr>
        <p:blipFill>
          <a:blip r:embed="rId6"/>
          <a:stretch>
            <a:fillRect/>
          </a:stretch>
        </p:blipFill>
        <p:spPr>
          <a:xfrm>
            <a:off x="3463796" y="5489362"/>
            <a:ext cx="1134221" cy="79594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59551</TotalTime>
  <Words>2135</Words>
  <Application>Microsoft Office PowerPoint</Application>
  <PresentationFormat>On-screen Show (4:3)</PresentationFormat>
  <Paragraphs>153</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Aileron heavy</vt:lpstr>
      <vt:lpstr>Arial</vt:lpstr>
      <vt:lpstr>Arial Rounded MT Bold</vt:lpstr>
      <vt:lpstr>Calibri</vt:lpstr>
      <vt:lpstr>DIN Alternate</vt:lpstr>
      <vt:lpstr>Times</vt:lpstr>
      <vt:lpstr>Wingdings</vt:lpstr>
      <vt:lpstr>Executive</vt:lpstr>
      <vt:lpstr>Custom Design</vt:lpstr>
      <vt:lpstr>PowerPoint Presentation</vt:lpstr>
      <vt:lpstr>Why Are We Here?</vt:lpstr>
      <vt:lpstr>Why Are We Here?</vt:lpstr>
      <vt:lpstr>Which values are important to your wellbeing?</vt:lpstr>
      <vt:lpstr>What can we do?</vt:lpstr>
      <vt:lpstr>What will we do?</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Charles Fowler</cp:lastModifiedBy>
  <cp:revision>850</cp:revision>
  <cp:lastPrinted>2017-07-04T09:53:29Z</cp:lastPrinted>
  <dcterms:created xsi:type="dcterms:W3CDTF">2013-08-31T13:04:54Z</dcterms:created>
  <dcterms:modified xsi:type="dcterms:W3CDTF">2019-09-23T14:26:58Z</dcterms:modified>
</cp:coreProperties>
</file>