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 id="2147483693" r:id="rId2"/>
  </p:sldMasterIdLst>
  <p:notesMasterIdLst>
    <p:notesMasterId r:id="rId11"/>
  </p:notesMasterIdLst>
  <p:sldIdLst>
    <p:sldId id="375" r:id="rId3"/>
    <p:sldId id="383" r:id="rId4"/>
    <p:sldId id="384" r:id="rId5"/>
    <p:sldId id="385" r:id="rId6"/>
    <p:sldId id="386" r:id="rId7"/>
    <p:sldId id="387" r:id="rId8"/>
    <p:sldId id="388" r:id="rId9"/>
    <p:sldId id="374" r:id="rId10"/>
  </p:sldIdLst>
  <p:sldSz cx="9144000" cy="6858000" type="screen4x3"/>
  <p:notesSz cx="6877050" cy="10002838"/>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rphy Liz" initials="M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5F"/>
    <a:srgbClr val="FF3399"/>
    <a:srgbClr val="9B0D76"/>
    <a:srgbClr val="AA0E81"/>
    <a:srgbClr val="D812A4"/>
    <a:srgbClr val="404040"/>
    <a:srgbClr val="66552C"/>
    <a:srgbClr val="686A69"/>
    <a:srgbClr val="0092D2"/>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882" autoAdjust="0"/>
  </p:normalViewPr>
  <p:slideViewPr>
    <p:cSldViewPr>
      <p:cViewPr varScale="1">
        <p:scale>
          <a:sx n="84" d="100"/>
          <a:sy n="84" d="100"/>
        </p:scale>
        <p:origin x="2376" y="90"/>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80804" cy="500702"/>
          </a:xfrm>
          <a:prstGeom prst="rect">
            <a:avLst/>
          </a:prstGeom>
          <a:noFill/>
          <a:ln>
            <a:noFill/>
          </a:ln>
        </p:spPr>
        <p:txBody>
          <a:bodyPr vert="horz" wrap="square" lIns="92290" tIns="46145" rIns="92290" bIns="4614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US"/>
          </a:p>
        </p:txBody>
      </p:sp>
      <p:sp>
        <p:nvSpPr>
          <p:cNvPr id="13315" name="Rectangle 3"/>
          <p:cNvSpPr>
            <a:spLocks noGrp="1" noChangeArrowheads="1"/>
          </p:cNvSpPr>
          <p:nvPr>
            <p:ph type="dt" idx="1"/>
          </p:nvPr>
        </p:nvSpPr>
        <p:spPr bwMode="auto">
          <a:xfrm>
            <a:off x="3896246" y="0"/>
            <a:ext cx="2980804" cy="500702"/>
          </a:xfrm>
          <a:prstGeom prst="rect">
            <a:avLst/>
          </a:prstGeom>
          <a:noFill/>
          <a:ln>
            <a:noFill/>
          </a:ln>
        </p:spPr>
        <p:txBody>
          <a:bodyPr vert="horz" wrap="square" lIns="92290" tIns="46145" rIns="92290" bIns="46145" numCol="1" anchor="t" anchorCtr="0" compatLnSpc="1">
            <a:prstTxWarp prst="textNoShape">
              <a:avLst/>
            </a:prstTxWarp>
          </a:bodyPr>
          <a:lstStyle>
            <a:lvl1pPr algn="r" eaLnBrk="0" hangingPunct="0">
              <a:defRPr sz="1200">
                <a:latin typeface="Arial" charset="0"/>
                <a:ea typeface="ＭＳ Ｐゴシック" charset="0"/>
                <a:cs typeface="ＭＳ Ｐゴシック"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938213" y="750888"/>
            <a:ext cx="5000625" cy="37512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17048" y="4751068"/>
            <a:ext cx="5042956" cy="4501517"/>
          </a:xfrm>
          <a:prstGeom prst="rect">
            <a:avLst/>
          </a:prstGeom>
          <a:noFill/>
          <a:ln>
            <a:noFill/>
          </a:ln>
        </p:spPr>
        <p:txBody>
          <a:bodyPr vert="horz" wrap="square" lIns="92290" tIns="46145" rIns="92290" bIns="4614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9502136"/>
            <a:ext cx="2980804" cy="500702"/>
          </a:xfrm>
          <a:prstGeom prst="rect">
            <a:avLst/>
          </a:prstGeom>
          <a:noFill/>
          <a:ln>
            <a:noFill/>
          </a:ln>
        </p:spPr>
        <p:txBody>
          <a:bodyPr vert="horz" wrap="square" lIns="92290" tIns="46145" rIns="92290" bIns="4614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US"/>
          </a:p>
        </p:txBody>
      </p:sp>
      <p:sp>
        <p:nvSpPr>
          <p:cNvPr id="13319" name="Rectangle 7"/>
          <p:cNvSpPr>
            <a:spLocks noGrp="1" noChangeArrowheads="1"/>
          </p:cNvSpPr>
          <p:nvPr>
            <p:ph type="sldNum" sz="quarter" idx="5"/>
          </p:nvPr>
        </p:nvSpPr>
        <p:spPr bwMode="auto">
          <a:xfrm>
            <a:off x="3896246" y="9502136"/>
            <a:ext cx="2980804" cy="500702"/>
          </a:xfrm>
          <a:prstGeom prst="rect">
            <a:avLst/>
          </a:prstGeom>
          <a:noFill/>
          <a:ln>
            <a:noFill/>
          </a:ln>
        </p:spPr>
        <p:txBody>
          <a:bodyPr vert="horz" wrap="square" lIns="92290" tIns="46145" rIns="92290" bIns="46145" numCol="1" anchor="b" anchorCtr="0" compatLnSpc="1">
            <a:prstTxWarp prst="textNoShape">
              <a:avLst/>
            </a:prstTxWarp>
          </a:bodyPr>
          <a:lstStyle>
            <a:lvl1pPr algn="r" eaLnBrk="0" hangingPunct="0">
              <a:defRPr sz="1200" smtClean="0"/>
            </a:lvl1pPr>
          </a:lstStyle>
          <a:p>
            <a:pPr>
              <a:defRPr/>
            </a:pPr>
            <a:fld id="{BC849C30-D774-42F9-9EDE-F82DF439C0F3}" type="slidenum">
              <a:rPr lang="en-US" altLang="en-US"/>
              <a:pPr>
                <a:defRPr/>
              </a:pPr>
              <a:t>‹#›</a:t>
            </a:fld>
            <a:endParaRPr lang="en-US" altLang="en-US"/>
          </a:p>
        </p:txBody>
      </p:sp>
    </p:spTree>
    <p:extLst>
      <p:ext uri="{BB962C8B-B14F-4D97-AF65-F5344CB8AC3E}">
        <p14:creationId xmlns:p14="http://schemas.microsoft.com/office/powerpoint/2010/main" val="39396639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pa.org/news/press/releases/2016/06/workplace-well-being.aspx"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personneltoday.com/hr/case-linking-employee-wellbeing-productivity/"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9859" indent="-288407">
              <a:spcBef>
                <a:spcPct val="30000"/>
              </a:spcBef>
              <a:defRPr sz="1200">
                <a:solidFill>
                  <a:schemeClr val="tx1"/>
                </a:solidFill>
                <a:latin typeface="Arial" panose="020B0604020202020204" pitchFamily="34" charset="0"/>
                <a:ea typeface="MS PGothic" panose="020B0600070205080204" pitchFamily="34" charset="-128"/>
              </a:defRPr>
            </a:lvl2pPr>
            <a:lvl3pPr marL="1153630" indent="-230726">
              <a:spcBef>
                <a:spcPct val="30000"/>
              </a:spcBef>
              <a:defRPr sz="1200">
                <a:solidFill>
                  <a:schemeClr val="tx1"/>
                </a:solidFill>
                <a:latin typeface="Arial" panose="020B0604020202020204" pitchFamily="34" charset="0"/>
                <a:ea typeface="MS PGothic" panose="020B0600070205080204" pitchFamily="34" charset="-128"/>
              </a:defRPr>
            </a:lvl3pPr>
            <a:lvl4pPr marL="1615082" indent="-230726">
              <a:spcBef>
                <a:spcPct val="30000"/>
              </a:spcBef>
              <a:defRPr sz="1200">
                <a:solidFill>
                  <a:schemeClr val="tx1"/>
                </a:solidFill>
                <a:latin typeface="Arial" panose="020B0604020202020204" pitchFamily="34" charset="0"/>
                <a:ea typeface="MS PGothic" panose="020B0600070205080204" pitchFamily="34" charset="-128"/>
              </a:defRPr>
            </a:lvl4pPr>
            <a:lvl5pPr marL="2076534" indent="-230726">
              <a:spcBef>
                <a:spcPct val="30000"/>
              </a:spcBef>
              <a:defRPr sz="1200">
                <a:solidFill>
                  <a:schemeClr val="tx1"/>
                </a:solidFill>
                <a:latin typeface="Arial" panose="020B0604020202020204" pitchFamily="34" charset="0"/>
                <a:ea typeface="MS PGothic" panose="020B0600070205080204" pitchFamily="34" charset="-128"/>
              </a:defRPr>
            </a:lvl5pPr>
            <a:lvl6pPr marL="2537986" indent="-230726"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99438" indent="-230726"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60890" indent="-230726"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22342" indent="-230726"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8621BD9-9D95-4BFB-9236-1841D86DEA97}" type="slidenum">
              <a:rPr lang="en-US" altLang="en-US"/>
              <a:pPr>
                <a:spcBef>
                  <a:spcPct val="0"/>
                </a:spcBef>
              </a:pPr>
              <a:t>1</a:t>
            </a:fld>
            <a:endParaRPr lang="en-US" altLang="en-US"/>
          </a:p>
        </p:txBody>
      </p:sp>
      <p:sp>
        <p:nvSpPr>
          <p:cNvPr id="8195" name="Rectangle 1026"/>
          <p:cNvSpPr>
            <a:spLocks noGrp="1" noRot="1" noChangeAspect="1" noChangeArrowheads="1" noTextEdit="1"/>
          </p:cNvSpPr>
          <p:nvPr>
            <p:ph type="sldImg"/>
          </p:nvPr>
        </p:nvSpPr>
        <p:spPr>
          <a:ln/>
        </p:spPr>
      </p:sp>
      <p:sp>
        <p:nvSpPr>
          <p:cNvPr id="8196"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Please insert your group’s logo on the first and last slides of the</a:t>
            </a:r>
            <a:r>
              <a:rPr lang="en-US" altLang="en-US" baseline="0" dirty="0">
                <a:latin typeface="Arial" panose="020B0604020202020204" pitchFamily="34" charset="0"/>
              </a:rPr>
              <a:t> workshop </a:t>
            </a:r>
            <a:r>
              <a:rPr lang="en-US" altLang="en-US" dirty="0">
                <a:latin typeface="Arial" panose="020B0604020202020204" pitchFamily="34" charset="0"/>
              </a:rPr>
              <a:t>slides before the session or else remove the prompt box .</a:t>
            </a:r>
          </a:p>
        </p:txBody>
      </p:sp>
    </p:spTree>
    <p:extLst>
      <p:ext uri="{BB962C8B-B14F-4D97-AF65-F5344CB8AC3E}">
        <p14:creationId xmlns:p14="http://schemas.microsoft.com/office/powerpoint/2010/main" val="3701720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i="1" u="sng" dirty="0"/>
              <a:t>Time for this slide: </a:t>
            </a:r>
            <a:r>
              <a:rPr lang="en-GB" b="1" i="1" u="sng" dirty="0">
                <a:solidFill>
                  <a:schemeClr val="tx1">
                    <a:lumMod val="50000"/>
                    <a:lumOff val="50000"/>
                  </a:schemeClr>
                </a:solidFill>
              </a:rPr>
              <a:t>4 minutes</a:t>
            </a:r>
          </a:p>
          <a:p>
            <a:endParaRPr lang="en-GB" dirty="0">
              <a:sym typeface="Wingdings" panose="05000000000000000000" pitchFamily="2" charset="2"/>
            </a:endParaRPr>
          </a:p>
          <a:p>
            <a:r>
              <a:rPr lang="en-GB" dirty="0"/>
              <a:t>It is important to make sure everyone in the group appreciated the important role values play in our individual wellbeing.  In an group/organisational context, our wellbeing will be affected if our personal values are not in line with our experience as part of the group. That is the issue that we will be exploring in this workshop.  (Both our own personal values and our experience as part of the group also need to be in alignment with the group’s official values; this is a separate issue which has been addressed by the Values Challenge in previous years but not specifically addressed this year).</a:t>
            </a:r>
          </a:p>
          <a:p>
            <a:endParaRPr lang="en-GB" dirty="0"/>
          </a:p>
          <a:p>
            <a:r>
              <a:rPr lang="en-GB" dirty="0"/>
              <a:t>The connection between values and wellbeing is beginning to become a hot topic in many different areas. For instance in the hospital/healthcare sector where junior doctors and nurses report high levels of stress arising from situations where they are unable for one reason or another to give patients urgently needed treatment the doctors and  nurses feel great stress at not being able to express their strongly held values of caring and compassion.  Such “values distress” is not confined to doctors and nurses however. Stressful situations where we find we cannot act in line with our values occur in every sector of society, and almost all of us will have experienced this on multiple occasions.  Group or organisational  environments become stressful when there is a mismatch between how  our values tell us how we should behave, and pressures on us that make us behave in a different way.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u="none" strike="noStrike" kern="1200" dirty="0">
                <a:solidFill>
                  <a:schemeClr val="tx1"/>
                </a:solidFill>
                <a:effectLst/>
                <a:latin typeface="Arial" charset="0"/>
                <a:ea typeface="MS PGothic" pitchFamily="34" charset="-128"/>
              </a:rPr>
              <a:t>There is a great deal of evidence of the impact of values on individual wellbeing from numerous academic research projects – for instance, see  </a:t>
            </a:r>
            <a:r>
              <a:rPr lang="en-US" sz="1200" b="0" i="1" u="sng" strike="noStrike" kern="1200" dirty="0">
                <a:solidFill>
                  <a:schemeClr val="tx1"/>
                </a:solidFill>
                <a:effectLst/>
                <a:latin typeface="Arial" charset="0"/>
                <a:ea typeface="MS PGothic" pitchFamily="34" charset="-128"/>
              </a:rPr>
              <a:t>Schwartz, S. H., &amp; </a:t>
            </a:r>
            <a:r>
              <a:rPr lang="en-US" sz="1200" b="0" i="1" u="sng" strike="noStrike" kern="1200" dirty="0" err="1">
                <a:solidFill>
                  <a:schemeClr val="tx1"/>
                </a:solidFill>
                <a:effectLst/>
                <a:latin typeface="Arial" charset="0"/>
                <a:ea typeface="MS PGothic" pitchFamily="34" charset="-128"/>
              </a:rPr>
              <a:t>Sortheix</a:t>
            </a:r>
            <a:r>
              <a:rPr lang="en-US" sz="1200" b="0" i="1" u="sng" strike="noStrike" kern="1200" dirty="0">
                <a:solidFill>
                  <a:schemeClr val="tx1"/>
                </a:solidFill>
                <a:effectLst/>
                <a:latin typeface="Arial" charset="0"/>
                <a:ea typeface="MS PGothic" pitchFamily="34" charset="-128"/>
              </a:rPr>
              <a:t>, F. M. (2018). Values and subjective well-being</a:t>
            </a:r>
            <a:r>
              <a:rPr lang="en-US" sz="1200" b="0" u="none" strike="noStrike" kern="1200" dirty="0">
                <a:solidFill>
                  <a:schemeClr val="tx1"/>
                </a:solidFill>
                <a:effectLst/>
                <a:latin typeface="Arial" charset="0"/>
                <a:ea typeface="MS PGothic" pitchFamily="34" charset="-128"/>
              </a:rPr>
              <a:t>. [and add YouTube link to Prof. Tim </a:t>
            </a:r>
            <a:r>
              <a:rPr lang="en-US" sz="1200" b="0" u="none" strike="noStrike" kern="1200" dirty="0" err="1">
                <a:solidFill>
                  <a:schemeClr val="tx1"/>
                </a:solidFill>
                <a:effectLst/>
                <a:latin typeface="Arial" charset="0"/>
                <a:ea typeface="MS PGothic" pitchFamily="34" charset="-128"/>
              </a:rPr>
              <a:t>Kasser</a:t>
            </a:r>
            <a:r>
              <a:rPr lang="en-US" sz="1200" b="0" u="none" strike="noStrike" kern="1200" dirty="0">
                <a:solidFill>
                  <a:schemeClr val="tx1"/>
                </a:solidFill>
                <a:effectLst/>
                <a:latin typeface="Arial" charset="0"/>
                <a:ea typeface="MS PGothic" pitchFamily="34" charset="-128"/>
              </a:rPr>
              <a:t> interview]</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r>
              <a:rPr lang="en-GB" dirty="0"/>
              <a:t>If appropriate, or if someone asks, you might want to refer to some of the evidence showing that when groups or organisations look after the wellbeing of their members/employees they perform better and have higher levels of engagement and customer satisfaction. There are many studies and reports that support this statement. For instance:  </a:t>
            </a:r>
          </a:p>
          <a:p>
            <a:endParaRPr lang="en-US" sz="1200" b="0" u="none" strike="noStrike" kern="1200" dirty="0">
              <a:solidFill>
                <a:schemeClr val="tx1"/>
              </a:solidFill>
              <a:effectLst/>
              <a:latin typeface="Arial" charset="0"/>
              <a:ea typeface="MS PGothic" pitchFamily="34" charset="-128"/>
              <a:cs typeface="ＭＳ Ｐゴシック" charset="0"/>
            </a:endParaRPr>
          </a:p>
          <a:p>
            <a:r>
              <a:rPr lang="en-US" sz="1200" b="0" u="none" strike="noStrike" kern="1200" dirty="0">
                <a:solidFill>
                  <a:schemeClr val="tx1"/>
                </a:solidFill>
                <a:effectLst/>
                <a:latin typeface="Arial" charset="0"/>
                <a:ea typeface="MS PGothic" pitchFamily="34" charset="-128"/>
                <a:cs typeface="ＭＳ Ｐゴシック" charset="0"/>
              </a:rPr>
              <a:t>Research by the</a:t>
            </a:r>
            <a:r>
              <a:rPr lang="en-US" sz="1200" u="none" strike="noStrike" kern="1200" dirty="0">
                <a:solidFill>
                  <a:schemeClr val="tx1"/>
                </a:solidFill>
                <a:effectLst/>
                <a:latin typeface="Arial" charset="0"/>
                <a:ea typeface="MS PGothic" pitchFamily="34" charset="-128"/>
                <a:cs typeface="ＭＳ Ｐゴシック" charset="0"/>
                <a:hlinkClick r:id="rId3"/>
              </a:rPr>
              <a:t> </a:t>
            </a:r>
            <a:r>
              <a:rPr lang="en-US" sz="1200" b="0" u="none" strike="noStrike" kern="1200" dirty="0">
                <a:solidFill>
                  <a:schemeClr val="tx1"/>
                </a:solidFill>
                <a:effectLst/>
                <a:latin typeface="Arial" charset="0"/>
                <a:ea typeface="MS PGothic" pitchFamily="34" charset="-128"/>
                <a:cs typeface="ＭＳ Ｐゴシック" charset="0"/>
                <a:hlinkClick r:id="rId3"/>
              </a:rPr>
              <a:t>American Psychological Association</a:t>
            </a:r>
            <a:r>
              <a:rPr lang="en-US" sz="1200" b="0" u="none" strike="noStrike" kern="1200" dirty="0">
                <a:solidFill>
                  <a:schemeClr val="tx1"/>
                </a:solidFill>
                <a:effectLst/>
                <a:latin typeface="Arial" charset="0"/>
                <a:ea typeface="MS PGothic" pitchFamily="34" charset="-128"/>
                <a:cs typeface="ＭＳ Ｐゴシック" charset="0"/>
              </a:rPr>
              <a:t> in 2016 found that 91% of workers at companies that support wellbeing felt motivated to do their best, compared to just 30% at companies without wellbeing support.     </a:t>
            </a:r>
          </a:p>
          <a:p>
            <a:endParaRPr lang="en-US" sz="1200" b="0" u="none" strike="noStrike" kern="1200" dirty="0">
              <a:solidFill>
                <a:schemeClr val="tx1"/>
              </a:solidFill>
              <a:effectLst/>
              <a:latin typeface="Arial" charset="0"/>
              <a:ea typeface="MS PGothic" pitchFamily="34" charset="-128"/>
            </a:endParaRPr>
          </a:p>
          <a:p>
            <a:r>
              <a:rPr lang="en-US" sz="1200" b="0" u="none" strike="noStrike" kern="1200" dirty="0">
                <a:solidFill>
                  <a:schemeClr val="tx1"/>
                </a:solidFill>
                <a:effectLst/>
                <a:latin typeface="Arial" charset="0"/>
                <a:ea typeface="MS PGothic" pitchFamily="34" charset="-128"/>
                <a:cs typeface="ＭＳ Ｐゴシック" charset="0"/>
              </a:rPr>
              <a:t>A report by the</a:t>
            </a:r>
            <a:r>
              <a:rPr lang="en-US" sz="1200" u="none" strike="noStrike" kern="1200" dirty="0">
                <a:solidFill>
                  <a:schemeClr val="tx1"/>
                </a:solidFill>
                <a:effectLst/>
                <a:latin typeface="Arial" charset="0"/>
                <a:ea typeface="MS PGothic" pitchFamily="34" charset="-128"/>
                <a:cs typeface="ＭＳ Ｐゴシック" charset="0"/>
                <a:hlinkClick r:id="rId4"/>
              </a:rPr>
              <a:t> </a:t>
            </a:r>
            <a:r>
              <a:rPr lang="en-US" sz="1200" b="0" u="none" strike="noStrike" kern="1200" dirty="0">
                <a:solidFill>
                  <a:schemeClr val="tx1"/>
                </a:solidFill>
                <a:effectLst/>
                <a:latin typeface="Arial" charset="0"/>
                <a:ea typeface="MS PGothic" pitchFamily="34" charset="-128"/>
                <a:cs typeface="ＭＳ Ｐゴシック" charset="0"/>
                <a:hlinkClick r:id="rId4"/>
              </a:rPr>
              <a:t>London School of Economics</a:t>
            </a:r>
            <a:r>
              <a:rPr lang="en-US" sz="1200" b="0" u="none" strike="noStrike" kern="1200" dirty="0">
                <a:solidFill>
                  <a:schemeClr val="tx1"/>
                </a:solidFill>
                <a:effectLst/>
                <a:latin typeface="Arial" charset="0"/>
                <a:ea typeface="MS PGothic" pitchFamily="34" charset="-128"/>
                <a:cs typeface="ＭＳ Ｐゴシック" charset="0"/>
              </a:rPr>
              <a:t> on data from the Royal Mail found that an investment of £45 million into health and wellbeing generated a £225 million return on investment from 2004 to 2007. </a:t>
            </a:r>
          </a:p>
          <a:p>
            <a:endParaRPr lang="en-US" sz="1200" b="0" u="none" strike="noStrike" kern="1200" dirty="0">
              <a:solidFill>
                <a:schemeClr val="tx1"/>
              </a:solidFill>
              <a:effectLst/>
              <a:latin typeface="Arial" charset="0"/>
              <a:ea typeface="MS PGothic" pitchFamily="34" charset="-128"/>
            </a:endParaRPr>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a:solidFill>
                  <a:srgbClr val="000000"/>
                </a:solidFill>
              </a:rPr>
              <a:pPr>
                <a:defRPr/>
              </a:pPr>
              <a:t>2</a:t>
            </a:fld>
            <a:endParaRPr lang="en-US" altLang="en-US">
              <a:solidFill>
                <a:srgbClr val="000000"/>
              </a:solidFill>
            </a:endParaRPr>
          </a:p>
        </p:txBody>
      </p:sp>
    </p:spTree>
    <p:extLst>
      <p:ext uri="{BB962C8B-B14F-4D97-AF65-F5344CB8AC3E}">
        <p14:creationId xmlns:p14="http://schemas.microsoft.com/office/powerpoint/2010/main" val="4160572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2 minutes</a:t>
            </a:r>
          </a:p>
          <a:p>
            <a:endParaRPr lang="en-GB" dirty="0"/>
          </a:p>
          <a:p>
            <a:r>
              <a:rPr lang="en-US" sz="1200" b="1" i="1" kern="1200" baseline="0" dirty="0">
                <a:solidFill>
                  <a:schemeClr val="dk1"/>
                </a:solidFill>
                <a:latin typeface="Arial" charset="0"/>
                <a:ea typeface="MS PGothic" pitchFamily="34" charset="-128"/>
                <a:cs typeface="ＭＳ Ｐゴシック" charset="0"/>
              </a:rPr>
              <a:t>Mention the workshop objective :</a:t>
            </a:r>
          </a:p>
          <a:p>
            <a:r>
              <a:rPr lang="en-US" sz="1200" b="0" kern="1200" baseline="0" dirty="0">
                <a:solidFill>
                  <a:schemeClr val="dk1"/>
                </a:solidFill>
                <a:latin typeface="Arial" charset="0"/>
                <a:ea typeface="MS PGothic" pitchFamily="34" charset="-128"/>
                <a:cs typeface="ＭＳ Ｐゴシック" charset="0"/>
              </a:rPr>
              <a:t>Today we will spend </a:t>
            </a:r>
            <a:r>
              <a:rPr lang="en-US" sz="1200" b="1" i="1" kern="1200" baseline="0" dirty="0">
                <a:solidFill>
                  <a:schemeClr val="dk1"/>
                </a:solidFill>
                <a:latin typeface="Arial" charset="0"/>
                <a:ea typeface="MS PGothic" pitchFamily="34" charset="-128"/>
                <a:cs typeface="ＭＳ Ｐゴシック" charset="0"/>
              </a:rPr>
              <a:t>one hour </a:t>
            </a:r>
            <a:r>
              <a:rPr lang="en-US" sz="1200" b="0" kern="1200" baseline="0" dirty="0">
                <a:solidFill>
                  <a:schemeClr val="dk1"/>
                </a:solidFill>
                <a:latin typeface="Arial" charset="0"/>
                <a:ea typeface="MS PGothic" pitchFamily="34" charset="-128"/>
                <a:cs typeface="ＭＳ Ｐゴシック" charset="0"/>
              </a:rPr>
              <a:t>to make </a:t>
            </a:r>
            <a:r>
              <a:rPr lang="en-US" sz="1200" b="1" i="1" kern="1200" baseline="0" dirty="0">
                <a:solidFill>
                  <a:schemeClr val="dk1"/>
                </a:solidFill>
                <a:latin typeface="Arial" charset="0"/>
                <a:ea typeface="MS PGothic" pitchFamily="34" charset="-128"/>
                <a:cs typeface="ＭＳ Ｐゴシック" charset="0"/>
              </a:rPr>
              <a:t>one of our values </a:t>
            </a:r>
            <a:r>
              <a:rPr lang="en-US" sz="1200" b="0" kern="1200" baseline="0" dirty="0">
                <a:solidFill>
                  <a:schemeClr val="dk1"/>
                </a:solidFill>
                <a:latin typeface="Arial" charset="0"/>
                <a:ea typeface="MS PGothic" pitchFamily="34" charset="-128"/>
                <a:cs typeface="ＭＳ Ｐゴシック" charset="0"/>
              </a:rPr>
              <a:t>more concrete by defining </a:t>
            </a:r>
            <a:r>
              <a:rPr lang="en-US" sz="1200" b="1" i="1" kern="1200" baseline="0" dirty="0">
                <a:solidFill>
                  <a:schemeClr val="dk1"/>
                </a:solidFill>
                <a:latin typeface="Arial" charset="0"/>
                <a:ea typeface="MS PGothic" pitchFamily="34" charset="-128"/>
                <a:cs typeface="ＭＳ Ｐゴシック" charset="0"/>
              </a:rPr>
              <a:t>one</a:t>
            </a:r>
            <a:r>
              <a:rPr lang="en-US" sz="1200" b="1" i="0" kern="1200" baseline="0" dirty="0">
                <a:solidFill>
                  <a:schemeClr val="dk1"/>
                </a:solidFill>
                <a:latin typeface="Arial" charset="0"/>
                <a:ea typeface="MS PGothic" pitchFamily="34" charset="-128"/>
                <a:cs typeface="ＭＳ Ｐゴシック" charset="0"/>
              </a:rPr>
              <a:t> action </a:t>
            </a:r>
            <a:r>
              <a:rPr lang="en-US" sz="1200" b="0" i="0" kern="1200" baseline="0" dirty="0">
                <a:solidFill>
                  <a:schemeClr val="dk1"/>
                </a:solidFill>
                <a:latin typeface="Arial" charset="0"/>
                <a:ea typeface="MS PGothic" pitchFamily="34" charset="-128"/>
                <a:cs typeface="ＭＳ Ｐゴシック" charset="0"/>
              </a:rPr>
              <a:t>we will all take that will </a:t>
            </a:r>
            <a:r>
              <a:rPr lang="en-US" sz="1200" b="1" i="1" kern="1200" baseline="0" dirty="0">
                <a:solidFill>
                  <a:schemeClr val="dk1"/>
                </a:solidFill>
                <a:latin typeface="Arial" charset="0"/>
                <a:ea typeface="MS PGothic" pitchFamily="34" charset="-128"/>
                <a:cs typeface="ＭＳ Ｐゴシック" charset="0"/>
              </a:rPr>
              <a:t>make </a:t>
            </a:r>
            <a:r>
              <a:rPr lang="en-US" sz="1200" b="1" i="0" kern="1200" baseline="0" dirty="0">
                <a:solidFill>
                  <a:schemeClr val="dk1"/>
                </a:solidFill>
                <a:latin typeface="Arial" charset="0"/>
                <a:ea typeface="MS PGothic" pitchFamily="34" charset="-128"/>
                <a:cs typeface="ＭＳ Ｐゴシック" charset="0"/>
              </a:rPr>
              <a:t>a positive </a:t>
            </a:r>
            <a:r>
              <a:rPr lang="en-US" sz="1200" b="1" i="1" kern="1200" baseline="0" dirty="0">
                <a:solidFill>
                  <a:schemeClr val="dk1"/>
                </a:solidFill>
                <a:latin typeface="Arial" charset="0"/>
                <a:ea typeface="MS PGothic" pitchFamily="34" charset="-128"/>
                <a:cs typeface="ＭＳ Ｐゴシック" charset="0"/>
              </a:rPr>
              <a:t>change to our wellbeing.</a:t>
            </a:r>
            <a:endParaRPr lang="en-GB" b="1" dirty="0"/>
          </a:p>
          <a:p>
            <a:endParaRPr lang="en-GB" dirty="0"/>
          </a:p>
          <a:p>
            <a:r>
              <a:rPr lang="en-GB" b="1" dirty="0"/>
              <a:t>Cover</a:t>
            </a:r>
            <a:r>
              <a:rPr lang="en-GB" b="1" baseline="0" dirty="0"/>
              <a:t> the outcomes for the session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solidFill>
                  <a:srgbClr val="FF0000"/>
                </a:solidFill>
              </a:rPr>
              <a:t>Point out that our values need to be put into practice not just within the group itself but in all its outside dealings too – with all stakeholders including local and other communities with which the group interacts (including trade associations, community of interest groups, virtual communities etc). Your group can provide a wonderful example by doing this.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aseline="0" dirty="0">
              <a:solidFill>
                <a:srgbClr val="FF0000"/>
              </a:solidFill>
            </a:endParaRPr>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baseline="0" dirty="0">
                <a:solidFill>
                  <a:schemeClr val="dk1"/>
                </a:solidFill>
                <a:latin typeface="Arial" charset="0"/>
                <a:ea typeface="MS PGothic" pitchFamily="34" charset="-128"/>
                <a:cs typeface="ＭＳ Ｐゴシック" charset="0"/>
              </a:rPr>
              <a:t>It helps to give some guidelines for the workshop by asking attendees to:</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dk1"/>
                </a:solidFill>
                <a:latin typeface="Arial" charset="0"/>
                <a:ea typeface="MS PGothic" pitchFamily="34" charset="-128"/>
                <a:cs typeface="ＭＳ Ｐゴシック" charset="0"/>
              </a:rPr>
              <a:t>Be personal. Say “I” or “We” -  not “They”.  </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dk1"/>
                </a:solidFill>
                <a:latin typeface="Arial" charset="0"/>
                <a:ea typeface="MS PGothic" pitchFamily="34" charset="-128"/>
                <a:cs typeface="ＭＳ Ｐゴシック" charset="0"/>
              </a:rPr>
              <a:t>Be specific. Small changes, not big words, make the difference. </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dk1"/>
                </a:solidFill>
                <a:latin typeface="Arial" charset="0"/>
                <a:ea typeface="MS PGothic" pitchFamily="34" charset="-128"/>
                <a:cs typeface="ＭＳ Ｐゴシック" charset="0"/>
              </a:rPr>
              <a:t>Be committed. Say what you will do, and when. Commit for yourself, not for others.</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err="1">
                <a:solidFill>
                  <a:schemeClr val="dk1"/>
                </a:solidFill>
                <a:latin typeface="Arial" charset="0"/>
                <a:ea typeface="MS PGothic" pitchFamily="34" charset="-128"/>
                <a:cs typeface="ＭＳ Ｐゴシック" charset="0"/>
              </a:rPr>
              <a:t>Emphasise</a:t>
            </a:r>
            <a:r>
              <a:rPr lang="en-US" sz="1200" b="0" kern="1200" baseline="0" dirty="0">
                <a:solidFill>
                  <a:schemeClr val="dk1"/>
                </a:solidFill>
                <a:latin typeface="Arial" charset="0"/>
                <a:ea typeface="MS PGothic" pitchFamily="34" charset="-128"/>
                <a:cs typeface="ＭＳ Ｐゴシック" charset="0"/>
              </a:rPr>
              <a:t> that there is only one hour so it is important to be focused and to follow the step-by-step approach</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solidFill>
                <a:srgbClr val="FF0000"/>
              </a:solidFill>
            </a:endParaRPr>
          </a:p>
          <a:p>
            <a:endParaRPr lang="en-GB" b="1"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a:solidFill>
                  <a:srgbClr val="000000"/>
                </a:solidFill>
              </a:rPr>
              <a:pPr>
                <a:defRPr/>
              </a:pPr>
              <a:t>3</a:t>
            </a:fld>
            <a:endParaRPr lang="en-US" altLang="en-US">
              <a:solidFill>
                <a:srgbClr val="000000"/>
              </a:solidFill>
            </a:endParaRPr>
          </a:p>
        </p:txBody>
      </p:sp>
    </p:spTree>
    <p:extLst>
      <p:ext uri="{BB962C8B-B14F-4D97-AF65-F5344CB8AC3E}">
        <p14:creationId xmlns:p14="http://schemas.microsoft.com/office/powerpoint/2010/main" val="4160572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12 minutes</a:t>
            </a:r>
          </a:p>
          <a:p>
            <a:endParaRPr lang="en-GB" b="1" i="1" u="sng" dirty="0"/>
          </a:p>
          <a:p>
            <a:r>
              <a:rPr lang="en-GB" b="0" i="1" u="none" dirty="0"/>
              <a:t>Hand out post-it notes – they will be helpful for this slide and needed for the slides that follow.</a:t>
            </a:r>
          </a:p>
          <a:p>
            <a:endParaRPr lang="en-GB" dirty="0"/>
          </a:p>
          <a:p>
            <a:r>
              <a:rPr lang="en-GB" dirty="0"/>
              <a:t>Before starting this part of the exercise, make sure that everyone is happy that they know what is meant by a “Value”.  Here are some useful definitions: </a:t>
            </a:r>
          </a:p>
          <a:p>
            <a:endParaRPr lang="en-GB" dirty="0"/>
          </a:p>
          <a:p>
            <a:r>
              <a:rPr lang="en-US" dirty="0"/>
              <a:t>Values are the things that are important to us, the foundation of our lives. They guide our choices and </a:t>
            </a:r>
            <a:r>
              <a:rPr lang="en-US" dirty="0" err="1"/>
              <a:t>behaviours</a:t>
            </a:r>
            <a:r>
              <a:rPr lang="en-US" dirty="0"/>
              <a:t> and influence our emotions.  </a:t>
            </a:r>
          </a:p>
          <a:p>
            <a:r>
              <a:rPr lang="en-US" dirty="0"/>
              <a:t> </a:t>
            </a:r>
          </a:p>
          <a:p>
            <a:r>
              <a:rPr lang="en-US" dirty="0"/>
              <a:t>Values are what make us who we are. They are the compass guiding everything we do - our choices and our actions.  When we lose touch with that compass, we can take the wrong turn.  It’s the same for our families, for the </a:t>
            </a:r>
            <a:r>
              <a:rPr lang="en-US" dirty="0" err="1"/>
              <a:t>organisations</a:t>
            </a:r>
            <a:r>
              <a:rPr lang="en-US" dirty="0"/>
              <a:t> that we belong to or work for, and for our communities.  Our values show us how we can all work together. </a:t>
            </a:r>
            <a:endParaRPr lang="en-GB" dirty="0"/>
          </a:p>
          <a:p>
            <a:endParaRPr lang="en-GB" dirty="0"/>
          </a:p>
          <a:p>
            <a:r>
              <a:rPr lang="en-GB" dirty="0"/>
              <a:t>Pass out a sheet of commonly held values [to be found in the Facilitator Manual] if you feel some prompting is needed.</a:t>
            </a:r>
          </a:p>
          <a:p>
            <a:endParaRPr lang="en-GB"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4</a:t>
            </a:fld>
            <a:endParaRPr lang="en-US" altLang="en-US"/>
          </a:p>
        </p:txBody>
      </p:sp>
    </p:spTree>
    <p:extLst>
      <p:ext uri="{BB962C8B-B14F-4D97-AF65-F5344CB8AC3E}">
        <p14:creationId xmlns:p14="http://schemas.microsoft.com/office/powerpoint/2010/main" val="2002297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defRPr/>
            </a:pPr>
            <a:endParaRPr lang="en-GB" b="1" i="1" u="sng" baseline="0" dirty="0"/>
          </a:p>
          <a:p>
            <a:pPr defTabSz="922904">
              <a:defRPr/>
            </a:pPr>
            <a:r>
              <a:rPr lang="en-GB" b="1" i="1" u="sng" dirty="0"/>
              <a:t>Time for this slide:</a:t>
            </a:r>
            <a:r>
              <a:rPr lang="en-GB" b="1" i="1" u="sng" baseline="0" dirty="0"/>
              <a:t> 20</a:t>
            </a:r>
            <a:r>
              <a:rPr lang="en-GB" b="1" i="1" u="sng" dirty="0"/>
              <a:t> minutes</a:t>
            </a:r>
          </a:p>
          <a:p>
            <a:pPr defTabSz="922904">
              <a:defRPr/>
            </a:pPr>
            <a:endParaRPr lang="en-GB" b="1" i="1" u="sng" dirty="0"/>
          </a:p>
          <a:p>
            <a:pPr defTabSz="922904">
              <a:defRPr/>
            </a:pPr>
            <a:r>
              <a:rPr lang="en-GB" b="0" i="0" u="none" dirty="0"/>
              <a:t>1. At the end of the first step, after everyone has stuck up their post-it notes, the facilitator (or a volunteer from the group) should group together similar values on the flipchart/wall and read them out to that group.</a:t>
            </a:r>
          </a:p>
          <a:p>
            <a:pPr defTabSz="922904">
              <a:defRPr/>
            </a:pPr>
            <a:endParaRPr lang="en-GB" b="1" i="1" u="sng" dirty="0"/>
          </a:p>
          <a:p>
            <a:pPr defTabSz="922904">
              <a:defRPr/>
            </a:pPr>
            <a:r>
              <a:rPr lang="en-GB" b="0" i="0" u="none" dirty="0"/>
              <a:t>2</a:t>
            </a:r>
            <a:r>
              <a:rPr lang="en-GB" b="1" i="1" u="none" dirty="0"/>
              <a:t>. </a:t>
            </a:r>
            <a:r>
              <a:rPr lang="en-GB" b="0" i="0" u="none" dirty="0"/>
              <a:t>The objective here is for each team of 4 - 6  participants to end up with an action or change that will help put into practice all the various values chosen by all the participants as far as possible.  Ideas can often be merged or combined. Most values tend to have strong linkages so this should be possible without people feeling their value has been ignored.  </a:t>
            </a:r>
          </a:p>
          <a:p>
            <a:pPr defTabSz="922904">
              <a:defRPr/>
            </a:pPr>
            <a:endParaRPr lang="en-GB" b="0" i="0" u="none" dirty="0"/>
          </a:p>
          <a:p>
            <a:pPr defTabSz="922904">
              <a:defRPr/>
            </a:pPr>
            <a:endParaRPr lang="en-GB" b="0" i="0" u="none" dirty="0"/>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kern="1200" baseline="0" dirty="0">
              <a:solidFill>
                <a:schemeClr val="tx1"/>
              </a:solidFill>
              <a:latin typeface="Arial" charset="0"/>
              <a:ea typeface="MS PGothic" pitchFamily="34" charset="-128"/>
              <a:cs typeface="ＭＳ Ｐゴシック" charset="0"/>
            </a:endParaRPr>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kern="1200" baseline="0" dirty="0">
              <a:solidFill>
                <a:schemeClr val="tx1"/>
              </a:solidFill>
              <a:latin typeface="Arial" charset="0"/>
              <a:ea typeface="MS PGothic" pitchFamily="34" charset="-128"/>
              <a:cs typeface="ＭＳ Ｐゴシック" charset="0"/>
            </a:endParaRPr>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5</a:t>
            </a:fld>
            <a:endParaRPr lang="en-US" altLang="en-US"/>
          </a:p>
        </p:txBody>
      </p:sp>
      <p:sp>
        <p:nvSpPr>
          <p:cNvPr id="5" name="Rectangle 4"/>
          <p:cNvSpPr/>
          <p:nvPr/>
        </p:nvSpPr>
        <p:spPr>
          <a:xfrm>
            <a:off x="917048" y="5489898"/>
            <a:ext cx="3436919" cy="2581909"/>
          </a:xfrm>
          <a:prstGeom prst="rect">
            <a:avLst/>
          </a:prstGeom>
        </p:spPr>
        <p:txBody>
          <a:bodyPr lIns="92290" tIns="46145" rIns="92290" bIns="46145">
            <a:spAutoFit/>
          </a:bodyPr>
          <a:lstStyle/>
          <a:p>
            <a:pPr>
              <a:spcAft>
                <a:spcPts val="303"/>
              </a:spcAft>
            </a:pPr>
            <a:r>
              <a:rPr lang="en-US" sz="1400" b="1" dirty="0">
                <a:solidFill>
                  <a:srgbClr val="E05D29"/>
                </a:solidFill>
                <a:latin typeface="DIN Alternate" charset="0"/>
                <a:ea typeface="DIN Alternate" charset="0"/>
                <a:cs typeface="DIN Alternate" charset="0"/>
              </a:rPr>
              <a:t>The rules</a:t>
            </a:r>
            <a:endParaRPr lang="en-US" sz="1200" b="1" dirty="0">
              <a:solidFill>
                <a:srgbClr val="E05D29"/>
              </a:solidFill>
              <a:latin typeface="DIN Alternate" charset="0"/>
              <a:ea typeface="DIN Alternate" charset="0"/>
              <a:cs typeface="DIN Alternate" charset="0"/>
            </a:endParaRPr>
          </a:p>
          <a:p>
            <a:r>
              <a:rPr lang="en-US" sz="1200" dirty="0">
                <a:ea typeface="Century Gothic" charset="0"/>
                <a:cs typeface="Century Gothic" charset="0"/>
              </a:rPr>
              <a:t>To have a constructive meeting, everyone needs to remember three simple rules:</a:t>
            </a:r>
          </a:p>
          <a:p>
            <a:pPr marL="230726" indent="-230726">
              <a:buFont typeface="+mj-lt"/>
              <a:buAutoNum type="arabicPeriod"/>
            </a:pPr>
            <a:endParaRPr lang="en-US" sz="1200" dirty="0">
              <a:ea typeface="Century Gothic" charset="0"/>
              <a:cs typeface="Century Gothic" charset="0"/>
            </a:endParaRPr>
          </a:p>
          <a:p>
            <a:pPr marL="425117" lvl="1" indent="-230726">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personal</a:t>
            </a:r>
            <a:r>
              <a:rPr lang="en-US" sz="1200" dirty="0">
                <a:ea typeface="Century Gothic" charset="0"/>
                <a:cs typeface="Century Gothic" charset="0"/>
              </a:rPr>
              <a:t>. Say “I”, not “they”. Commit for yourself, not for others.</a:t>
            </a:r>
          </a:p>
          <a:p>
            <a:pPr marL="425117" lvl="1" indent="-230726">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specific</a:t>
            </a:r>
            <a:r>
              <a:rPr lang="en-US" sz="1200" dirty="0">
                <a:ea typeface="Century Gothic" charset="0"/>
                <a:cs typeface="Century Gothic" charset="0"/>
              </a:rPr>
              <a:t>. Small changes, not big words, make the difference. </a:t>
            </a:r>
          </a:p>
          <a:p>
            <a:pPr marL="425117" lvl="1" indent="-230726">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committed</a:t>
            </a:r>
            <a:r>
              <a:rPr lang="en-US" sz="1200" dirty="0">
                <a:ea typeface="Century Gothic" charset="0"/>
                <a:cs typeface="Century Gothic" charset="0"/>
              </a:rPr>
              <a:t>. Say what you will do, and when.</a:t>
            </a:r>
          </a:p>
        </p:txBody>
      </p:sp>
    </p:spTree>
    <p:extLst>
      <p:ext uri="{BB962C8B-B14F-4D97-AF65-F5344CB8AC3E}">
        <p14:creationId xmlns:p14="http://schemas.microsoft.com/office/powerpoint/2010/main" val="463479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defRPr/>
            </a:pPr>
            <a:r>
              <a:rPr lang="en-GB" b="1" i="1" u="sng" dirty="0"/>
              <a:t>Time for this slide: 20 minutes</a:t>
            </a:r>
          </a:p>
          <a:p>
            <a:endParaRPr lang="en-GB" dirty="0"/>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baseline="0" dirty="0">
                <a:solidFill>
                  <a:schemeClr val="tx1"/>
                </a:solidFill>
                <a:latin typeface="Arial" charset="0"/>
                <a:ea typeface="MS PGothic" pitchFamily="34" charset="-128"/>
                <a:cs typeface="ＭＳ Ｐゴシック" charset="0"/>
              </a:rPr>
              <a:t>Team ideas now to be shared in plenary </a:t>
            </a:r>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baseline="0" dirty="0">
                <a:solidFill>
                  <a:schemeClr val="tx1"/>
                </a:solidFill>
                <a:latin typeface="Arial" charset="0"/>
                <a:ea typeface="MS PGothic" pitchFamily="34" charset="-128"/>
                <a:cs typeface="ＭＳ Ｐゴシック" charset="0"/>
              </a:rPr>
              <a:t>Remind everyone that the aim of the Values Challenge workshop is for the group to come up with </a:t>
            </a:r>
            <a:r>
              <a:rPr lang="en-US" sz="1200" b="0" i="1" kern="1200" baseline="0" dirty="0">
                <a:solidFill>
                  <a:schemeClr val="tx1"/>
                </a:solidFill>
                <a:latin typeface="Arial" charset="0"/>
                <a:ea typeface="MS PGothic" pitchFamily="34" charset="-128"/>
                <a:cs typeface="ＭＳ Ｐゴシック" charset="0"/>
              </a:rPr>
              <a:t>one action </a:t>
            </a:r>
            <a:r>
              <a:rPr lang="en-US" sz="1200" b="0" kern="1200" baseline="0" dirty="0">
                <a:solidFill>
                  <a:schemeClr val="tx1"/>
                </a:solidFill>
                <a:latin typeface="Arial" charset="0"/>
                <a:ea typeface="MS PGothic" pitchFamily="34" charset="-128"/>
                <a:cs typeface="ＭＳ Ｐゴシック" charset="0"/>
              </a:rPr>
              <a:t>that will have a significant positive impact on everyone’s wellbeing if put into action wholeheartedly by everyone.  </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charset="0"/>
                <a:ea typeface="MS PGothic" pitchFamily="34" charset="-128"/>
                <a:cs typeface="ＭＳ Ｐゴシック" charset="0"/>
              </a:rPr>
              <a:t>Ask all the small teams to </a:t>
            </a:r>
            <a:r>
              <a:rPr lang="en-US" sz="1200" b="1" kern="1200" baseline="0" dirty="0">
                <a:solidFill>
                  <a:schemeClr val="tx1"/>
                </a:solidFill>
                <a:latin typeface="Arial" charset="0"/>
                <a:ea typeface="MS PGothic" pitchFamily="34" charset="-128"/>
                <a:cs typeface="ＭＳ Ｐゴシック" charset="0"/>
              </a:rPr>
              <a:t>briefly </a:t>
            </a:r>
            <a:r>
              <a:rPr lang="en-US" sz="1200" b="0" kern="1200" baseline="0" dirty="0">
                <a:solidFill>
                  <a:schemeClr val="tx1"/>
                </a:solidFill>
                <a:latin typeface="Arial" charset="0"/>
                <a:ea typeface="MS PGothic" pitchFamily="34" charset="-128"/>
                <a:cs typeface="ＭＳ Ｐゴシック" charset="0"/>
              </a:rPr>
              <a:t>share their idea with everyone (e.g. if there are 5 teams then 1 minute each - exact time allowed will depend on number of teams. Whatever time allowance you give, make the time allowance clear and make sure the teams stick to it to avoid overrunning.)</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charset="0"/>
                <a:ea typeface="MS PGothic" pitchFamily="34" charset="-128"/>
                <a:cs typeface="ＭＳ Ｐゴシック" charset="0"/>
              </a:rPr>
              <a:t>Now prompt a general discussion and try to get general agreement on which proposed actions would work best. Where there is common ground between teams, they can combine their actions into a single broader action.  Biggest is not always best! Sometimes small local changes that are easy to execute and easily copied by others can have a more immediate and significant impact than ambitious plans which never really gets off the ground.</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charset="0"/>
                <a:ea typeface="MS PGothic" pitchFamily="34" charset="-128"/>
                <a:cs typeface="ＭＳ Ｐゴシック" charset="0"/>
              </a:rPr>
              <a:t>Whatever personal value each participant has chosen earlier, they should be  able to find among the various proposed actions one that works for them in putting their value into practice to improve their own wellbeing. If they really can’t find one that works for them, then they can always revert to an idea that they or another came up with earlier in the process. </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charset="0"/>
                <a:ea typeface="MS PGothic" pitchFamily="34" charset="-128"/>
                <a:cs typeface="ＭＳ Ｐゴシック" charset="0"/>
              </a:rPr>
              <a:t>Everybody commits to put the chosen action(s) into practice on World Values day and on a </a:t>
            </a:r>
            <a:r>
              <a:rPr lang="en-US" sz="1200" b="0" kern="1200" baseline="0">
                <a:solidFill>
                  <a:schemeClr val="tx1"/>
                </a:solidFill>
                <a:latin typeface="Arial" charset="0"/>
                <a:ea typeface="MS PGothic" pitchFamily="34" charset="-128"/>
                <a:cs typeface="ＭＳ Ｐゴシック" charset="0"/>
              </a:rPr>
              <a:t>continuing basis by </a:t>
            </a:r>
            <a:r>
              <a:rPr lang="en-US" sz="1200" b="0" kern="1200" baseline="0" dirty="0">
                <a:solidFill>
                  <a:schemeClr val="tx1"/>
                </a:solidFill>
                <a:latin typeface="Arial" charset="0"/>
                <a:ea typeface="MS PGothic" pitchFamily="34" charset="-128"/>
                <a:cs typeface="ＭＳ Ｐゴシック" charset="0"/>
              </a:rPr>
              <a:t>inserting their own personal top value and signing an I Value poster (see template on next slide)</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charset="0"/>
                <a:ea typeface="MS PGothic" pitchFamily="34" charset="-128"/>
                <a:cs typeface="ＭＳ Ｐゴシック" charset="0"/>
              </a:rPr>
              <a:t>Why not then take a group photo(s) of everyone holding their I VALUE poster?</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baseline="0" dirty="0">
              <a:solidFill>
                <a:schemeClr val="tx1"/>
              </a:solidFill>
              <a:latin typeface="Arial" charset="0"/>
              <a:ea typeface="MS PGothic" pitchFamily="34" charset="-128"/>
              <a:cs typeface="ＭＳ Ｐゴシック" charset="0"/>
            </a:endParaRPr>
          </a:p>
          <a:p>
            <a:endParaRPr lang="en-GB" baseline="0" dirty="0"/>
          </a:p>
          <a:p>
            <a:endParaRPr lang="en-GB"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6</a:t>
            </a:fld>
            <a:endParaRPr lang="en-US" altLang="en-US"/>
          </a:p>
        </p:txBody>
      </p:sp>
    </p:spTree>
    <p:extLst>
      <p:ext uri="{BB962C8B-B14F-4D97-AF65-F5344CB8AC3E}">
        <p14:creationId xmlns:p14="http://schemas.microsoft.com/office/powerpoint/2010/main" val="1315091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0F38069-47E0-475F-980D-02E4D53DEC69}"/>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The template (this should have been printed out earlier with your logo added.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Please write </a:t>
            </a:r>
            <a:r>
              <a:rPr lang="en-GB" baseline="0" dirty="0">
                <a:highlight>
                  <a:srgbClr val="FFFF00"/>
                </a:highlight>
              </a:rPr>
              <a:t>the chosen value </a:t>
            </a:r>
            <a:r>
              <a:rPr lang="en-GB" baseline="0" dirty="0"/>
              <a:t>under “</a:t>
            </a:r>
            <a:r>
              <a:rPr lang="en-GB" baseline="0" dirty="0" err="1"/>
              <a:t>Ie</a:t>
            </a:r>
            <a:r>
              <a:rPr lang="en-GB" baseline="0" dirty="0"/>
              <a:t> Value…”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Then write the action that everyone will take to put that value into practice under “So I...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If there is time, space and appetite, you can take a photo of the completed/signed I Value template, either on its own or with the group.</a:t>
            </a:r>
            <a:endParaRPr lang="en-GB" dirty="0"/>
          </a:p>
          <a:p>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ea typeface="MS PGothic" panose="020B0600070205080204" pitchFamily="34" charset="-128"/>
              </a:defRPr>
            </a:lvl1pPr>
            <a:lvl2pPr marL="710791" indent="-273381">
              <a:spcBef>
                <a:spcPct val="30000"/>
              </a:spcBef>
              <a:defRPr sz="1100">
                <a:solidFill>
                  <a:schemeClr val="tx1"/>
                </a:solidFill>
                <a:latin typeface="Arial" panose="020B0604020202020204" pitchFamily="34" charset="0"/>
                <a:ea typeface="MS PGothic" panose="020B0600070205080204" pitchFamily="34" charset="-128"/>
              </a:defRPr>
            </a:lvl2pPr>
            <a:lvl3pPr marL="1093526" indent="-218705">
              <a:spcBef>
                <a:spcPct val="30000"/>
              </a:spcBef>
              <a:defRPr sz="1100">
                <a:solidFill>
                  <a:schemeClr val="tx1"/>
                </a:solidFill>
                <a:latin typeface="Arial" panose="020B0604020202020204" pitchFamily="34" charset="0"/>
                <a:ea typeface="MS PGothic" panose="020B0600070205080204" pitchFamily="34" charset="-128"/>
              </a:defRPr>
            </a:lvl3pPr>
            <a:lvl4pPr marL="1530936" indent="-218705">
              <a:spcBef>
                <a:spcPct val="30000"/>
              </a:spcBef>
              <a:defRPr sz="1100">
                <a:solidFill>
                  <a:schemeClr val="tx1"/>
                </a:solidFill>
                <a:latin typeface="Arial" panose="020B0604020202020204" pitchFamily="34" charset="0"/>
                <a:ea typeface="MS PGothic" panose="020B0600070205080204" pitchFamily="34" charset="-128"/>
              </a:defRPr>
            </a:lvl4pPr>
            <a:lvl5pPr marL="1968347" indent="-218705">
              <a:spcBef>
                <a:spcPct val="30000"/>
              </a:spcBef>
              <a:defRPr sz="1100">
                <a:solidFill>
                  <a:schemeClr val="tx1"/>
                </a:solidFill>
                <a:latin typeface="Arial" panose="020B0604020202020204" pitchFamily="34" charset="0"/>
                <a:ea typeface="MS PGothic" panose="020B0600070205080204" pitchFamily="34" charset="-128"/>
              </a:defRPr>
            </a:lvl5pPr>
            <a:lvl6pPr marL="2405757" indent="-218705"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6pPr>
            <a:lvl7pPr marL="2843167" indent="-218705"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7pPr>
            <a:lvl8pPr marL="3280578" indent="-218705"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8pPr>
            <a:lvl9pPr marL="3717988" indent="-218705"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9pPr>
          </a:lstStyle>
          <a:p>
            <a:pPr>
              <a:spcBef>
                <a:spcPct val="0"/>
              </a:spcBef>
            </a:pPr>
            <a:fld id="{496E3F17-07B6-4955-A3B6-0B714BA69794}" type="slidenum">
              <a:rPr lang="en-US" altLang="en-US"/>
              <a:pPr>
                <a:spcBef>
                  <a:spcPct val="0"/>
                </a:spcBef>
              </a:pPr>
              <a:t>8</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u="sng" dirty="0">
              <a:latin typeface="Arial" panose="020B0604020202020204" pitchFamily="34" charset="0"/>
            </a:endParaRPr>
          </a:p>
          <a:p>
            <a:r>
              <a:rPr lang="en-US" altLang="en-US" b="1" u="sng" dirty="0">
                <a:latin typeface="Arial" panose="020B0604020202020204" pitchFamily="34" charset="0"/>
              </a:rPr>
              <a:t>Time for this slide 5 mins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dirty="0">
                <a:solidFill>
                  <a:srgbClr val="FF0000"/>
                </a:solidFill>
                <a:ea typeface="DIN Alternate" charset="0"/>
                <a:cs typeface="DIN Alternate" charset="0"/>
              </a:rPr>
              <a:t>Ask</a:t>
            </a:r>
            <a:r>
              <a:rPr lang="en-GB" sz="1200" baseline="0" dirty="0">
                <a:solidFill>
                  <a:srgbClr val="FF0000"/>
                </a:solidFill>
                <a:ea typeface="DIN Alternate" charset="0"/>
                <a:cs typeface="DIN Alternate" charset="0"/>
              </a:rPr>
              <a:t> participants to </a:t>
            </a:r>
            <a:r>
              <a:rPr lang="en-GB" sz="1200" dirty="0">
                <a:solidFill>
                  <a:srgbClr val="FF0000"/>
                </a:solidFill>
                <a:ea typeface="DIN Alternate" charset="0"/>
                <a:cs typeface="DIN Alternate" charset="0"/>
              </a:rPr>
              <a:t>s</a:t>
            </a:r>
            <a:r>
              <a:rPr lang="en-US" sz="1200" dirty="0">
                <a:solidFill>
                  <a:srgbClr val="FF0000"/>
                </a:solidFill>
              </a:rPr>
              <a:t>hare their experience of the Values Challenge with the world – the value you chose, and what action you all decided to take. Consider taking a photo of the I VALUE template and posting on Facebook, Twitter, </a:t>
            </a:r>
            <a:r>
              <a:rPr lang="en-US" sz="1200" dirty="0" err="1">
                <a:solidFill>
                  <a:srgbClr val="FF0000"/>
                </a:solidFill>
              </a:rPr>
              <a:t>Linkedin</a:t>
            </a:r>
            <a:r>
              <a:rPr lang="en-US" sz="1200" dirty="0">
                <a:solidFill>
                  <a:srgbClr val="FF0000"/>
                </a:solidFill>
              </a:rPr>
              <a:t> or Instagram, using #</a:t>
            </a:r>
            <a:r>
              <a:rPr lang="en-US" sz="1200" dirty="0" err="1">
                <a:solidFill>
                  <a:srgbClr val="FF0000"/>
                </a:solidFill>
              </a:rPr>
              <a:t>WorldValuesDay</a:t>
            </a:r>
            <a:r>
              <a:rPr lang="en-US" sz="1200" dirty="0">
                <a:solidFill>
                  <a:srgbClr val="FF0000"/>
                </a:solidFill>
              </a:rPr>
              <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kern="1200" baseline="0" dirty="0">
              <a:solidFill>
                <a:schemeClr val="dk1"/>
              </a:solidFill>
              <a:latin typeface="Arial" charset="0"/>
              <a:ea typeface="MS PGothic" pitchFamily="34" charset="-128"/>
              <a:cs typeface="ＭＳ Ｐゴシック" charset="0"/>
            </a:endParaRPr>
          </a:p>
          <a:p>
            <a:pPr marL="171450" indent="-171450">
              <a:buFont typeface="Arial" panose="020B0604020202020204" pitchFamily="34" charset="0"/>
              <a:buChar char="•"/>
            </a:pPr>
            <a:r>
              <a:rPr lang="en-US" sz="1200" b="0" kern="1200" baseline="0" dirty="0">
                <a:solidFill>
                  <a:schemeClr val="dk1"/>
                </a:solidFill>
                <a:latin typeface="Arial" charset="0"/>
                <a:ea typeface="MS PGothic" pitchFamily="34" charset="-128"/>
                <a:cs typeface="ＭＳ Ｐゴシック" charset="0"/>
              </a:rPr>
              <a:t>Thank the participants  and encourage them to really close the gap by putting the action into practice. I</a:t>
            </a:r>
            <a:r>
              <a:rPr lang="en-US" altLang="en-US" dirty="0">
                <a:latin typeface="Arial" panose="020B0604020202020204" pitchFamily="34" charset="0"/>
              </a:rPr>
              <a:t>t is all about </a:t>
            </a:r>
            <a:r>
              <a:rPr lang="en-US" altLang="en-US" dirty="0" err="1">
                <a:latin typeface="Arial" panose="020B0604020202020204" pitchFamily="34" charset="0"/>
              </a:rPr>
              <a:t>practising</a:t>
            </a:r>
            <a:r>
              <a:rPr lang="en-US" altLang="en-US" dirty="0">
                <a:latin typeface="Arial" panose="020B0604020202020204" pitchFamily="34" charset="0"/>
              </a:rPr>
              <a:t> </a:t>
            </a:r>
            <a:r>
              <a:rPr lang="en-US" altLang="en-US" b="1" dirty="0">
                <a:latin typeface="Arial" panose="020B0604020202020204" pitchFamily="34" charset="0"/>
              </a:rPr>
              <a:t>consistency </a:t>
            </a:r>
            <a:r>
              <a:rPr lang="en-US" altLang="en-US" b="0" dirty="0">
                <a:latin typeface="Arial" panose="020B0604020202020204" pitchFamily="34" charset="0"/>
              </a:rPr>
              <a:t>in living the values</a:t>
            </a:r>
            <a:endParaRPr lang="en-US" sz="1200" b="0" kern="1200" baseline="0" dirty="0">
              <a:solidFill>
                <a:schemeClr val="dk1"/>
              </a:solidFill>
              <a:latin typeface="Arial" charset="0"/>
              <a:ea typeface="MS PGothic" pitchFamily="34" charset="-128"/>
              <a:cs typeface="ＭＳ Ｐゴシック" charset="0"/>
            </a:endParaRPr>
          </a:p>
          <a:p>
            <a:endParaRPr lang="en-US" altLang="en-US" b="1" baseline="0" dirty="0">
              <a:latin typeface="Arial" panose="020B0604020202020204" pitchFamily="34" charset="0"/>
            </a:endParaRPr>
          </a:p>
          <a:p>
            <a:pPr defTabSz="874821">
              <a:spcAft>
                <a:spcPts val="574"/>
              </a:spcAft>
              <a:defRPr/>
            </a:pPr>
            <a:r>
              <a:rPr lang="en-GB" b="1" i="1" dirty="0"/>
              <a:t>If you think you may like outside help to establish/deepen your values programme, please email info</a:t>
            </a:r>
            <a:r>
              <a:rPr lang="en-GB" b="1" i="1" u="sng" dirty="0"/>
              <a:t>@worldvaluesday.com</a:t>
            </a:r>
            <a:r>
              <a:rPr lang="en-GB" b="1" i="1" dirty="0"/>
              <a:t>  or see www.worldvaluesday.com for suggestions, further resources and a list of practitioners</a:t>
            </a:r>
          </a:p>
          <a:p>
            <a:pPr>
              <a:spcAft>
                <a:spcPts val="574"/>
              </a:spcAft>
            </a:pPr>
            <a:endParaRPr lang="en-GB" b="1" i="1" dirty="0"/>
          </a:p>
          <a:p>
            <a:endParaRPr lang="en-US" altLang="en-US" b="1" dirty="0">
              <a:latin typeface="Arial" panose="020B0604020202020204" pitchFamily="34" charset="0"/>
            </a:endParaRPr>
          </a:p>
        </p:txBody>
      </p:sp>
    </p:spTree>
    <p:extLst>
      <p:ext uri="{BB962C8B-B14F-4D97-AF65-F5344CB8AC3E}">
        <p14:creationId xmlns:p14="http://schemas.microsoft.com/office/powerpoint/2010/main" val="2006160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291" name="Rectangle 3"/>
          <p:cNvSpPr>
            <a:spLocks noGrp="1" noChangeArrowheads="1"/>
          </p:cNvSpPr>
          <p:nvPr>
            <p:ph type="ctrTitle"/>
          </p:nvPr>
        </p:nvSpPr>
        <p:spPr>
          <a:xfrm>
            <a:off x="914400" y="1676400"/>
            <a:ext cx="7315200" cy="1143000"/>
          </a:xfrm>
        </p:spPr>
        <p:txBody>
          <a:bodyPr/>
          <a:lstStyle>
            <a:lvl1pPr>
              <a:defRPr sz="800">
                <a:solidFill>
                  <a:srgbClr val="404040"/>
                </a:solidFill>
              </a:defRPr>
            </a:lvl1pPr>
          </a:lstStyle>
          <a:p>
            <a:pPr lvl="0"/>
            <a:r>
              <a:rPr lang="en-US" noProof="0"/>
              <a:t>Click to edit Master title style</a:t>
            </a:r>
          </a:p>
        </p:txBody>
      </p:sp>
      <p:sp>
        <p:nvSpPr>
          <p:cNvPr id="12292" name="Rectangle 4"/>
          <p:cNvSpPr>
            <a:spLocks noGrp="1" noChangeArrowheads="1"/>
          </p:cNvSpPr>
          <p:nvPr>
            <p:ph type="subTitle" idx="1"/>
          </p:nvPr>
        </p:nvSpPr>
        <p:spPr>
          <a:xfrm>
            <a:off x="914400" y="2971800"/>
            <a:ext cx="7315200" cy="1752600"/>
          </a:xfrm>
        </p:spPr>
        <p:txBody>
          <a:bodyPr/>
          <a:lstStyle>
            <a:lvl1pPr marL="0" indent="0">
              <a:buFont typeface="Times" charset="0"/>
              <a:buNone/>
              <a:defRPr>
                <a:solidFill>
                  <a:schemeClr val="tx2"/>
                </a:solidFill>
              </a:defRPr>
            </a:lvl1pPr>
          </a:lstStyle>
          <a:p>
            <a:pPr lvl="0"/>
            <a:r>
              <a:rPr lang="en-US" noProof="0"/>
              <a:t>Click to edit Master subtitle style</a:t>
            </a:r>
          </a:p>
        </p:txBody>
      </p:sp>
      <p:sp>
        <p:nvSpPr>
          <p:cNvPr id="4" name="Rectangle 5"/>
          <p:cNvSpPr>
            <a:spLocks noGrp="1" noChangeArrowheads="1"/>
          </p:cNvSpPr>
          <p:nvPr>
            <p:ph type="dt" sz="half" idx="10"/>
          </p:nvPr>
        </p:nvSpPr>
        <p:spPr>
          <a:xfrm>
            <a:off x="914400" y="6248400"/>
            <a:ext cx="1676400" cy="457200"/>
          </a:xfrm>
          <a:effectLst/>
        </p:spPr>
        <p:txBody>
          <a:bodyPr/>
          <a:lstStyle>
            <a:lvl1pPr>
              <a:defRPr sz="1400"/>
            </a:lvl1pPr>
          </a:lstStyle>
          <a:p>
            <a:pPr>
              <a:defRPr/>
            </a:pPr>
            <a:endParaRPr lang="en-US"/>
          </a:p>
        </p:txBody>
      </p:sp>
      <p:sp>
        <p:nvSpPr>
          <p:cNvPr id="5" name="Rectangle 6"/>
          <p:cNvSpPr>
            <a:spLocks noGrp="1" noChangeArrowheads="1"/>
          </p:cNvSpPr>
          <p:nvPr>
            <p:ph type="ftr" sz="quarter" idx="11"/>
          </p:nvPr>
        </p:nvSpPr>
        <p:spPr>
          <a:xfrm>
            <a:off x="3124200" y="6248400"/>
            <a:ext cx="2895600" cy="457200"/>
          </a:xfrm>
          <a:effectLst/>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xfrm>
            <a:off x="6553200" y="6248400"/>
            <a:ext cx="1676400" cy="457200"/>
          </a:xfrm>
          <a:effectLst/>
        </p:spPr>
        <p:txBody>
          <a:bodyPr/>
          <a:lstStyle>
            <a:lvl1pPr>
              <a:defRPr sz="1400" smtClean="0"/>
            </a:lvl1pPr>
          </a:lstStyle>
          <a:p>
            <a:pPr>
              <a:defRPr/>
            </a:pPr>
            <a:fld id="{6E0D37C8-9BB3-4E25-834B-332E21A91FEE}" type="slidenum">
              <a:rPr lang="en-US" altLang="en-US"/>
              <a:pPr>
                <a:defRPr/>
              </a:pPr>
              <a:t>‹#›</a:t>
            </a:fld>
            <a:endParaRPr lang="en-US" altLang="en-US"/>
          </a:p>
        </p:txBody>
      </p:sp>
    </p:spTree>
    <p:extLst>
      <p:ext uri="{BB962C8B-B14F-4D97-AF65-F5344CB8AC3E}">
        <p14:creationId xmlns:p14="http://schemas.microsoft.com/office/powerpoint/2010/main" val="4180219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EBA4E90-C722-4E58-ABCE-F5B12039FF6F}" type="slidenum">
              <a:rPr lang="en-US" altLang="en-US"/>
              <a:pPr>
                <a:defRPr/>
              </a:pPr>
              <a:t>‹#›</a:t>
            </a:fld>
            <a:endParaRPr lang="en-US" altLang="en-US" sz="1400"/>
          </a:p>
        </p:txBody>
      </p:sp>
    </p:spTree>
    <p:extLst>
      <p:ext uri="{BB962C8B-B14F-4D97-AF65-F5344CB8AC3E}">
        <p14:creationId xmlns:p14="http://schemas.microsoft.com/office/powerpoint/2010/main" val="1171839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95275"/>
            <a:ext cx="1943100" cy="52673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295275"/>
            <a:ext cx="5676900" cy="52673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801C55F8-A8EF-4220-BCBF-6EB82AEFBA8A}" type="slidenum">
              <a:rPr lang="en-US" altLang="en-US"/>
              <a:pPr>
                <a:defRPr/>
              </a:pPr>
              <a:t>‹#›</a:t>
            </a:fld>
            <a:endParaRPr lang="en-US" altLang="en-US" sz="1400"/>
          </a:p>
        </p:txBody>
      </p:sp>
    </p:spTree>
    <p:extLst>
      <p:ext uri="{BB962C8B-B14F-4D97-AF65-F5344CB8AC3E}">
        <p14:creationId xmlns:p14="http://schemas.microsoft.com/office/powerpoint/2010/main" val="1935832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524C1A5A-EBA2-4374-823E-E1236E5BED05}" type="slidenum">
              <a:rPr lang="en-GB" altLang="en-US"/>
              <a:pPr>
                <a:defRPr/>
              </a:pPr>
              <a:t>‹#›</a:t>
            </a:fld>
            <a:endParaRPr lang="en-GB" altLang="en-US"/>
          </a:p>
        </p:txBody>
      </p:sp>
    </p:spTree>
    <p:extLst>
      <p:ext uri="{BB962C8B-B14F-4D97-AF65-F5344CB8AC3E}">
        <p14:creationId xmlns:p14="http://schemas.microsoft.com/office/powerpoint/2010/main" val="3923264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2F154938-55E4-489D-91E1-6543F56E5A40}" type="slidenum">
              <a:rPr lang="en-GB" altLang="en-US"/>
              <a:pPr>
                <a:defRPr/>
              </a:pPr>
              <a:t>‹#›</a:t>
            </a:fld>
            <a:endParaRPr lang="en-GB" altLang="en-US"/>
          </a:p>
        </p:txBody>
      </p:sp>
    </p:spTree>
    <p:extLst>
      <p:ext uri="{BB962C8B-B14F-4D97-AF65-F5344CB8AC3E}">
        <p14:creationId xmlns:p14="http://schemas.microsoft.com/office/powerpoint/2010/main" val="4264198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1D91A51D-832E-494C-AF5B-3796BFAF839B}" type="slidenum">
              <a:rPr lang="en-GB" altLang="en-US"/>
              <a:pPr>
                <a:defRPr/>
              </a:pPr>
              <a:t>‹#›</a:t>
            </a:fld>
            <a:endParaRPr lang="en-GB" altLang="en-US"/>
          </a:p>
        </p:txBody>
      </p:sp>
    </p:spTree>
    <p:extLst>
      <p:ext uri="{BB962C8B-B14F-4D97-AF65-F5344CB8AC3E}">
        <p14:creationId xmlns:p14="http://schemas.microsoft.com/office/powerpoint/2010/main" val="3862683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ltLang="en-US" dirty="0"/>
          </a:p>
        </p:txBody>
      </p:sp>
      <p:sp>
        <p:nvSpPr>
          <p:cNvPr id="6" name="Footer Placeholder 4"/>
          <p:cNvSpPr>
            <a:spLocks noGrp="1"/>
          </p:cNvSpPr>
          <p:nvPr>
            <p:ph type="ftr" sz="quarter" idx="11"/>
          </p:nvPr>
        </p:nvSpPr>
        <p:spPr/>
        <p:txBody>
          <a:bodyPr/>
          <a:lstStyle>
            <a:lvl1pPr>
              <a:defRPr/>
            </a:lvl1pPr>
          </a:lstStyle>
          <a:p>
            <a:pPr>
              <a:defRPr/>
            </a:pPr>
            <a:r>
              <a:rPr lang="en-GB"/>
              <a:t>NEXT</a:t>
            </a:r>
          </a:p>
        </p:txBody>
      </p:sp>
      <p:sp>
        <p:nvSpPr>
          <p:cNvPr id="7" name="Slide Number Placeholder 5"/>
          <p:cNvSpPr>
            <a:spLocks noGrp="1"/>
          </p:cNvSpPr>
          <p:nvPr>
            <p:ph type="sldNum" sz="quarter" idx="12"/>
          </p:nvPr>
        </p:nvSpPr>
        <p:spPr/>
        <p:txBody>
          <a:bodyPr/>
          <a:lstStyle>
            <a:lvl1pPr>
              <a:defRPr/>
            </a:lvl1pPr>
          </a:lstStyle>
          <a:p>
            <a:pPr>
              <a:defRPr/>
            </a:pPr>
            <a:fld id="{2E50A664-DB43-43E9-B055-83EEADC49F8F}" type="slidenum">
              <a:rPr lang="en-GB" altLang="en-US"/>
              <a:pPr>
                <a:defRPr/>
              </a:pPr>
              <a:t>‹#›</a:t>
            </a:fld>
            <a:endParaRPr lang="en-GB" altLang="en-US"/>
          </a:p>
        </p:txBody>
      </p:sp>
    </p:spTree>
    <p:extLst>
      <p:ext uri="{BB962C8B-B14F-4D97-AF65-F5344CB8AC3E}">
        <p14:creationId xmlns:p14="http://schemas.microsoft.com/office/powerpoint/2010/main" val="2813032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altLang="en-US" dirty="0"/>
          </a:p>
        </p:txBody>
      </p:sp>
      <p:sp>
        <p:nvSpPr>
          <p:cNvPr id="8" name="Footer Placeholder 4"/>
          <p:cNvSpPr>
            <a:spLocks noGrp="1"/>
          </p:cNvSpPr>
          <p:nvPr>
            <p:ph type="ftr" sz="quarter" idx="11"/>
          </p:nvPr>
        </p:nvSpPr>
        <p:spPr/>
        <p:txBody>
          <a:bodyPr/>
          <a:lstStyle>
            <a:lvl1pPr>
              <a:defRPr/>
            </a:lvl1pPr>
          </a:lstStyle>
          <a:p>
            <a:pPr>
              <a:defRPr/>
            </a:pPr>
            <a:r>
              <a:rPr lang="en-GB"/>
              <a:t>NEXT</a:t>
            </a:r>
          </a:p>
        </p:txBody>
      </p:sp>
      <p:sp>
        <p:nvSpPr>
          <p:cNvPr id="9" name="Slide Number Placeholder 5"/>
          <p:cNvSpPr>
            <a:spLocks noGrp="1"/>
          </p:cNvSpPr>
          <p:nvPr>
            <p:ph type="sldNum" sz="quarter" idx="12"/>
          </p:nvPr>
        </p:nvSpPr>
        <p:spPr/>
        <p:txBody>
          <a:bodyPr/>
          <a:lstStyle>
            <a:lvl1pPr>
              <a:defRPr/>
            </a:lvl1pPr>
          </a:lstStyle>
          <a:p>
            <a:pPr>
              <a:defRPr/>
            </a:pPr>
            <a:fld id="{3470049D-6300-4028-B7C1-E359DBF2EA97}" type="slidenum">
              <a:rPr lang="en-GB" altLang="en-US"/>
              <a:pPr>
                <a:defRPr/>
              </a:pPr>
              <a:t>‹#›</a:t>
            </a:fld>
            <a:endParaRPr lang="en-GB" altLang="en-US"/>
          </a:p>
        </p:txBody>
      </p:sp>
    </p:spTree>
    <p:extLst>
      <p:ext uri="{BB962C8B-B14F-4D97-AF65-F5344CB8AC3E}">
        <p14:creationId xmlns:p14="http://schemas.microsoft.com/office/powerpoint/2010/main" val="3863457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altLang="en-US" dirty="0"/>
          </a:p>
        </p:txBody>
      </p:sp>
      <p:sp>
        <p:nvSpPr>
          <p:cNvPr id="4" name="Footer Placeholder 4"/>
          <p:cNvSpPr>
            <a:spLocks noGrp="1"/>
          </p:cNvSpPr>
          <p:nvPr>
            <p:ph type="ftr" sz="quarter" idx="11"/>
          </p:nvPr>
        </p:nvSpPr>
        <p:spPr/>
        <p:txBody>
          <a:bodyPr/>
          <a:lstStyle>
            <a:lvl1pPr>
              <a:defRPr/>
            </a:lvl1pPr>
          </a:lstStyle>
          <a:p>
            <a:pPr>
              <a:defRPr/>
            </a:pPr>
            <a:r>
              <a:rPr lang="en-GB"/>
              <a:t>NEXT</a:t>
            </a:r>
          </a:p>
        </p:txBody>
      </p:sp>
      <p:sp>
        <p:nvSpPr>
          <p:cNvPr id="5" name="Slide Number Placeholder 5"/>
          <p:cNvSpPr>
            <a:spLocks noGrp="1"/>
          </p:cNvSpPr>
          <p:nvPr>
            <p:ph type="sldNum" sz="quarter" idx="12"/>
          </p:nvPr>
        </p:nvSpPr>
        <p:spPr/>
        <p:txBody>
          <a:bodyPr/>
          <a:lstStyle>
            <a:lvl1pPr>
              <a:defRPr/>
            </a:lvl1pPr>
          </a:lstStyle>
          <a:p>
            <a:pPr>
              <a:defRPr/>
            </a:pPr>
            <a:fld id="{125B3E93-A0C2-4919-9DD3-6A1AEB00E50E}" type="slidenum">
              <a:rPr lang="en-GB" altLang="en-US"/>
              <a:pPr>
                <a:defRPr/>
              </a:pPr>
              <a:t>‹#›</a:t>
            </a:fld>
            <a:endParaRPr lang="en-GB" altLang="en-US"/>
          </a:p>
        </p:txBody>
      </p:sp>
    </p:spTree>
    <p:extLst>
      <p:ext uri="{BB962C8B-B14F-4D97-AF65-F5344CB8AC3E}">
        <p14:creationId xmlns:p14="http://schemas.microsoft.com/office/powerpoint/2010/main" val="1421322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ltLang="en-US" dirty="0"/>
          </a:p>
        </p:txBody>
      </p:sp>
      <p:sp>
        <p:nvSpPr>
          <p:cNvPr id="3" name="Footer Placeholder 4"/>
          <p:cNvSpPr>
            <a:spLocks noGrp="1"/>
          </p:cNvSpPr>
          <p:nvPr>
            <p:ph type="ftr" sz="quarter" idx="11"/>
          </p:nvPr>
        </p:nvSpPr>
        <p:spPr/>
        <p:txBody>
          <a:bodyPr/>
          <a:lstStyle>
            <a:lvl1pPr>
              <a:defRPr/>
            </a:lvl1pPr>
          </a:lstStyle>
          <a:p>
            <a:pPr>
              <a:defRPr/>
            </a:pPr>
            <a:r>
              <a:rPr lang="en-GB"/>
              <a:t>NEXT</a:t>
            </a:r>
          </a:p>
        </p:txBody>
      </p:sp>
      <p:sp>
        <p:nvSpPr>
          <p:cNvPr id="4" name="Slide Number Placeholder 5"/>
          <p:cNvSpPr>
            <a:spLocks noGrp="1"/>
          </p:cNvSpPr>
          <p:nvPr>
            <p:ph type="sldNum" sz="quarter" idx="12"/>
          </p:nvPr>
        </p:nvSpPr>
        <p:spPr/>
        <p:txBody>
          <a:bodyPr/>
          <a:lstStyle>
            <a:lvl1pPr>
              <a:defRPr/>
            </a:lvl1pPr>
          </a:lstStyle>
          <a:p>
            <a:pPr>
              <a:defRPr/>
            </a:pPr>
            <a:fld id="{CD92049E-DAD0-459D-AD5A-C322B0AC82E4}" type="slidenum">
              <a:rPr lang="en-GB" altLang="en-US"/>
              <a:pPr>
                <a:defRPr/>
              </a:pPr>
              <a:t>‹#›</a:t>
            </a:fld>
            <a:endParaRPr lang="en-GB" altLang="en-US"/>
          </a:p>
        </p:txBody>
      </p:sp>
    </p:spTree>
    <p:extLst>
      <p:ext uri="{BB962C8B-B14F-4D97-AF65-F5344CB8AC3E}">
        <p14:creationId xmlns:p14="http://schemas.microsoft.com/office/powerpoint/2010/main" val="2215902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dirty="0"/>
          </a:p>
        </p:txBody>
      </p:sp>
      <p:sp>
        <p:nvSpPr>
          <p:cNvPr id="6" name="Footer Placeholder 4"/>
          <p:cNvSpPr>
            <a:spLocks noGrp="1"/>
          </p:cNvSpPr>
          <p:nvPr>
            <p:ph type="ftr" sz="quarter" idx="11"/>
          </p:nvPr>
        </p:nvSpPr>
        <p:spPr/>
        <p:txBody>
          <a:bodyPr/>
          <a:lstStyle>
            <a:lvl1pPr>
              <a:defRPr/>
            </a:lvl1pPr>
          </a:lstStyle>
          <a:p>
            <a:pPr>
              <a:defRPr/>
            </a:pPr>
            <a:r>
              <a:rPr lang="en-GB"/>
              <a:t>NEXT</a:t>
            </a:r>
          </a:p>
        </p:txBody>
      </p:sp>
      <p:sp>
        <p:nvSpPr>
          <p:cNvPr id="7" name="Slide Number Placeholder 5"/>
          <p:cNvSpPr>
            <a:spLocks noGrp="1"/>
          </p:cNvSpPr>
          <p:nvPr>
            <p:ph type="sldNum" sz="quarter" idx="12"/>
          </p:nvPr>
        </p:nvSpPr>
        <p:spPr/>
        <p:txBody>
          <a:bodyPr/>
          <a:lstStyle>
            <a:lvl1pPr>
              <a:defRPr/>
            </a:lvl1pPr>
          </a:lstStyle>
          <a:p>
            <a:pPr>
              <a:defRPr/>
            </a:pPr>
            <a:fld id="{C0C4EA1D-EB20-48C9-AE0A-7750DEB68747}" type="slidenum">
              <a:rPr lang="en-GB" altLang="en-US"/>
              <a:pPr>
                <a:defRPr/>
              </a:pPr>
              <a:t>‹#›</a:t>
            </a:fld>
            <a:endParaRPr lang="en-GB" altLang="en-US"/>
          </a:p>
        </p:txBody>
      </p:sp>
    </p:spTree>
    <p:extLst>
      <p:ext uri="{BB962C8B-B14F-4D97-AF65-F5344CB8AC3E}">
        <p14:creationId xmlns:p14="http://schemas.microsoft.com/office/powerpoint/2010/main" val="90595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99D6CE0-D189-415F-BFD1-4845478A9C65}" type="slidenum">
              <a:rPr lang="en-US" altLang="en-US"/>
              <a:pPr>
                <a:defRPr/>
              </a:pPr>
              <a:t>‹#›</a:t>
            </a:fld>
            <a:endParaRPr lang="en-US" altLang="en-US" sz="1400"/>
          </a:p>
        </p:txBody>
      </p:sp>
    </p:spTree>
    <p:extLst>
      <p:ext uri="{BB962C8B-B14F-4D97-AF65-F5344CB8AC3E}">
        <p14:creationId xmlns:p14="http://schemas.microsoft.com/office/powerpoint/2010/main" val="2789030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dirty="0"/>
          </a:p>
        </p:txBody>
      </p:sp>
      <p:sp>
        <p:nvSpPr>
          <p:cNvPr id="6" name="Footer Placeholder 4"/>
          <p:cNvSpPr>
            <a:spLocks noGrp="1"/>
          </p:cNvSpPr>
          <p:nvPr>
            <p:ph type="ftr" sz="quarter" idx="11"/>
          </p:nvPr>
        </p:nvSpPr>
        <p:spPr/>
        <p:txBody>
          <a:bodyPr/>
          <a:lstStyle>
            <a:lvl1pPr>
              <a:defRPr/>
            </a:lvl1pPr>
          </a:lstStyle>
          <a:p>
            <a:pPr>
              <a:defRPr/>
            </a:pPr>
            <a:r>
              <a:rPr lang="en-GB"/>
              <a:t>NEXT</a:t>
            </a:r>
          </a:p>
        </p:txBody>
      </p:sp>
      <p:sp>
        <p:nvSpPr>
          <p:cNvPr id="7" name="Slide Number Placeholder 5"/>
          <p:cNvSpPr>
            <a:spLocks noGrp="1"/>
          </p:cNvSpPr>
          <p:nvPr>
            <p:ph type="sldNum" sz="quarter" idx="12"/>
          </p:nvPr>
        </p:nvSpPr>
        <p:spPr/>
        <p:txBody>
          <a:bodyPr/>
          <a:lstStyle>
            <a:lvl1pPr>
              <a:defRPr/>
            </a:lvl1pPr>
          </a:lstStyle>
          <a:p>
            <a:pPr>
              <a:defRPr/>
            </a:pPr>
            <a:fld id="{B189D5F7-57E1-4AD0-957E-FEC1451BA096}" type="slidenum">
              <a:rPr lang="en-GB" altLang="en-US"/>
              <a:pPr>
                <a:defRPr/>
              </a:pPr>
              <a:t>‹#›</a:t>
            </a:fld>
            <a:endParaRPr lang="en-GB" altLang="en-US"/>
          </a:p>
        </p:txBody>
      </p:sp>
    </p:spTree>
    <p:extLst>
      <p:ext uri="{BB962C8B-B14F-4D97-AF65-F5344CB8AC3E}">
        <p14:creationId xmlns:p14="http://schemas.microsoft.com/office/powerpoint/2010/main" val="3374935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937DB1BF-D976-46D3-A3A8-9F3C900C50DD}" type="slidenum">
              <a:rPr lang="en-GB" altLang="en-US"/>
              <a:pPr>
                <a:defRPr/>
              </a:pPr>
              <a:t>‹#›</a:t>
            </a:fld>
            <a:endParaRPr lang="en-GB" altLang="en-US"/>
          </a:p>
        </p:txBody>
      </p:sp>
    </p:spTree>
    <p:extLst>
      <p:ext uri="{BB962C8B-B14F-4D97-AF65-F5344CB8AC3E}">
        <p14:creationId xmlns:p14="http://schemas.microsoft.com/office/powerpoint/2010/main" val="323035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7E019CF7-8FF9-4B47-8F18-9CB4146DFA0E}" type="slidenum">
              <a:rPr lang="en-GB" altLang="en-US"/>
              <a:pPr>
                <a:defRPr/>
              </a:pPr>
              <a:t>‹#›</a:t>
            </a:fld>
            <a:endParaRPr lang="en-GB" altLang="en-US"/>
          </a:p>
        </p:txBody>
      </p:sp>
    </p:spTree>
    <p:extLst>
      <p:ext uri="{BB962C8B-B14F-4D97-AF65-F5344CB8AC3E}">
        <p14:creationId xmlns:p14="http://schemas.microsoft.com/office/powerpoint/2010/main" val="147356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AAE7AD7-43A6-478C-BE77-A421DE846129}" type="slidenum">
              <a:rPr lang="en-US" altLang="en-US"/>
              <a:pPr>
                <a:defRPr/>
              </a:pPr>
              <a:t>‹#›</a:t>
            </a:fld>
            <a:endParaRPr lang="en-US" altLang="en-US" sz="1400"/>
          </a:p>
        </p:txBody>
      </p:sp>
    </p:spTree>
    <p:extLst>
      <p:ext uri="{BB962C8B-B14F-4D97-AF65-F5344CB8AC3E}">
        <p14:creationId xmlns:p14="http://schemas.microsoft.com/office/powerpoint/2010/main" val="214150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7526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7526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38FD7E3C-08B8-421F-8F80-DD1DCA8C39D5}" type="slidenum">
              <a:rPr lang="en-US" altLang="en-US"/>
              <a:pPr>
                <a:defRPr/>
              </a:pPr>
              <a:t>‹#›</a:t>
            </a:fld>
            <a:endParaRPr lang="en-US" altLang="en-US" sz="1400"/>
          </a:p>
        </p:txBody>
      </p:sp>
    </p:spTree>
    <p:extLst>
      <p:ext uri="{BB962C8B-B14F-4D97-AF65-F5344CB8AC3E}">
        <p14:creationId xmlns:p14="http://schemas.microsoft.com/office/powerpoint/2010/main" val="2897505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9" name="Rectangle 7"/>
          <p:cNvSpPr>
            <a:spLocks noGrp="1" noChangeArrowheads="1"/>
          </p:cNvSpPr>
          <p:nvPr>
            <p:ph type="sldNum" sz="quarter" idx="12"/>
          </p:nvPr>
        </p:nvSpPr>
        <p:spPr>
          <a:ln/>
        </p:spPr>
        <p:txBody>
          <a:bodyPr/>
          <a:lstStyle>
            <a:lvl1pPr>
              <a:defRPr/>
            </a:lvl1pPr>
          </a:lstStyle>
          <a:p>
            <a:pPr>
              <a:defRPr/>
            </a:pPr>
            <a:fld id="{5397D34A-DE5B-4E25-B3CF-568EF08B84F7}" type="slidenum">
              <a:rPr lang="en-US" altLang="en-US"/>
              <a:pPr>
                <a:defRPr/>
              </a:pPr>
              <a:t>‹#›</a:t>
            </a:fld>
            <a:endParaRPr lang="en-US" altLang="en-US" sz="1400"/>
          </a:p>
        </p:txBody>
      </p:sp>
    </p:spTree>
    <p:extLst>
      <p:ext uri="{BB962C8B-B14F-4D97-AF65-F5344CB8AC3E}">
        <p14:creationId xmlns:p14="http://schemas.microsoft.com/office/powerpoint/2010/main" val="4235928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5" name="Rectangle 7"/>
          <p:cNvSpPr>
            <a:spLocks noGrp="1" noChangeArrowheads="1"/>
          </p:cNvSpPr>
          <p:nvPr>
            <p:ph type="sldNum" sz="quarter" idx="12"/>
          </p:nvPr>
        </p:nvSpPr>
        <p:spPr>
          <a:ln/>
        </p:spPr>
        <p:txBody>
          <a:bodyPr/>
          <a:lstStyle>
            <a:lvl1pPr>
              <a:defRPr/>
            </a:lvl1pPr>
          </a:lstStyle>
          <a:p>
            <a:pPr>
              <a:defRPr/>
            </a:pPr>
            <a:fld id="{9DE0E95E-5602-4219-A257-752BD5E5CCAB}" type="slidenum">
              <a:rPr lang="en-US" altLang="en-US"/>
              <a:pPr>
                <a:defRPr/>
              </a:pPr>
              <a:t>‹#›</a:t>
            </a:fld>
            <a:endParaRPr lang="en-US" altLang="en-US" sz="1400"/>
          </a:p>
        </p:txBody>
      </p:sp>
    </p:spTree>
    <p:extLst>
      <p:ext uri="{BB962C8B-B14F-4D97-AF65-F5344CB8AC3E}">
        <p14:creationId xmlns:p14="http://schemas.microsoft.com/office/powerpoint/2010/main" val="4017222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4" name="Rectangle 7"/>
          <p:cNvSpPr>
            <a:spLocks noGrp="1" noChangeArrowheads="1"/>
          </p:cNvSpPr>
          <p:nvPr>
            <p:ph type="sldNum" sz="quarter" idx="12"/>
          </p:nvPr>
        </p:nvSpPr>
        <p:spPr>
          <a:ln/>
        </p:spPr>
        <p:txBody>
          <a:bodyPr/>
          <a:lstStyle>
            <a:lvl1pPr>
              <a:defRPr/>
            </a:lvl1pPr>
          </a:lstStyle>
          <a:p>
            <a:pPr>
              <a:defRPr/>
            </a:pPr>
            <a:fld id="{F851C7EF-1A74-43C0-9DA4-E3D0A5354ECF}" type="slidenum">
              <a:rPr lang="en-US" altLang="en-US"/>
              <a:pPr>
                <a:defRPr/>
              </a:pPr>
              <a:t>‹#›</a:t>
            </a:fld>
            <a:endParaRPr lang="en-US" altLang="en-US" sz="1400"/>
          </a:p>
        </p:txBody>
      </p:sp>
    </p:spTree>
    <p:extLst>
      <p:ext uri="{BB962C8B-B14F-4D97-AF65-F5344CB8AC3E}">
        <p14:creationId xmlns:p14="http://schemas.microsoft.com/office/powerpoint/2010/main" val="593197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E6F9EDA5-409C-4C01-A06F-53976799F63D}" type="slidenum">
              <a:rPr lang="en-US" altLang="en-US"/>
              <a:pPr>
                <a:defRPr/>
              </a:pPr>
              <a:t>‹#›</a:t>
            </a:fld>
            <a:endParaRPr lang="en-US" altLang="en-US" sz="1400"/>
          </a:p>
        </p:txBody>
      </p:sp>
    </p:spTree>
    <p:extLst>
      <p:ext uri="{BB962C8B-B14F-4D97-AF65-F5344CB8AC3E}">
        <p14:creationId xmlns:p14="http://schemas.microsoft.com/office/powerpoint/2010/main" val="242828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5BB4FEA4-A173-45EF-8C58-CE77933E0E75}" type="slidenum">
              <a:rPr lang="en-US" altLang="en-US"/>
              <a:pPr>
                <a:defRPr/>
              </a:pPr>
              <a:t>‹#›</a:t>
            </a:fld>
            <a:endParaRPr lang="en-US" altLang="en-US" sz="1400"/>
          </a:p>
        </p:txBody>
      </p:sp>
    </p:spTree>
    <p:extLst>
      <p:ext uri="{BB962C8B-B14F-4D97-AF65-F5344CB8AC3E}">
        <p14:creationId xmlns:p14="http://schemas.microsoft.com/office/powerpoint/2010/main" val="1084714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6" name="Picture 11" descr="gen_pg_2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447800" y="295275"/>
            <a:ext cx="701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685800" y="17526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9" name="Rectangle 5"/>
          <p:cNvSpPr>
            <a:spLocks noGrp="1" noChangeArrowheads="1"/>
          </p:cNvSpPr>
          <p:nvPr>
            <p:ph type="dt" sz="half" idx="2"/>
          </p:nvPr>
        </p:nvSpPr>
        <p:spPr bwMode="auto">
          <a:xfrm>
            <a:off x="5257800" y="6219825"/>
            <a:ext cx="1219200" cy="333375"/>
          </a:xfrm>
          <a:prstGeom prst="rect">
            <a:avLst/>
          </a:prstGeom>
          <a:noFill/>
          <a:ln>
            <a:noFill/>
          </a:ln>
          <a:effectLst>
            <a:outerShdw blurRad="25400" dist="12700" dir="2700000" algn="ctr" rotWithShape="0">
              <a:srgbClr val="808080">
                <a:alpha val="74997"/>
              </a:srgbClr>
            </a:outerShdw>
          </a:effectLst>
        </p:spPr>
        <p:txBody>
          <a:bodyPr vert="horz" wrap="square" lIns="91440" tIns="45720" rIns="91440" bIns="45720" numCol="1" anchor="t" anchorCtr="0" compatLnSpc="1">
            <a:prstTxWarp prst="textNoShape">
              <a:avLst/>
            </a:prstTxWarp>
          </a:bodyPr>
          <a:lstStyle>
            <a:lvl1pPr eaLnBrk="0" hangingPunct="0">
              <a:defRPr sz="1000">
                <a:solidFill>
                  <a:schemeClr val="tx2"/>
                </a:solidFill>
                <a:latin typeface="Arial" charset="0"/>
                <a:ea typeface="ＭＳ Ｐゴシック" charset="0"/>
                <a:cs typeface="+mn-cs"/>
              </a:defRPr>
            </a:lvl1pPr>
          </a:lstStyle>
          <a:p>
            <a:pPr>
              <a:defRPr/>
            </a:pPr>
            <a:endParaRPr lang="en-US"/>
          </a:p>
        </p:txBody>
      </p:sp>
      <p:sp>
        <p:nvSpPr>
          <p:cNvPr id="11270" name="Rectangle 6"/>
          <p:cNvSpPr>
            <a:spLocks noGrp="1" noChangeArrowheads="1"/>
          </p:cNvSpPr>
          <p:nvPr>
            <p:ph type="ftr" sz="quarter" idx="3"/>
          </p:nvPr>
        </p:nvSpPr>
        <p:spPr bwMode="auto">
          <a:xfrm>
            <a:off x="1676400" y="6219825"/>
            <a:ext cx="3429000" cy="333375"/>
          </a:xfrm>
          <a:prstGeom prst="rect">
            <a:avLst/>
          </a:prstGeom>
          <a:noFill/>
          <a:ln>
            <a:noFill/>
          </a:ln>
          <a:effectLst>
            <a:outerShdw blurRad="25400" dist="12700" dir="2700000" algn="ctr" rotWithShape="0">
              <a:srgbClr val="808080">
                <a:alpha val="74997"/>
              </a:srgbClr>
            </a:outerShdw>
          </a:effectLst>
        </p:spPr>
        <p:txBody>
          <a:bodyPr vert="horz" wrap="square" lIns="91440" tIns="45720" rIns="91440" bIns="45720" numCol="1" anchor="t" anchorCtr="0" compatLnSpc="1">
            <a:prstTxWarp prst="textNoShape">
              <a:avLst/>
            </a:prstTxWarp>
          </a:bodyPr>
          <a:lstStyle>
            <a:lvl1pPr algn="l" eaLnBrk="0" hangingPunct="0">
              <a:defRPr sz="1000">
                <a:solidFill>
                  <a:schemeClr val="tx2"/>
                </a:solidFill>
                <a:latin typeface="Arial" charset="0"/>
                <a:ea typeface="ＭＳ Ｐゴシック" charset="0"/>
                <a:cs typeface="+mn-cs"/>
              </a:defRPr>
            </a:lvl1pPr>
          </a:lstStyle>
          <a:p>
            <a:pPr>
              <a:defRPr/>
            </a:pPr>
            <a:r>
              <a:rPr lang="en-US"/>
              <a:t>NEXT</a:t>
            </a:r>
          </a:p>
        </p:txBody>
      </p:sp>
      <p:sp>
        <p:nvSpPr>
          <p:cNvPr id="11271" name="Rectangle 7"/>
          <p:cNvSpPr>
            <a:spLocks noGrp="1" noChangeArrowheads="1"/>
          </p:cNvSpPr>
          <p:nvPr>
            <p:ph type="sldNum" sz="quarter" idx="4"/>
          </p:nvPr>
        </p:nvSpPr>
        <p:spPr bwMode="auto">
          <a:xfrm>
            <a:off x="609600" y="6219825"/>
            <a:ext cx="914400" cy="333375"/>
          </a:xfrm>
          <a:prstGeom prst="rect">
            <a:avLst/>
          </a:prstGeom>
          <a:noFill/>
          <a:ln>
            <a:noFill/>
          </a:ln>
          <a:effectLst>
            <a:outerShdw blurRad="25400" dist="12700" dir="2700000" algn="ctr" rotWithShape="0">
              <a:srgbClr val="808080">
                <a:alpha val="74997"/>
              </a:srgbClr>
            </a:outerShdw>
          </a:effectLst>
        </p:spPr>
        <p:txBody>
          <a:bodyPr vert="horz" wrap="square" lIns="91440" tIns="45720" rIns="91440" bIns="45720" numCol="1" anchor="t" anchorCtr="0" compatLnSpc="1">
            <a:prstTxWarp prst="textNoShape">
              <a:avLst/>
            </a:prstTxWarp>
          </a:bodyPr>
          <a:lstStyle>
            <a:lvl1pPr eaLnBrk="0" hangingPunct="0">
              <a:defRPr sz="1000" smtClean="0">
                <a:solidFill>
                  <a:schemeClr val="tx2"/>
                </a:solidFill>
              </a:defRPr>
            </a:lvl1pPr>
          </a:lstStyle>
          <a:p>
            <a:pPr>
              <a:defRPr/>
            </a:pPr>
            <a:fld id="{45FACA02-B219-4E26-A7E0-BF264513249F}" type="slidenum">
              <a:rPr lang="en-US" altLang="en-US"/>
              <a:pPr>
                <a:defRPr/>
              </a:pPr>
              <a:t>‹#›</a:t>
            </a:fld>
            <a:endParaRPr lang="en-US" altLang="en-US" sz="1400"/>
          </a:p>
        </p:txBody>
      </p:sp>
    </p:spTree>
  </p:cSld>
  <p:clrMap bg1="lt1" tx1="dk1" bg2="lt2" tx2="dk2" accent1="accent1" accent2="accent2" accent3="accent3" accent4="accent4" accent5="accent5" accent6="accent6" hlink="hlink" folHlink="folHlink"/>
  <p:sldLayoutIdLst>
    <p:sldLayoutId id="2147485620" r:id="rId1"/>
    <p:sldLayoutId id="2147485599" r:id="rId2"/>
    <p:sldLayoutId id="2147485600" r:id="rId3"/>
    <p:sldLayoutId id="2147485601" r:id="rId4"/>
    <p:sldLayoutId id="2147485602" r:id="rId5"/>
    <p:sldLayoutId id="2147485603" r:id="rId6"/>
    <p:sldLayoutId id="2147485604" r:id="rId7"/>
    <p:sldLayoutId id="2147485605" r:id="rId8"/>
    <p:sldLayoutId id="2147485606" r:id="rId9"/>
    <p:sldLayoutId id="2147485607" r:id="rId10"/>
    <p:sldLayoutId id="2147485608" r:id="rId11"/>
  </p:sldLayoutIdLst>
  <p:hf hdr="0" dt="0"/>
  <p:txStyles>
    <p:titleStyle>
      <a:lvl1pPr algn="l" rtl="0" eaLnBrk="0" fontAlgn="base" hangingPunct="0">
        <a:spcBef>
          <a:spcPct val="0"/>
        </a:spcBef>
        <a:spcAft>
          <a:spcPct val="0"/>
        </a:spcAft>
        <a:defRPr b="1">
          <a:solidFill>
            <a:srgbClr val="686A69"/>
          </a:solidFill>
          <a:latin typeface="+mj-lt"/>
          <a:ea typeface="MS PGothic" pitchFamily="34" charset="-128"/>
          <a:cs typeface="+mj-cs"/>
        </a:defRPr>
      </a:lvl1pPr>
      <a:lvl2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2pPr>
      <a:lvl3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3pPr>
      <a:lvl4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4pPr>
      <a:lvl5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5pPr>
      <a:lvl6pPr marL="457200" algn="l" rtl="0" fontAlgn="base">
        <a:spcBef>
          <a:spcPct val="0"/>
        </a:spcBef>
        <a:spcAft>
          <a:spcPct val="0"/>
        </a:spcAft>
        <a:defRPr b="1">
          <a:solidFill>
            <a:schemeClr val="tx1"/>
          </a:solidFill>
          <a:latin typeface="Arial" charset="0"/>
          <a:ea typeface="ＭＳ Ｐゴシック" charset="0"/>
          <a:cs typeface="ＭＳ Ｐゴシック" charset="0"/>
        </a:defRPr>
      </a:lvl6pPr>
      <a:lvl7pPr marL="914400" algn="l" rtl="0" fontAlgn="base">
        <a:spcBef>
          <a:spcPct val="0"/>
        </a:spcBef>
        <a:spcAft>
          <a:spcPct val="0"/>
        </a:spcAft>
        <a:defRPr b="1">
          <a:solidFill>
            <a:schemeClr val="tx1"/>
          </a:solidFill>
          <a:latin typeface="Arial" charset="0"/>
          <a:ea typeface="ＭＳ Ｐゴシック" charset="0"/>
          <a:cs typeface="ＭＳ Ｐゴシック" charset="0"/>
        </a:defRPr>
      </a:lvl7pPr>
      <a:lvl8pPr marL="1371600" algn="l" rtl="0" fontAlgn="base">
        <a:spcBef>
          <a:spcPct val="0"/>
        </a:spcBef>
        <a:spcAft>
          <a:spcPct val="0"/>
        </a:spcAft>
        <a:defRPr b="1">
          <a:solidFill>
            <a:schemeClr val="tx1"/>
          </a:solidFill>
          <a:latin typeface="Arial" charset="0"/>
          <a:ea typeface="ＭＳ Ｐゴシック" charset="0"/>
          <a:cs typeface="ＭＳ Ｐゴシック" charset="0"/>
        </a:defRPr>
      </a:lvl8pPr>
      <a:lvl9pPr marL="1828800" algn="l" rtl="0" fontAlgn="base">
        <a:spcBef>
          <a:spcPct val="0"/>
        </a:spcBef>
        <a:spcAft>
          <a:spcPct val="0"/>
        </a:spcAft>
        <a:defRPr b="1">
          <a:solidFill>
            <a:schemeClr val="tx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Arial" pitchFamily="34" charset="0"/>
                <a:ea typeface="ＭＳ Ｐゴシック" pitchFamily="34" charset="-128"/>
              </a:defRPr>
            </a:lvl1pPr>
          </a:lstStyle>
          <a:p>
            <a:pPr>
              <a:defRPr/>
            </a:pPr>
            <a:endParaRPr lang="en-GB"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pitchFamily="34" charset="0"/>
                <a:ea typeface="ＭＳ Ｐゴシック" pitchFamily="34" charset="-128"/>
                <a:cs typeface="+mn-cs"/>
              </a:defRPr>
            </a:lvl1pPr>
          </a:lstStyle>
          <a:p>
            <a:pPr>
              <a:defRPr/>
            </a:pPr>
            <a:r>
              <a:rPr lang="en-GB"/>
              <a:t>NEXT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smtClean="0">
                <a:solidFill>
                  <a:srgbClr val="898989"/>
                </a:solidFill>
              </a:defRPr>
            </a:lvl1pPr>
          </a:lstStyle>
          <a:p>
            <a:pPr>
              <a:defRPr/>
            </a:pPr>
            <a:fld id="{94B658CC-1C2F-4C42-B645-1340B7CA67B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609" r:id="rId1"/>
    <p:sldLayoutId id="2147485610" r:id="rId2"/>
    <p:sldLayoutId id="2147485611" r:id="rId3"/>
    <p:sldLayoutId id="2147485612" r:id="rId4"/>
    <p:sldLayoutId id="2147485613" r:id="rId5"/>
    <p:sldLayoutId id="2147485614" r:id="rId6"/>
    <p:sldLayoutId id="2147485615" r:id="rId7"/>
    <p:sldLayoutId id="2147485616" r:id="rId8"/>
    <p:sldLayoutId id="2147485617" r:id="rId9"/>
    <p:sldLayoutId id="2147485618" r:id="rId10"/>
    <p:sldLayoutId id="2147485619" r:id="rId11"/>
  </p:sldLayoutIdLst>
  <p:hf hd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35054" y="908720"/>
            <a:ext cx="3270927"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07504" y="3219616"/>
            <a:ext cx="1512168" cy="246221"/>
          </a:xfrm>
          <a:prstGeom prst="rect">
            <a:avLst/>
          </a:prstGeom>
          <a:noFill/>
        </p:spPr>
        <p:txBody>
          <a:bodyPr wrap="square" rtlCol="0">
            <a:spAutoFit/>
          </a:bodyPr>
          <a:lstStyle/>
          <a:p>
            <a:r>
              <a:rPr lang="en-GB" sz="1000" dirty="0">
                <a:solidFill>
                  <a:schemeClr val="tx2"/>
                </a:solidFill>
              </a:rPr>
              <a:t>Trust</a:t>
            </a:r>
          </a:p>
        </p:txBody>
      </p:sp>
      <p:sp>
        <p:nvSpPr>
          <p:cNvPr id="23" name="TextBox 22"/>
          <p:cNvSpPr txBox="1"/>
          <p:nvPr/>
        </p:nvSpPr>
        <p:spPr>
          <a:xfrm>
            <a:off x="107504" y="4411347"/>
            <a:ext cx="1670962" cy="261610"/>
          </a:xfrm>
          <a:prstGeom prst="rect">
            <a:avLst/>
          </a:prstGeom>
          <a:noFill/>
        </p:spPr>
        <p:txBody>
          <a:bodyPr wrap="square" rtlCol="0">
            <a:spAutoFit/>
          </a:bodyPr>
          <a:lstStyle/>
          <a:p>
            <a:r>
              <a:rPr lang="en-GB" sz="1100" dirty="0">
                <a:solidFill>
                  <a:schemeClr val="tx2"/>
                </a:solidFill>
              </a:rPr>
              <a:t>Appreciation</a:t>
            </a:r>
          </a:p>
        </p:txBody>
      </p:sp>
      <p:sp>
        <p:nvSpPr>
          <p:cNvPr id="3" name="Rectangle 2"/>
          <p:cNvSpPr/>
          <p:nvPr/>
        </p:nvSpPr>
        <p:spPr bwMode="auto">
          <a:xfrm>
            <a:off x="942985" y="908720"/>
            <a:ext cx="3340983" cy="1440160"/>
          </a:xfrm>
          <a:prstGeom prst="rect">
            <a:avLst/>
          </a:prstGeom>
          <a:no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TextBox 5"/>
          <p:cNvSpPr txBox="1"/>
          <p:nvPr/>
        </p:nvSpPr>
        <p:spPr>
          <a:xfrm>
            <a:off x="942985" y="908720"/>
            <a:ext cx="3340983" cy="1200329"/>
          </a:xfrm>
          <a:prstGeom prst="rect">
            <a:avLst/>
          </a:prstGeom>
          <a:noFill/>
        </p:spPr>
        <p:txBody>
          <a:bodyPr wrap="square" rtlCol="0">
            <a:spAutoFit/>
          </a:bodyPr>
          <a:lstStyle/>
          <a:p>
            <a:pPr algn="ctr"/>
            <a:endParaRPr lang="en-GB" dirty="0"/>
          </a:p>
          <a:p>
            <a:pPr algn="ctr"/>
            <a:r>
              <a:rPr lang="en-GB" dirty="0"/>
              <a:t>You can insert your group’s logo here </a:t>
            </a:r>
          </a:p>
        </p:txBody>
      </p:sp>
      <p:sp>
        <p:nvSpPr>
          <p:cNvPr id="12" name="TextBox 11"/>
          <p:cNvSpPr txBox="1"/>
          <p:nvPr/>
        </p:nvSpPr>
        <p:spPr>
          <a:xfrm>
            <a:off x="591000" y="2293816"/>
            <a:ext cx="8352606" cy="4585871"/>
          </a:xfrm>
          <a:prstGeom prst="rect">
            <a:avLst/>
          </a:prstGeom>
          <a:noFill/>
        </p:spPr>
        <p:txBody>
          <a:bodyPr wrap="square">
            <a:spAutoFit/>
          </a:bodyPr>
          <a:lstStyle/>
          <a:p>
            <a:pPr algn="ctr" eaLnBrk="1" hangingPunct="1">
              <a:defRPr/>
            </a:pPr>
            <a:r>
              <a:rPr lang="en-GB" dirty="0">
                <a:latin typeface="+mn-lt"/>
              </a:rPr>
              <a:t>      </a:t>
            </a:r>
          </a:p>
          <a:p>
            <a:pPr algn="ctr" eaLnBrk="1" hangingPunct="1">
              <a:defRPr/>
            </a:pPr>
            <a:endParaRPr lang="en-GB" sz="2800" b="1" dirty="0">
              <a:solidFill>
                <a:schemeClr val="accent6">
                  <a:lumMod val="50000"/>
                </a:schemeClr>
              </a:solidFill>
              <a:latin typeface="+mn-lt"/>
            </a:endParaRPr>
          </a:p>
          <a:p>
            <a:pPr algn="ctr" eaLnBrk="1" hangingPunct="1">
              <a:defRPr/>
            </a:pPr>
            <a:r>
              <a:rPr lang="en-GB" sz="3600" b="1" dirty="0">
                <a:solidFill>
                  <a:srgbClr val="00B0F0"/>
                </a:solidFill>
                <a:latin typeface="+mn-lt"/>
              </a:rPr>
              <a:t>VALUES CHALLENGE</a:t>
            </a:r>
          </a:p>
          <a:p>
            <a:pPr algn="ctr" eaLnBrk="1" hangingPunct="1">
              <a:defRPr/>
            </a:pPr>
            <a:r>
              <a:rPr lang="en-GB" sz="2800" b="1" dirty="0">
                <a:solidFill>
                  <a:srgbClr val="00B0F0"/>
                </a:solidFill>
                <a:latin typeface="+mn-lt"/>
              </a:rPr>
              <a:t>For Community Groups</a:t>
            </a:r>
          </a:p>
          <a:p>
            <a:pPr algn="ctr" eaLnBrk="1" hangingPunct="1">
              <a:defRPr/>
            </a:pPr>
            <a:r>
              <a:rPr lang="en-GB" altLang="en-US" sz="3600" b="1" dirty="0">
                <a:solidFill>
                  <a:srgbClr val="00B0F0"/>
                </a:solidFill>
              </a:rPr>
              <a:t>One Hour, One Value, One Change</a:t>
            </a:r>
          </a:p>
          <a:p>
            <a:pPr marL="457200" indent="-457200" algn="ctr" eaLnBrk="1" hangingPunct="1">
              <a:buFont typeface="Wingdings" panose="05000000000000000000" pitchFamily="2" charset="2"/>
              <a:buChar char="Ø"/>
              <a:defRPr/>
            </a:pPr>
            <a:endParaRPr lang="en-GB" sz="2800" b="1" dirty="0">
              <a:solidFill>
                <a:schemeClr val="accent6">
                  <a:lumMod val="50000"/>
                </a:schemeClr>
              </a:solidFill>
              <a:latin typeface="+mn-lt"/>
            </a:endParaRPr>
          </a:p>
          <a:p>
            <a:pPr algn="ctr" eaLnBrk="1" hangingPunct="1">
              <a:defRPr/>
            </a:pPr>
            <a:endParaRPr lang="en-GB" sz="2800" b="1" dirty="0">
              <a:solidFill>
                <a:schemeClr val="accent6">
                  <a:lumMod val="50000"/>
                </a:schemeClr>
              </a:solidFill>
              <a:latin typeface="+mn-lt"/>
            </a:endParaRPr>
          </a:p>
          <a:p>
            <a:pPr algn="ctr" eaLnBrk="1" hangingPunct="1">
              <a:defRPr/>
            </a:pPr>
            <a:endParaRPr lang="en-GB" sz="2000" dirty="0">
              <a:solidFill>
                <a:schemeClr val="accent6">
                  <a:lumMod val="50000"/>
                </a:schemeClr>
              </a:solidFill>
              <a:latin typeface="+mn-lt"/>
            </a:endParaRPr>
          </a:p>
          <a:p>
            <a:pPr algn="ctr" eaLnBrk="1" hangingPunct="1">
              <a:defRPr/>
            </a:pPr>
            <a:endParaRPr lang="en-GB" sz="2000" dirty="0">
              <a:solidFill>
                <a:schemeClr val="accent6">
                  <a:lumMod val="50000"/>
                </a:schemeClr>
              </a:solidFill>
              <a:latin typeface="+mn-lt"/>
            </a:endParaRPr>
          </a:p>
          <a:p>
            <a:pPr eaLnBrk="1" hangingPunct="1">
              <a:defRPr/>
            </a:pPr>
            <a:endParaRPr lang="en-GB" sz="3600" b="1" dirty="0">
              <a:solidFill>
                <a:srgbClr val="686A69"/>
              </a:solidFill>
              <a:latin typeface="+mn-lt"/>
            </a:endParaRPr>
          </a:p>
        </p:txBody>
      </p:sp>
      <p:pic>
        <p:nvPicPr>
          <p:cNvPr id="13" name="Picture 5" descr="UK_ValuesAlliance_logo_RGB-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973" y="5373216"/>
            <a:ext cx="1860451" cy="84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5"/>
          <a:stretch>
            <a:fillRect/>
          </a:stretch>
        </p:blipFill>
        <p:spPr>
          <a:xfrm>
            <a:off x="757613" y="5416447"/>
            <a:ext cx="2374227" cy="941777"/>
          </a:xfrm>
          <a:prstGeom prst="rect">
            <a:avLst/>
          </a:prstGeom>
        </p:spPr>
      </p:pic>
      <p:pic>
        <p:nvPicPr>
          <p:cNvPr id="15" name="Picture 14"/>
          <p:cNvPicPr>
            <a:picLocks noChangeAspect="1"/>
          </p:cNvPicPr>
          <p:nvPr/>
        </p:nvPicPr>
        <p:blipFill>
          <a:blip r:embed="rId6"/>
          <a:stretch>
            <a:fillRect/>
          </a:stretch>
        </p:blipFill>
        <p:spPr>
          <a:xfrm>
            <a:off x="3463796" y="5489362"/>
            <a:ext cx="1134221" cy="795945"/>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2380" y="5355289"/>
            <a:ext cx="1420680" cy="1098047"/>
          </a:xfrm>
          <a:prstGeom prst="rect">
            <a:avLst/>
          </a:prstGeom>
        </p:spPr>
      </p:pic>
    </p:spTree>
    <p:extLst>
      <p:ext uri="{BB962C8B-B14F-4D97-AF65-F5344CB8AC3E}">
        <p14:creationId xmlns:p14="http://schemas.microsoft.com/office/powerpoint/2010/main" val="10684908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Why Are We Here?</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rgbClr val="AC9A76">
                    <a:lumMod val="50000"/>
                  </a:srgbClr>
                </a:solidFill>
              </a:rPr>
              <a:t>Slide </a:t>
            </a:r>
            <a:fld id="{620D1055-E5D3-45E6-B9EB-3913CB313D8C}" type="slidenum">
              <a:rPr lang="en-GB" altLang="en-US" sz="1000" b="1" smtClean="0">
                <a:solidFill>
                  <a:srgbClr val="AC9A76">
                    <a:lumMod val="50000"/>
                  </a:srgbClr>
                </a:solidFill>
              </a:rPr>
              <a:pPr>
                <a:defRPr/>
              </a:pPr>
              <a:t>2</a:t>
            </a:fld>
            <a:endParaRPr lang="en-GB" altLang="en-US" sz="1000" b="1" dirty="0">
              <a:solidFill>
                <a:srgbClr val="AC9A76">
                  <a:lumMod val="50000"/>
                </a:srgb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339856" y="1065917"/>
            <a:ext cx="8534064" cy="5163417"/>
          </a:xfrm>
        </p:spPr>
        <p:txBody>
          <a:bodyPr/>
          <a:lstStyle/>
          <a:p>
            <a:pPr marL="457200" indent="-457200">
              <a:spcAft>
                <a:spcPts val="1200"/>
              </a:spcAft>
              <a:buFont typeface="+mj-lt"/>
              <a:buAutoNum type="arabicPeriod"/>
            </a:pPr>
            <a:r>
              <a:rPr lang="en-GB" sz="2000" dirty="0"/>
              <a:t>We will spend an hour exploring how we can improve and maintain our </a:t>
            </a:r>
            <a:r>
              <a:rPr lang="en-GB" sz="2000" b="1" dirty="0"/>
              <a:t>wellbeing </a:t>
            </a:r>
            <a:r>
              <a:rPr lang="en-GB" sz="2000" dirty="0"/>
              <a:t>- our health and happiness – as part of our group. </a:t>
            </a:r>
          </a:p>
          <a:p>
            <a:pPr marL="457200" indent="-457200">
              <a:spcAft>
                <a:spcPts val="1200"/>
              </a:spcAft>
              <a:buFont typeface="+mj-lt"/>
              <a:buAutoNum type="arabicPeriod"/>
            </a:pPr>
            <a:r>
              <a:rPr lang="en-GB" sz="2000" dirty="0"/>
              <a:t>When what we do in our group is aligned with our own personal values (what matters most to us) our wellbeing is reinforced.  </a:t>
            </a:r>
          </a:p>
          <a:p>
            <a:pPr marL="457200" indent="-457200">
              <a:spcAft>
                <a:spcPts val="1200"/>
              </a:spcAft>
              <a:buFont typeface="+mj-lt"/>
              <a:buAutoNum type="arabicPeriod"/>
            </a:pPr>
            <a:r>
              <a:rPr lang="en-GB" sz="2000" dirty="0"/>
              <a:t>If it is not in alignment with our personal values, we will feel tension and even stress, with a negative impact on our wellbeing. </a:t>
            </a:r>
          </a:p>
          <a:p>
            <a:pPr marL="457200" indent="-457200">
              <a:spcAft>
                <a:spcPts val="1200"/>
              </a:spcAft>
              <a:buFont typeface="+mj-lt"/>
              <a:buAutoNum type="arabicPeriod"/>
            </a:pPr>
            <a:r>
              <a:rPr lang="en-US" sz="2000" dirty="0"/>
              <a:t>Groups that look after the wellbeing of their members gain from better levels of motivation, productivity and retention. </a:t>
            </a:r>
          </a:p>
          <a:p>
            <a:pPr marL="457200" indent="-457200">
              <a:spcAft>
                <a:spcPts val="1200"/>
              </a:spcAft>
              <a:buFont typeface="+mj-lt"/>
              <a:buAutoNum type="arabicPeriod"/>
            </a:pPr>
            <a:r>
              <a:rPr lang="en-GB" sz="2000" dirty="0"/>
              <a:t>The values/wellbeing connection is too often overlooked in  group and organisational wellbeing programmes. </a:t>
            </a:r>
          </a:p>
          <a:p>
            <a:pPr marL="457200" indent="-457200">
              <a:spcAft>
                <a:spcPts val="1200"/>
              </a:spcAft>
              <a:buFont typeface="+mj-lt"/>
              <a:buAutoNum type="arabicPeriod"/>
            </a:pPr>
            <a:r>
              <a:rPr lang="en-GB" sz="2000" dirty="0"/>
              <a:t>The aim of this session is to discover how our group activities can be better aligned with the personal values of members of the group, so benefitting our individual and collective wellbeing. </a:t>
            </a:r>
          </a:p>
          <a:p>
            <a:pPr>
              <a:spcAft>
                <a:spcPts val="1800"/>
              </a:spcAft>
            </a:pPr>
            <a:endParaRPr lang="en-GB" sz="2000" dirty="0"/>
          </a:p>
          <a:p>
            <a:pPr marL="0" indent="0">
              <a:buNone/>
            </a:pPr>
            <a:endParaRPr lang="en-GB" dirty="0"/>
          </a:p>
        </p:txBody>
      </p:sp>
    </p:spTree>
    <p:extLst>
      <p:ext uri="{BB962C8B-B14F-4D97-AF65-F5344CB8AC3E}">
        <p14:creationId xmlns:p14="http://schemas.microsoft.com/office/powerpoint/2010/main" val="2350642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Why Are We Here?</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rgbClr val="AC9A76">
                    <a:lumMod val="50000"/>
                  </a:srgbClr>
                </a:solidFill>
              </a:rPr>
              <a:t>Slide </a:t>
            </a:r>
            <a:fld id="{620D1055-E5D3-45E6-B9EB-3913CB313D8C}" type="slidenum">
              <a:rPr lang="en-GB" altLang="en-US" sz="1000" b="1" smtClean="0">
                <a:solidFill>
                  <a:srgbClr val="AC9A76">
                    <a:lumMod val="50000"/>
                  </a:srgbClr>
                </a:solidFill>
              </a:rPr>
              <a:pPr>
                <a:defRPr/>
              </a:pPr>
              <a:t>3</a:t>
            </a:fld>
            <a:endParaRPr lang="en-GB" altLang="en-US" sz="1000" b="1" dirty="0">
              <a:solidFill>
                <a:srgbClr val="AC9A76">
                  <a:lumMod val="50000"/>
                </a:srgb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609600" y="1340768"/>
            <a:ext cx="7886223" cy="4787721"/>
          </a:xfrm>
        </p:spPr>
        <p:txBody>
          <a:bodyPr/>
          <a:lstStyle/>
          <a:p>
            <a:pPr marL="0" indent="0">
              <a:spcAft>
                <a:spcPts val="1800"/>
              </a:spcAft>
              <a:buNone/>
            </a:pPr>
            <a:r>
              <a:rPr lang="en-GB" sz="2000" dirty="0"/>
              <a:t>The call to action today is: </a:t>
            </a:r>
            <a:r>
              <a:rPr lang="en-GB" sz="2000" b="1" i="1" dirty="0"/>
              <a:t>One Hour, One Value, One Action </a:t>
            </a:r>
          </a:p>
          <a:p>
            <a:pPr marL="0" indent="0">
              <a:spcAft>
                <a:spcPts val="1800"/>
              </a:spcAft>
              <a:buNone/>
            </a:pPr>
            <a:r>
              <a:rPr lang="en-GB" sz="2000" b="1" i="1" dirty="0">
                <a:solidFill>
                  <a:schemeClr val="tx1">
                    <a:lumMod val="50000"/>
                    <a:lumOff val="50000"/>
                  </a:schemeClr>
                </a:solidFill>
              </a:rPr>
              <a:t>There will be three steps in this ONE hour workshop:	</a:t>
            </a:r>
            <a:r>
              <a:rPr lang="en-GB" sz="2000" b="1" i="1" dirty="0"/>
              <a:t>	    </a:t>
            </a:r>
          </a:p>
          <a:p>
            <a:pPr marL="457200" indent="-457200">
              <a:spcAft>
                <a:spcPts val="1800"/>
              </a:spcAft>
              <a:buFont typeface="+mj-lt"/>
              <a:buAutoNum type="arabicPeriod"/>
            </a:pPr>
            <a:r>
              <a:rPr lang="en-GB" sz="2000" dirty="0"/>
              <a:t>We will each choose ONE important personal value that we wish to strengthen as part of the group and so increase our wellbeing.</a:t>
            </a:r>
          </a:p>
          <a:p>
            <a:pPr marL="457200" indent="-457200">
              <a:spcAft>
                <a:spcPts val="1800"/>
              </a:spcAft>
              <a:buFont typeface="+mj-lt"/>
              <a:buAutoNum type="arabicPeriod"/>
            </a:pPr>
            <a:r>
              <a:rPr lang="en-GB" sz="2000" dirty="0"/>
              <a:t>We will each commit to ONE action we can take with others to put our chosen values into practice more in our group activities.</a:t>
            </a:r>
          </a:p>
          <a:p>
            <a:pPr marL="457200" indent="-457200">
              <a:spcAft>
                <a:spcPts val="1800"/>
              </a:spcAft>
              <a:buFont typeface="+mj-lt"/>
              <a:buAutoNum type="arabicPeriod"/>
            </a:pPr>
            <a:r>
              <a:rPr lang="en-GB" sz="2000" dirty="0"/>
              <a:t>We will plan next steps for when and how we do (or start doing) these actions. </a:t>
            </a:r>
          </a:p>
          <a:p>
            <a:pPr>
              <a:spcAft>
                <a:spcPts val="1800"/>
              </a:spcAft>
            </a:pPr>
            <a:endParaRPr lang="en-GB" sz="2000" dirty="0"/>
          </a:p>
          <a:p>
            <a:endParaRPr lang="en-GB" dirty="0"/>
          </a:p>
        </p:txBody>
      </p:sp>
    </p:spTree>
    <p:extLst>
      <p:ext uri="{BB962C8B-B14F-4D97-AF65-F5344CB8AC3E}">
        <p14:creationId xmlns:p14="http://schemas.microsoft.com/office/powerpoint/2010/main" val="773688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51521" y="295275"/>
            <a:ext cx="8206680" cy="685800"/>
          </a:xfrm>
        </p:spPr>
        <p:txBody>
          <a:bodyPr/>
          <a:lstStyle/>
          <a:p>
            <a:r>
              <a:rPr lang="en-GB" sz="2400" dirty="0">
                <a:solidFill>
                  <a:srgbClr val="00B0F0"/>
                </a:solidFill>
              </a:rPr>
              <a:t>Which values are important to your wellbeing?</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4</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86004" y="235722"/>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395536" y="1988840"/>
            <a:ext cx="8313489" cy="3418656"/>
          </a:xfrm>
        </p:spPr>
        <p:txBody>
          <a:bodyPr/>
          <a:lstStyle/>
          <a:p>
            <a:pPr marL="457200" indent="-457200">
              <a:buFont typeface="+mj-lt"/>
              <a:buAutoNum type="arabicPeriod"/>
            </a:pPr>
            <a:r>
              <a:rPr lang="en-GB" sz="2000" b="1" dirty="0">
                <a:solidFill>
                  <a:schemeClr val="tx1">
                    <a:lumMod val="50000"/>
                    <a:lumOff val="50000"/>
                  </a:schemeClr>
                </a:solidFill>
              </a:rPr>
              <a:t>Individually: </a:t>
            </a:r>
            <a:r>
              <a:rPr lang="en-GB" sz="2000" dirty="0"/>
              <a:t>Think about what matters most to you, or what you care about most (your most important values). Write them down. Which do you feel are expressed in your role as member of the group? Choose one you’d like to express more in that role.  </a:t>
            </a:r>
            <a:r>
              <a:rPr lang="en-GB" sz="2000" b="1" i="1" dirty="0">
                <a:solidFill>
                  <a:schemeClr val="tx1">
                    <a:lumMod val="50000"/>
                    <a:lumOff val="50000"/>
                  </a:schemeClr>
                </a:solidFill>
              </a:rPr>
              <a:t>4 mins</a:t>
            </a:r>
          </a:p>
          <a:p>
            <a:pPr marL="457200" indent="-457200">
              <a:buFont typeface="+mj-lt"/>
              <a:buAutoNum type="arabicPeriod"/>
            </a:pPr>
            <a:endParaRPr lang="en-GB" sz="2000" b="1" i="1" dirty="0">
              <a:solidFill>
                <a:schemeClr val="tx1">
                  <a:lumMod val="50000"/>
                  <a:lumOff val="50000"/>
                </a:schemeClr>
              </a:solidFill>
            </a:endParaRPr>
          </a:p>
          <a:p>
            <a:pPr marL="457200" indent="-457200">
              <a:buFont typeface="+mj-lt"/>
              <a:buAutoNum type="arabicPeriod"/>
            </a:pPr>
            <a:r>
              <a:rPr lang="en-GB" sz="2000" b="1" dirty="0">
                <a:solidFill>
                  <a:schemeClr val="tx1">
                    <a:lumMod val="50000"/>
                    <a:lumOff val="50000"/>
                  </a:schemeClr>
                </a:solidFill>
              </a:rPr>
              <a:t>In pairs: </a:t>
            </a:r>
            <a:r>
              <a:rPr lang="en-GB" sz="2000" dirty="0"/>
              <a:t>Share the values you have chosen and discuss how you think this value impacts your sense of wellbeing  - you can ask each other how you feel when you are able to act in line with the value and how you feel when you can’t.   </a:t>
            </a:r>
            <a:r>
              <a:rPr lang="en-GB" sz="2000" b="1" i="1" dirty="0">
                <a:solidFill>
                  <a:schemeClr val="tx1">
                    <a:lumMod val="50000"/>
                    <a:lumOff val="50000"/>
                  </a:schemeClr>
                </a:solidFill>
              </a:rPr>
              <a:t>8 mins</a:t>
            </a:r>
            <a:endParaRPr lang="en-GB" sz="2000" b="1" i="1" dirty="0">
              <a:solidFill>
                <a:srgbClr val="00B0F0"/>
              </a:solidFill>
            </a:endParaRPr>
          </a:p>
          <a:p>
            <a:pPr marL="0" indent="0">
              <a:buNone/>
            </a:pPr>
            <a:endParaRPr lang="en-GB" sz="2000" i="1" dirty="0"/>
          </a:p>
          <a:p>
            <a:pPr marL="0" indent="0">
              <a:spcAft>
                <a:spcPts val="600"/>
              </a:spcAft>
              <a:buNone/>
            </a:pPr>
            <a:endParaRPr lang="en-GB" sz="2000" b="1" i="1" dirty="0">
              <a:solidFill>
                <a:schemeClr val="tx1">
                  <a:lumMod val="50000"/>
                  <a:lumOff val="50000"/>
                </a:schemeClr>
              </a:solidFill>
            </a:endParaRPr>
          </a:p>
          <a:p>
            <a:pPr marL="0" indent="0">
              <a:spcAft>
                <a:spcPts val="600"/>
              </a:spcAft>
              <a:buNone/>
            </a:pPr>
            <a:endParaRPr lang="en-GB" sz="1000" b="1" i="1" dirty="0"/>
          </a:p>
          <a:p>
            <a:pPr marL="0" indent="0">
              <a:spcAft>
                <a:spcPts val="600"/>
              </a:spcAft>
              <a:buNone/>
            </a:pPr>
            <a:endParaRPr lang="en-GB" sz="2000" dirty="0"/>
          </a:p>
        </p:txBody>
      </p:sp>
    </p:spTree>
    <p:extLst>
      <p:ext uri="{BB962C8B-B14F-4D97-AF65-F5344CB8AC3E}">
        <p14:creationId xmlns:p14="http://schemas.microsoft.com/office/powerpoint/2010/main" val="2941489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What can we do?</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5</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55576" y="1988840"/>
            <a:ext cx="7772400" cy="3516610"/>
          </a:xfrm>
        </p:spPr>
        <p:txBody>
          <a:bodyPr/>
          <a:lstStyle/>
          <a:p>
            <a:pPr marL="0" indent="0">
              <a:buNone/>
            </a:pPr>
            <a:endParaRPr lang="en-GB" sz="2000" dirty="0"/>
          </a:p>
          <a:p>
            <a:pPr marL="0" indent="0">
              <a:buNone/>
            </a:pPr>
            <a:endParaRPr lang="en-GB" sz="2000" dirty="0"/>
          </a:p>
          <a:p>
            <a:pPr marL="0" indent="-360000">
              <a:spcBef>
                <a:spcPts val="0"/>
              </a:spcBef>
              <a:buNone/>
            </a:pPr>
            <a:r>
              <a:rPr lang="en-GB" sz="2000" dirty="0"/>
              <a:t>  </a:t>
            </a:r>
          </a:p>
        </p:txBody>
      </p:sp>
      <p:sp>
        <p:nvSpPr>
          <p:cNvPr id="3" name="TextBox 2"/>
          <p:cNvSpPr txBox="1"/>
          <p:nvPr/>
        </p:nvSpPr>
        <p:spPr>
          <a:xfrm>
            <a:off x="1403648" y="2780928"/>
            <a:ext cx="6624736" cy="461665"/>
          </a:xfrm>
          <a:prstGeom prst="rect">
            <a:avLst/>
          </a:prstGeom>
          <a:noFill/>
        </p:spPr>
        <p:txBody>
          <a:bodyPr wrap="square" rtlCol="0">
            <a:spAutoFit/>
          </a:bodyPr>
          <a:lstStyle/>
          <a:p>
            <a:pPr algn="ctr"/>
            <a:endParaRPr lang="en-GB" dirty="0"/>
          </a:p>
        </p:txBody>
      </p:sp>
      <p:sp>
        <p:nvSpPr>
          <p:cNvPr id="8" name="Content Placeholder 1"/>
          <p:cNvSpPr txBox="1">
            <a:spLocks/>
          </p:cNvSpPr>
          <p:nvPr/>
        </p:nvSpPr>
        <p:spPr bwMode="auto">
          <a:xfrm>
            <a:off x="755576" y="1670695"/>
            <a:ext cx="7879209" cy="454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457200" indent="-457200">
              <a:spcAft>
                <a:spcPts val="600"/>
              </a:spcAft>
              <a:buFont typeface="+mj-lt"/>
              <a:buAutoNum type="arabicPeriod"/>
            </a:pPr>
            <a:r>
              <a:rPr lang="en-GB" sz="2000" b="1" dirty="0">
                <a:solidFill>
                  <a:schemeClr val="tx1">
                    <a:lumMod val="50000"/>
                    <a:lumOff val="50000"/>
                  </a:schemeClr>
                </a:solidFill>
              </a:rPr>
              <a:t>Individually: </a:t>
            </a:r>
            <a:r>
              <a:rPr lang="en-GB" sz="2000" b="1" dirty="0">
                <a:solidFill>
                  <a:schemeClr val="bg1"/>
                </a:solidFill>
              </a:rPr>
              <a:t> </a:t>
            </a:r>
            <a:r>
              <a:rPr lang="en-GB" sz="2000" dirty="0">
                <a:solidFill>
                  <a:schemeClr val="bg1"/>
                </a:solidFill>
              </a:rPr>
              <a:t>Write your chosen value on a post-it note and stick it up on the flipchart/wall. </a:t>
            </a:r>
            <a:r>
              <a:rPr lang="en-GB" sz="2000" dirty="0">
                <a:solidFill>
                  <a:schemeClr val="tx1">
                    <a:lumMod val="50000"/>
                    <a:lumOff val="50000"/>
                  </a:schemeClr>
                </a:solidFill>
              </a:rPr>
              <a:t>  </a:t>
            </a:r>
            <a:r>
              <a:rPr lang="en-GB" sz="2000" b="1" i="1" dirty="0">
                <a:solidFill>
                  <a:schemeClr val="tx1">
                    <a:lumMod val="50000"/>
                    <a:lumOff val="50000"/>
                  </a:schemeClr>
                </a:solidFill>
              </a:rPr>
              <a:t>2 mins</a:t>
            </a:r>
          </a:p>
          <a:p>
            <a:pPr marL="457200" indent="-457200">
              <a:spcAft>
                <a:spcPts val="600"/>
              </a:spcAft>
              <a:buFont typeface="+mj-lt"/>
              <a:buAutoNum type="arabicPeriod"/>
            </a:pPr>
            <a:endParaRPr lang="en-GB" sz="2000" b="1" i="1" dirty="0">
              <a:solidFill>
                <a:schemeClr val="tx1">
                  <a:lumMod val="50000"/>
                  <a:lumOff val="50000"/>
                </a:schemeClr>
              </a:solidFill>
            </a:endParaRPr>
          </a:p>
          <a:p>
            <a:pPr marL="457200" indent="-457200">
              <a:spcAft>
                <a:spcPts val="600"/>
              </a:spcAft>
              <a:buFont typeface="+mj-lt"/>
              <a:buAutoNum type="arabicPeriod"/>
            </a:pPr>
            <a:r>
              <a:rPr lang="en-GB" sz="2000" b="1" dirty="0">
                <a:solidFill>
                  <a:schemeClr val="tx1">
                    <a:lumMod val="50000"/>
                    <a:lumOff val="50000"/>
                  </a:schemeClr>
                </a:solidFill>
              </a:rPr>
              <a:t>In teams of 4 - 6: </a:t>
            </a:r>
            <a:endParaRPr lang="en-GB" sz="2000" b="1" dirty="0">
              <a:solidFill>
                <a:schemeClr val="bg1"/>
              </a:solidFill>
            </a:endParaRPr>
          </a:p>
          <a:p>
            <a:pPr marL="882900">
              <a:spcAft>
                <a:spcPts val="600"/>
              </a:spcAft>
            </a:pPr>
            <a:r>
              <a:rPr lang="en-GB" sz="2000" dirty="0">
                <a:solidFill>
                  <a:schemeClr val="bg1"/>
                </a:solidFill>
              </a:rPr>
              <a:t>Brainstorm ideas for a group action or change of behaviour which would put some or all of these values into action. Generate as many ideas as you can  </a:t>
            </a:r>
            <a:r>
              <a:rPr lang="en-GB" sz="2000" b="1" i="1" dirty="0">
                <a:solidFill>
                  <a:schemeClr val="tx1">
                    <a:lumMod val="50000"/>
                    <a:lumOff val="50000"/>
                  </a:schemeClr>
                </a:solidFill>
              </a:rPr>
              <a:t>7 mins</a:t>
            </a:r>
          </a:p>
          <a:p>
            <a:pPr marL="882900">
              <a:spcAft>
                <a:spcPts val="600"/>
              </a:spcAft>
            </a:pPr>
            <a:r>
              <a:rPr lang="en-GB" sz="2000" dirty="0">
                <a:solidFill>
                  <a:schemeClr val="bg1"/>
                </a:solidFill>
              </a:rPr>
              <a:t>Discuss the ideas together and narrow them down to one action that would work for all of you. </a:t>
            </a:r>
            <a:r>
              <a:rPr lang="en-GB" sz="2000" b="1" i="1" dirty="0">
                <a:solidFill>
                  <a:schemeClr val="tx1">
                    <a:lumMod val="50000"/>
                    <a:lumOff val="50000"/>
                  </a:schemeClr>
                </a:solidFill>
              </a:rPr>
              <a:t>10 mins</a:t>
            </a:r>
          </a:p>
          <a:p>
            <a:pPr marL="882900">
              <a:spcAft>
                <a:spcPts val="600"/>
              </a:spcAft>
            </a:pPr>
            <a:r>
              <a:rPr lang="en-GB" sz="2000" dirty="0">
                <a:solidFill>
                  <a:schemeClr val="bg1"/>
                </a:solidFill>
              </a:rPr>
              <a:t>Write down your agreed action on a post-it note </a:t>
            </a:r>
            <a:r>
              <a:rPr lang="en-GB" sz="2000" b="1" i="1" dirty="0">
                <a:solidFill>
                  <a:schemeClr val="tx1">
                    <a:lumMod val="50000"/>
                    <a:lumOff val="50000"/>
                  </a:schemeClr>
                </a:solidFill>
              </a:rPr>
              <a:t>1 min</a:t>
            </a:r>
          </a:p>
        </p:txBody>
      </p:sp>
    </p:spTree>
    <p:extLst>
      <p:ext uri="{BB962C8B-B14F-4D97-AF65-F5344CB8AC3E}">
        <p14:creationId xmlns:p14="http://schemas.microsoft.com/office/powerpoint/2010/main" val="1304852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What will we do?</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6</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55576" y="1988840"/>
            <a:ext cx="7772400" cy="3516610"/>
          </a:xfrm>
        </p:spPr>
        <p:txBody>
          <a:bodyPr/>
          <a:lstStyle/>
          <a:p>
            <a:pPr marL="0" indent="0">
              <a:buNone/>
            </a:pPr>
            <a:endParaRPr lang="en-GB" sz="2000" dirty="0"/>
          </a:p>
          <a:p>
            <a:pPr marL="0" indent="0">
              <a:buNone/>
            </a:pPr>
            <a:endParaRPr lang="en-GB" sz="2000" dirty="0"/>
          </a:p>
          <a:p>
            <a:pPr marL="0" indent="-360000">
              <a:spcBef>
                <a:spcPts val="0"/>
              </a:spcBef>
              <a:buNone/>
            </a:pPr>
            <a:r>
              <a:rPr lang="en-GB" sz="2000" dirty="0"/>
              <a:t>  </a:t>
            </a:r>
          </a:p>
        </p:txBody>
      </p:sp>
      <p:sp>
        <p:nvSpPr>
          <p:cNvPr id="3" name="TextBox 2"/>
          <p:cNvSpPr txBox="1"/>
          <p:nvPr/>
        </p:nvSpPr>
        <p:spPr>
          <a:xfrm>
            <a:off x="1403648" y="2780928"/>
            <a:ext cx="6624736" cy="461665"/>
          </a:xfrm>
          <a:prstGeom prst="rect">
            <a:avLst/>
          </a:prstGeom>
          <a:noFill/>
        </p:spPr>
        <p:txBody>
          <a:bodyPr wrap="square" rtlCol="0">
            <a:spAutoFit/>
          </a:bodyPr>
          <a:lstStyle/>
          <a:p>
            <a:pPr algn="ctr"/>
            <a:endParaRPr lang="en-GB" dirty="0"/>
          </a:p>
        </p:txBody>
      </p:sp>
      <p:sp>
        <p:nvSpPr>
          <p:cNvPr id="8" name="Content Placeholder 1"/>
          <p:cNvSpPr txBox="1">
            <a:spLocks/>
          </p:cNvSpPr>
          <p:nvPr/>
        </p:nvSpPr>
        <p:spPr bwMode="auto">
          <a:xfrm>
            <a:off x="451259" y="746673"/>
            <a:ext cx="8529513" cy="536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indent="0">
              <a:lnSpc>
                <a:spcPct val="200000"/>
              </a:lnSpc>
              <a:spcAft>
                <a:spcPts val="1200"/>
              </a:spcAft>
              <a:buNone/>
            </a:pPr>
            <a:r>
              <a:rPr lang="en-GB" sz="2000" b="1" dirty="0">
                <a:solidFill>
                  <a:schemeClr val="tx1">
                    <a:lumMod val="50000"/>
                    <a:lumOff val="50000"/>
                  </a:schemeClr>
                </a:solidFill>
              </a:rPr>
              <a:t>Now everyone comes together in one big group:</a:t>
            </a:r>
          </a:p>
          <a:p>
            <a:pPr marL="457200" indent="-457200">
              <a:spcAft>
                <a:spcPts val="600"/>
              </a:spcAft>
              <a:buFont typeface="+mj-lt"/>
              <a:buAutoNum type="arabicPeriod"/>
            </a:pPr>
            <a:r>
              <a:rPr lang="en-GB" sz="2000" dirty="0"/>
              <a:t>Each small team briefly explains its chosen action and places the post-it note on another part of the wall/flipchart. </a:t>
            </a:r>
            <a:r>
              <a:rPr lang="en-GB" sz="2000" b="1" i="1" dirty="0">
                <a:solidFill>
                  <a:schemeClr val="tx1">
                    <a:lumMod val="50000"/>
                    <a:lumOff val="50000"/>
                  </a:schemeClr>
                </a:solidFill>
              </a:rPr>
              <a:t>5 mins </a:t>
            </a:r>
            <a:r>
              <a:rPr lang="en-GB" sz="2000" i="1" dirty="0">
                <a:solidFill>
                  <a:schemeClr val="tx1">
                    <a:lumMod val="50000"/>
                    <a:lumOff val="50000"/>
                  </a:schemeClr>
                </a:solidFill>
              </a:rPr>
              <a:t>(depends how many groups) </a:t>
            </a:r>
          </a:p>
          <a:p>
            <a:pPr marL="457200" indent="-457200">
              <a:spcAft>
                <a:spcPts val="600"/>
              </a:spcAft>
              <a:buFont typeface="+mj-lt"/>
              <a:buAutoNum type="arabicPeriod"/>
            </a:pPr>
            <a:r>
              <a:rPr lang="en-GB" sz="2000" dirty="0">
                <a:solidFill>
                  <a:schemeClr val="bg1"/>
                </a:solidFill>
              </a:rPr>
              <a:t>Everyone briefly discusses the proposed actions and their impact on individual and collective wellbeing.  </a:t>
            </a:r>
            <a:r>
              <a:rPr lang="en-GB" sz="2000" b="1" i="1" dirty="0">
                <a:solidFill>
                  <a:schemeClr val="tx1">
                    <a:lumMod val="50000"/>
                    <a:lumOff val="50000"/>
                  </a:schemeClr>
                </a:solidFill>
              </a:rPr>
              <a:t>5 mins</a:t>
            </a:r>
          </a:p>
          <a:p>
            <a:pPr marL="457200" indent="-457200">
              <a:spcAft>
                <a:spcPts val="600"/>
              </a:spcAft>
              <a:buFont typeface="+mj-lt"/>
              <a:buAutoNum type="arabicPeriod"/>
            </a:pPr>
            <a:r>
              <a:rPr lang="en-GB" sz="2000" dirty="0">
                <a:solidFill>
                  <a:schemeClr val="bg1"/>
                </a:solidFill>
              </a:rPr>
              <a:t>Each participant decides which action they think best reflects their own  chosen value and will have the biggest impact on their own wellbeing. Put your name or initials on the relevant post-it note.</a:t>
            </a:r>
            <a:r>
              <a:rPr lang="en-GB" sz="2000" b="1" i="1" dirty="0">
                <a:solidFill>
                  <a:schemeClr val="bg1"/>
                </a:solidFill>
              </a:rPr>
              <a:t> </a:t>
            </a:r>
            <a:r>
              <a:rPr lang="en-GB" sz="2000" b="1" i="1" dirty="0">
                <a:solidFill>
                  <a:schemeClr val="tx1">
                    <a:lumMod val="50000"/>
                    <a:lumOff val="50000"/>
                  </a:schemeClr>
                </a:solidFill>
              </a:rPr>
              <a:t>3 mins </a:t>
            </a:r>
          </a:p>
          <a:p>
            <a:pPr marL="457200" indent="-457200">
              <a:spcAft>
                <a:spcPts val="600"/>
              </a:spcAft>
              <a:buFont typeface="+mj-lt"/>
              <a:buAutoNum type="arabicPeriod"/>
            </a:pPr>
            <a:r>
              <a:rPr lang="en-GB" sz="2000" dirty="0">
                <a:solidFill>
                  <a:schemeClr val="bg1"/>
                </a:solidFill>
              </a:rPr>
              <a:t>Form new teams made up of those who support the same action, and  agree next steps for putting the actions into practice. </a:t>
            </a:r>
            <a:r>
              <a:rPr lang="en-GB" sz="2000" b="1" i="1" dirty="0">
                <a:solidFill>
                  <a:schemeClr val="tx1">
                    <a:lumMod val="50000"/>
                    <a:lumOff val="50000"/>
                  </a:schemeClr>
                </a:solidFill>
              </a:rPr>
              <a:t>4 mins</a:t>
            </a:r>
          </a:p>
          <a:p>
            <a:pPr marL="457200" indent="-457200">
              <a:spcAft>
                <a:spcPts val="600"/>
              </a:spcAft>
              <a:buFont typeface="+mj-lt"/>
              <a:buAutoNum type="arabicPeriod"/>
            </a:pPr>
            <a:r>
              <a:rPr lang="en-GB" sz="2000" dirty="0">
                <a:solidFill>
                  <a:schemeClr val="bg1"/>
                </a:solidFill>
              </a:rPr>
              <a:t>Each participant </a:t>
            </a:r>
            <a:r>
              <a:rPr lang="en-GB" sz="2000" dirty="0"/>
              <a:t>commits to put their chosen action into practi</a:t>
            </a:r>
            <a:r>
              <a:rPr lang="en-GB" sz="2000" i="1" dirty="0"/>
              <a:t>c</a:t>
            </a:r>
            <a:r>
              <a:rPr lang="en-GB" sz="2000" dirty="0"/>
              <a:t>e by completing and signing an I VALUE template. </a:t>
            </a:r>
            <a:r>
              <a:rPr lang="en-GB" sz="2000" b="1" i="1" dirty="0">
                <a:solidFill>
                  <a:schemeClr val="tx1">
                    <a:lumMod val="50000"/>
                    <a:lumOff val="50000"/>
                  </a:schemeClr>
                </a:solidFill>
              </a:rPr>
              <a:t> 3 mins</a:t>
            </a:r>
          </a:p>
          <a:p>
            <a:pPr marL="0" indent="0">
              <a:spcAft>
                <a:spcPts val="600"/>
              </a:spcAft>
              <a:buNone/>
            </a:pPr>
            <a:endParaRPr lang="en-GB" sz="1800" b="1" dirty="0">
              <a:solidFill>
                <a:srgbClr val="FF0000"/>
              </a:solidFill>
            </a:endParaRPr>
          </a:p>
        </p:txBody>
      </p:sp>
    </p:spTree>
    <p:extLst>
      <p:ext uri="{BB962C8B-B14F-4D97-AF65-F5344CB8AC3E}">
        <p14:creationId xmlns:p14="http://schemas.microsoft.com/office/powerpoint/2010/main" val="3121995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59F908-12C5-4E11-A088-0A18B5D2CC49}"/>
              </a:ext>
            </a:extLst>
          </p:cNvPr>
          <p:cNvSpPr>
            <a:spLocks noGrp="1" noChangeArrowheads="1"/>
          </p:cNvSpPr>
          <p:nvPr/>
        </p:nvSpPr>
        <p:spPr bwMode="auto">
          <a:xfrm>
            <a:off x="1766506" y="1082989"/>
            <a:ext cx="5664994" cy="80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lgn="ctr" eaLnBrk="0" fontAlgn="base" hangingPunct="0">
              <a:spcBef>
                <a:spcPct val="0"/>
              </a:spcBef>
              <a:spcAft>
                <a:spcPct val="0"/>
              </a:spcAft>
            </a:pPr>
            <a:r>
              <a:rPr lang="en-US" altLang="en-US" sz="3600" dirty="0">
                <a:solidFill>
                  <a:srgbClr val="808080"/>
                </a:solidFill>
                <a:latin typeface="Arial Rounded MT Bold" panose="020F0704030504030204" pitchFamily="34" charset="0"/>
                <a:ea typeface="Times New Roman" panose="02020603050405020304" pitchFamily="18" charset="0"/>
                <a:cs typeface="Times New Roman" panose="02020603050405020304" pitchFamily="18" charset="0"/>
              </a:rPr>
              <a:t>I  VALUE… </a:t>
            </a:r>
            <a:endParaRPr lang="en-US" altLang="en-US" sz="1800" dirty="0"/>
          </a:p>
        </p:txBody>
      </p:sp>
      <p:sp>
        <p:nvSpPr>
          <p:cNvPr id="6" name="Subtitle 2">
            <a:extLst>
              <a:ext uri="{FF2B5EF4-FFF2-40B4-BE49-F238E27FC236}">
                <a16:creationId xmlns:a16="http://schemas.microsoft.com/office/drawing/2014/main" id="{49D153EE-904D-4E58-9A8D-FAFEEA5FFB55}"/>
              </a:ext>
            </a:extLst>
          </p:cNvPr>
          <p:cNvSpPr>
            <a:spLocks noGrp="1"/>
          </p:cNvSpPr>
          <p:nvPr/>
        </p:nvSpPr>
        <p:spPr>
          <a:xfrm>
            <a:off x="1412648" y="3292191"/>
            <a:ext cx="6318702" cy="1557941"/>
          </a:xfrm>
          <a:prstGeom prst="rect">
            <a:avLst/>
          </a:prstGeom>
          <a:ln w="19050">
            <a:solidFill>
              <a:schemeClr val="bg1">
                <a:lumMod val="50000"/>
              </a:schemeClr>
            </a:solidFill>
            <a:prstDash val="dash"/>
          </a:ln>
        </p:spPr>
        <p:txBody>
          <a:bodyPr vert="horz" lIns="68580" tIns="34290" rIns="68580" bIns="34290" rtlCol="0">
            <a:normAutofit/>
          </a:bodyPr>
          <a:lstStyle/>
          <a:p>
            <a:endParaRPr lang="en-GB" sz="1800"/>
          </a:p>
        </p:txBody>
      </p:sp>
      <p:sp>
        <p:nvSpPr>
          <p:cNvPr id="7" name="Text Box 2">
            <a:extLst>
              <a:ext uri="{FF2B5EF4-FFF2-40B4-BE49-F238E27FC236}">
                <a16:creationId xmlns:a16="http://schemas.microsoft.com/office/drawing/2014/main" id="{82C42153-D862-4B7B-AAF1-839D41B3E5C5}"/>
              </a:ext>
            </a:extLst>
          </p:cNvPr>
          <p:cNvSpPr txBox="1">
            <a:spLocks noChangeArrowheads="1"/>
          </p:cNvSpPr>
          <p:nvPr/>
        </p:nvSpPr>
        <p:spPr bwMode="auto">
          <a:xfrm>
            <a:off x="2581029" y="5032857"/>
            <a:ext cx="4185363"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algn="ctr" eaLnBrk="0" fontAlgn="base" hangingPunct="0">
              <a:spcBef>
                <a:spcPct val="0"/>
              </a:spcBef>
              <a:spcAft>
                <a:spcPct val="0"/>
              </a:spcAft>
            </a:pPr>
            <a:r>
              <a:rPr lang="en-US" altLang="en-US" sz="3600" dirty="0">
                <a:solidFill>
                  <a:srgbClr val="808080"/>
                </a:solidFill>
                <a:latin typeface="Arial Rounded MT Bold" panose="020F0704030504030204" pitchFamily="34" charset="0"/>
                <a:ea typeface="Times New Roman" panose="02020603050405020304" pitchFamily="18" charset="0"/>
                <a:cs typeface="Times New Roman" panose="02020603050405020304" pitchFamily="18" charset="0"/>
              </a:rPr>
              <a:t>#</a:t>
            </a:r>
            <a:r>
              <a:rPr lang="en-US" altLang="en-US" sz="3600" dirty="0" err="1">
                <a:solidFill>
                  <a:srgbClr val="808080"/>
                </a:solidFill>
                <a:latin typeface="Arial Rounded MT Bold" panose="020F0704030504030204" pitchFamily="34" charset="0"/>
                <a:ea typeface="Times New Roman" panose="02020603050405020304" pitchFamily="18" charset="0"/>
                <a:cs typeface="Times New Roman" panose="02020603050405020304" pitchFamily="18" charset="0"/>
              </a:rPr>
              <a:t>WorldValuesDay</a:t>
            </a:r>
            <a:endParaRPr lang="en-US" altLang="en-US" sz="1800" dirty="0"/>
          </a:p>
        </p:txBody>
      </p:sp>
      <p:sp>
        <p:nvSpPr>
          <p:cNvPr id="9" name="Rectangle 396">
            <a:extLst>
              <a:ext uri="{FF2B5EF4-FFF2-40B4-BE49-F238E27FC236}">
                <a16:creationId xmlns:a16="http://schemas.microsoft.com/office/drawing/2014/main" id="{FC18B7EE-C066-407A-AEC6-BE858C7FA22E}"/>
              </a:ext>
            </a:extLst>
          </p:cNvPr>
          <p:cNvSpPr>
            <a:spLocks noChangeArrowheads="1"/>
          </p:cNvSpPr>
          <p:nvPr/>
        </p:nvSpPr>
        <p:spPr bwMode="auto">
          <a:xfrm flipH="1">
            <a:off x="3113837" y="2560297"/>
            <a:ext cx="2916324" cy="969496"/>
          </a:xfrm>
          <a:prstGeom prst="rect">
            <a:avLst/>
          </a:prstGeom>
          <a:noFill/>
          <a:ln>
            <a:noFill/>
          </a:ln>
          <a:effectLst>
            <a:outerShdw dist="38100" dir="2700000" sx="100500" sy="1005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205740" tIns="205740" rIns="205740" bIns="205740" numCol="1" anchor="ctr" anchorCtr="0" compatLnSpc="1">
            <a:prstTxWarp prst="textNoShape">
              <a:avLst/>
            </a:prstTxWarp>
            <a:spAutoFit/>
          </a:bodyPr>
          <a:lstStyle/>
          <a:p>
            <a:pPr algn="ctr" eaLnBrk="0" fontAlgn="base" hangingPunct="0">
              <a:spcBef>
                <a:spcPct val="0"/>
              </a:spcBef>
              <a:spcAft>
                <a:spcPct val="0"/>
              </a:spcAft>
            </a:pPr>
            <a:r>
              <a:rPr lang="en-US" altLang="en-US" sz="3600" dirty="0">
                <a:solidFill>
                  <a:srgbClr val="808080"/>
                </a:solidFill>
                <a:latin typeface="Arial Rounded MT Bold" panose="020F0704030504030204" pitchFamily="34" charset="0"/>
                <a:ea typeface="Times New Roman" panose="02020603050405020304" pitchFamily="18" charset="0"/>
                <a:cs typeface="Times New Roman" panose="02020603050405020304" pitchFamily="18" charset="0"/>
              </a:rPr>
              <a:t>SO  I… </a:t>
            </a:r>
            <a:endParaRPr lang="en-US" altLang="en-US" sz="1800" dirty="0"/>
          </a:p>
        </p:txBody>
      </p:sp>
      <p:sp>
        <p:nvSpPr>
          <p:cNvPr id="10" name="Rectangle 8">
            <a:extLst>
              <a:ext uri="{FF2B5EF4-FFF2-40B4-BE49-F238E27FC236}">
                <a16:creationId xmlns:a16="http://schemas.microsoft.com/office/drawing/2014/main" id="{E203D042-813D-4952-9713-E1E0811EEBE3}"/>
              </a:ext>
            </a:extLst>
          </p:cNvPr>
          <p:cNvSpPr>
            <a:spLocks noChangeArrowheads="1"/>
          </p:cNvSpPr>
          <p:nvPr/>
        </p:nvSpPr>
        <p:spPr bwMode="auto">
          <a:xfrm>
            <a:off x="1143001" y="85557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800"/>
          </a:p>
        </p:txBody>
      </p:sp>
      <p:sp>
        <p:nvSpPr>
          <p:cNvPr id="11" name="Rectangle 9">
            <a:extLst>
              <a:ext uri="{FF2B5EF4-FFF2-40B4-BE49-F238E27FC236}">
                <a16:creationId xmlns:a16="http://schemas.microsoft.com/office/drawing/2014/main" id="{2E5F4724-B579-4950-93B8-4D90CB8C457A}"/>
              </a:ext>
            </a:extLst>
          </p:cNvPr>
          <p:cNvSpPr>
            <a:spLocks noChangeArrowheads="1"/>
          </p:cNvSpPr>
          <p:nvPr/>
        </p:nvSpPr>
        <p:spPr bwMode="auto">
          <a:xfrm>
            <a:off x="4572000" y="12001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endParaRPr lang="en-GB" sz="1800"/>
          </a:p>
        </p:txBody>
      </p:sp>
      <p:sp>
        <p:nvSpPr>
          <p:cNvPr id="12" name="Rectangle 14">
            <a:extLst>
              <a:ext uri="{FF2B5EF4-FFF2-40B4-BE49-F238E27FC236}">
                <a16:creationId xmlns:a16="http://schemas.microsoft.com/office/drawing/2014/main" id="{D494BE8C-1136-4FF9-A0F0-55CC743054A5}"/>
              </a:ext>
            </a:extLst>
          </p:cNvPr>
          <p:cNvSpPr>
            <a:spLocks noChangeArrowheads="1"/>
          </p:cNvSpPr>
          <p:nvPr/>
        </p:nvSpPr>
        <p:spPr bwMode="auto">
          <a:xfrm>
            <a:off x="4470690" y="1555664"/>
            <a:ext cx="202620"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endParaRPr lang="en-GB" altLang="en-US" sz="900">
              <a:ea typeface="Times New Roman" panose="02020603050405020304" pitchFamily="18" charset="0"/>
            </a:endParaRPr>
          </a:p>
          <a:p>
            <a:pPr algn="ctr" eaLnBrk="0" fontAlgn="base" hangingPunct="0">
              <a:spcBef>
                <a:spcPct val="0"/>
              </a:spcBef>
              <a:spcAft>
                <a:spcPct val="0"/>
              </a:spcAft>
            </a:pPr>
            <a:r>
              <a:rPr lang="en-GB" altLang="en-US" sz="900">
                <a:ea typeface="Times New Roman" panose="02020603050405020304" pitchFamily="18" charset="0"/>
              </a:rPr>
              <a:t>  </a:t>
            </a:r>
            <a:endParaRPr lang="en-GB" altLang="en-US" sz="1800"/>
          </a:p>
        </p:txBody>
      </p:sp>
      <p:sp>
        <p:nvSpPr>
          <p:cNvPr id="15" name="Subtitle 2">
            <a:extLst>
              <a:ext uri="{FF2B5EF4-FFF2-40B4-BE49-F238E27FC236}">
                <a16:creationId xmlns:a16="http://schemas.microsoft.com/office/drawing/2014/main" id="{64B809FD-EEF9-4538-8051-6F75F9290E4E}"/>
              </a:ext>
            </a:extLst>
          </p:cNvPr>
          <p:cNvSpPr>
            <a:spLocks noGrp="1"/>
          </p:cNvSpPr>
          <p:nvPr/>
        </p:nvSpPr>
        <p:spPr>
          <a:xfrm>
            <a:off x="1439652" y="1744756"/>
            <a:ext cx="6318702" cy="1020902"/>
          </a:xfrm>
          <a:prstGeom prst="rect">
            <a:avLst/>
          </a:prstGeom>
          <a:ln w="19050">
            <a:solidFill>
              <a:schemeClr val="bg1">
                <a:lumMod val="50000"/>
              </a:schemeClr>
            </a:solidFill>
            <a:prstDash val="dash"/>
          </a:ln>
        </p:spPr>
        <p:txBody>
          <a:bodyPr vert="horz" lIns="68580" tIns="34290" rIns="68580" bIns="34290" rtlCol="0">
            <a:normAutofit/>
          </a:bodyPr>
          <a:lstStyle/>
          <a:p>
            <a:endParaRPr lang="en-GB" sz="1800"/>
          </a:p>
        </p:txBody>
      </p:sp>
      <p:sp>
        <p:nvSpPr>
          <p:cNvPr id="3" name="TextBox 2"/>
          <p:cNvSpPr txBox="1"/>
          <p:nvPr/>
        </p:nvSpPr>
        <p:spPr>
          <a:xfrm>
            <a:off x="1589087" y="2112923"/>
            <a:ext cx="5965825" cy="369332"/>
          </a:xfrm>
          <a:prstGeom prst="rect">
            <a:avLst/>
          </a:prstGeom>
          <a:noFill/>
        </p:spPr>
        <p:txBody>
          <a:bodyPr wrap="square" rtlCol="0">
            <a:spAutoFit/>
          </a:bodyPr>
          <a:lstStyle/>
          <a:p>
            <a:r>
              <a:rPr lang="en-GB" sz="1800" i="1" dirty="0">
                <a:solidFill>
                  <a:schemeClr val="bg1">
                    <a:lumMod val="60000"/>
                    <a:lumOff val="40000"/>
                  </a:schemeClr>
                </a:solidFill>
              </a:rPr>
              <a:t>enter your own chosen value</a:t>
            </a:r>
          </a:p>
        </p:txBody>
      </p:sp>
      <p:sp>
        <p:nvSpPr>
          <p:cNvPr id="16" name="TextBox 15"/>
          <p:cNvSpPr txBox="1"/>
          <p:nvPr/>
        </p:nvSpPr>
        <p:spPr>
          <a:xfrm>
            <a:off x="1616090" y="3892236"/>
            <a:ext cx="5965825" cy="369332"/>
          </a:xfrm>
          <a:prstGeom prst="rect">
            <a:avLst/>
          </a:prstGeom>
          <a:noFill/>
        </p:spPr>
        <p:txBody>
          <a:bodyPr wrap="square" rtlCol="0">
            <a:spAutoFit/>
          </a:bodyPr>
          <a:lstStyle/>
          <a:p>
            <a:r>
              <a:rPr lang="en-GB" sz="1800" i="1" dirty="0">
                <a:solidFill>
                  <a:schemeClr val="bg1">
                    <a:lumMod val="60000"/>
                    <a:lumOff val="40000"/>
                  </a:schemeClr>
                </a:solidFill>
              </a:rPr>
              <a:t>enter chosen action which will increase your wellbeing</a:t>
            </a:r>
          </a:p>
        </p:txBody>
      </p:sp>
      <p:sp>
        <p:nvSpPr>
          <p:cNvPr id="18" name="TextBox 17"/>
          <p:cNvSpPr txBox="1"/>
          <p:nvPr/>
        </p:nvSpPr>
        <p:spPr>
          <a:xfrm>
            <a:off x="96441" y="5122069"/>
            <a:ext cx="1146468" cy="646331"/>
          </a:xfrm>
          <a:prstGeom prst="rect">
            <a:avLst/>
          </a:prstGeom>
          <a:noFill/>
        </p:spPr>
        <p:txBody>
          <a:bodyPr wrap="none" rtlCol="0">
            <a:spAutoFit/>
          </a:bodyPr>
          <a:lstStyle/>
          <a:p>
            <a:r>
              <a:rPr lang="en-GB" sz="1800" i="1" dirty="0">
                <a:solidFill>
                  <a:schemeClr val="bg1">
                    <a:lumMod val="60000"/>
                    <a:lumOff val="40000"/>
                  </a:schemeClr>
                </a:solidFill>
              </a:rPr>
              <a:t>add your </a:t>
            </a:r>
          </a:p>
          <a:p>
            <a:r>
              <a:rPr lang="en-GB" sz="1800" i="1" dirty="0">
                <a:solidFill>
                  <a:schemeClr val="bg1">
                    <a:lumMod val="60000"/>
                    <a:lumOff val="40000"/>
                  </a:schemeClr>
                </a:solidFill>
              </a:rPr>
              <a:t>logo here</a:t>
            </a:r>
          </a:p>
        </p:txBody>
      </p:sp>
      <p:sp>
        <p:nvSpPr>
          <p:cNvPr id="5" name="TextBox 3">
            <a:extLst>
              <a:ext uri="{FF2B5EF4-FFF2-40B4-BE49-F238E27FC236}">
                <a16:creationId xmlns:a16="http://schemas.microsoft.com/office/drawing/2014/main" id="{967CCCC1-7BB8-46F9-8623-43747C687CB9}"/>
              </a:ext>
            </a:extLst>
          </p:cNvPr>
          <p:cNvSpPr txBox="1">
            <a:spLocks noChangeArrowheads="1"/>
          </p:cNvSpPr>
          <p:nvPr/>
        </p:nvSpPr>
        <p:spPr bwMode="auto">
          <a:xfrm>
            <a:off x="6978054" y="5727073"/>
            <a:ext cx="2083386" cy="323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r>
              <a:rPr lang="en-US" altLang="en-US" sz="1200" dirty="0">
                <a:solidFill>
                  <a:schemeClr val="tx1">
                    <a:lumMod val="50000"/>
                    <a:lumOff val="50000"/>
                  </a:schemeClr>
                </a:solidFill>
                <a:latin typeface="Arial Rounded MT Bold" panose="020F0704030504030204" pitchFamily="34" charset="0"/>
                <a:ea typeface="Times New Roman" panose="02020603050405020304" pitchFamily="18" charset="0"/>
                <a:cs typeface="Times New Roman" panose="02020603050405020304" pitchFamily="18" charset="0"/>
              </a:rPr>
              <a:t>www.worldvaluesday.com</a:t>
            </a:r>
            <a:endParaRPr lang="en-US" altLang="en-US" sz="1800" dirty="0">
              <a:solidFill>
                <a:schemeClr val="tx1">
                  <a:lumMod val="50000"/>
                  <a:lumOff val="50000"/>
                </a:schemeClr>
              </a:solidFill>
            </a:endParaRPr>
          </a:p>
        </p:txBody>
      </p:sp>
      <p:pic>
        <p:nvPicPr>
          <p:cNvPr id="8" name="Picture 7">
            <a:extLst>
              <a:ext uri="{FF2B5EF4-FFF2-40B4-BE49-F238E27FC236}">
                <a16:creationId xmlns:a16="http://schemas.microsoft.com/office/drawing/2014/main" id="{B27D33A9-1134-49CE-928B-E7AC4C803F95}"/>
              </a:ext>
            </a:extLst>
          </p:cNvPr>
          <p:cNvPicPr>
            <a:picLocks noChangeAspect="1"/>
          </p:cNvPicPr>
          <p:nvPr/>
        </p:nvPicPr>
        <p:blipFill>
          <a:blip r:embed="rId3"/>
          <a:stretch>
            <a:fillRect/>
          </a:stretch>
        </p:blipFill>
        <p:spPr>
          <a:xfrm>
            <a:off x="6978054" y="4921217"/>
            <a:ext cx="1969160" cy="847184"/>
          </a:xfrm>
          <a:prstGeom prst="rect">
            <a:avLst/>
          </a:prstGeom>
        </p:spPr>
      </p:pic>
    </p:spTree>
    <p:extLst>
      <p:ext uri="{BB962C8B-B14F-4D97-AF65-F5344CB8AC3E}">
        <p14:creationId xmlns:p14="http://schemas.microsoft.com/office/powerpoint/2010/main" val="537197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Subtitle 5"/>
          <p:cNvSpPr>
            <a:spLocks noGrp="1"/>
          </p:cNvSpPr>
          <p:nvPr>
            <p:ph type="subTitle" idx="1"/>
          </p:nvPr>
        </p:nvSpPr>
        <p:spPr>
          <a:xfrm>
            <a:off x="927928" y="2937752"/>
            <a:ext cx="7157407" cy="1142044"/>
          </a:xfrm>
        </p:spPr>
        <p:txBody>
          <a:bodyPr>
            <a:normAutofit fontScale="85000" lnSpcReduction="20000"/>
          </a:bodyPr>
          <a:lstStyle/>
          <a:p>
            <a:pPr algn="ctr"/>
            <a:r>
              <a:rPr lang="en-GB" altLang="en-US" sz="4800" b="1" dirty="0">
                <a:solidFill>
                  <a:srgbClr val="00B0F0"/>
                </a:solidFill>
              </a:rPr>
              <a:t>THANK YOU</a:t>
            </a:r>
          </a:p>
          <a:p>
            <a:pPr algn="ctr"/>
            <a:r>
              <a:rPr lang="en-GB" altLang="en-US" sz="4000" b="1" dirty="0">
                <a:solidFill>
                  <a:srgbClr val="00B0F0"/>
                </a:solidFill>
              </a:rPr>
              <a:t>…and keep on practising</a:t>
            </a:r>
          </a:p>
          <a:p>
            <a:pPr algn="ctr">
              <a:buFont typeface="Times" panose="02020603050405020304" pitchFamily="18" charset="0"/>
              <a:buNone/>
            </a:pPr>
            <a:endParaRPr lang="en-GB" altLang="en-US" sz="2200" b="1" dirty="0">
              <a:solidFill>
                <a:srgbClr val="686A69"/>
              </a:solidFill>
            </a:endParaRPr>
          </a:p>
          <a:p>
            <a:pPr algn="ctr">
              <a:buFont typeface="Times" panose="02020603050405020304" pitchFamily="18" charset="0"/>
              <a:buNone/>
            </a:pPr>
            <a:endParaRPr lang="en-US" altLang="en-US" sz="2200" dirty="0">
              <a:solidFill>
                <a:srgbClr val="404040"/>
              </a:solidFill>
            </a:endParaRPr>
          </a:p>
        </p:txBody>
      </p:sp>
      <p:sp>
        <p:nvSpPr>
          <p:cNvPr id="36869" name="Subtitle 5"/>
          <p:cNvSpPr txBox="1">
            <a:spLocks/>
          </p:cNvSpPr>
          <p:nvPr/>
        </p:nvSpPr>
        <p:spPr bwMode="auto">
          <a:xfrm>
            <a:off x="723893" y="4667185"/>
            <a:ext cx="7632847"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2pPr>
            <a:lvl3pPr marL="11430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4pPr>
            <a:lvl5pPr marL="20574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9pPr>
          </a:lstStyle>
          <a:p>
            <a:pPr marL="0" indent="0" algn="ctr">
              <a:spcAft>
                <a:spcPts val="600"/>
              </a:spcAft>
              <a:buNone/>
            </a:pPr>
            <a:r>
              <a:rPr lang="en-GB" b="1" i="1" dirty="0"/>
              <a:t>For further information about World Values Day 2019 please see  </a:t>
            </a:r>
            <a:r>
              <a:rPr lang="en-GB" b="1" i="1" u="sng" dirty="0"/>
              <a:t>www.worldvaluesday.com</a:t>
            </a:r>
          </a:p>
        </p:txBody>
      </p:sp>
      <p:pic>
        <p:nvPicPr>
          <p:cNvPr id="8"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845226"/>
            <a:ext cx="2397913" cy="105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942985" y="908720"/>
            <a:ext cx="3340983" cy="1440160"/>
          </a:xfrm>
          <a:prstGeom prst="rect">
            <a:avLst/>
          </a:prstGeom>
          <a:no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0" name="TextBox 9"/>
          <p:cNvSpPr txBox="1"/>
          <p:nvPr/>
        </p:nvSpPr>
        <p:spPr>
          <a:xfrm>
            <a:off x="942985" y="908720"/>
            <a:ext cx="3340983" cy="1200329"/>
          </a:xfrm>
          <a:prstGeom prst="rect">
            <a:avLst/>
          </a:prstGeom>
          <a:noFill/>
        </p:spPr>
        <p:txBody>
          <a:bodyPr wrap="square" rtlCol="0">
            <a:spAutoFit/>
          </a:bodyPr>
          <a:lstStyle/>
          <a:p>
            <a:pPr algn="ctr"/>
            <a:endParaRPr lang="en-GB" dirty="0"/>
          </a:p>
          <a:p>
            <a:pPr algn="ctr"/>
            <a:r>
              <a:rPr lang="en-GB" dirty="0"/>
              <a:t>You can insert your group’s logo here</a:t>
            </a:r>
          </a:p>
        </p:txBody>
      </p:sp>
      <p:pic>
        <p:nvPicPr>
          <p:cNvPr id="12" name="Picture 5" descr="UK_ValuesAlliance_logo_RGB-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973" y="5373216"/>
            <a:ext cx="1860451" cy="84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stretch>
            <a:fillRect/>
          </a:stretch>
        </p:blipFill>
        <p:spPr>
          <a:xfrm>
            <a:off x="757613" y="5416447"/>
            <a:ext cx="2374227" cy="941777"/>
          </a:xfrm>
          <a:prstGeom prst="rect">
            <a:avLst/>
          </a:prstGeom>
        </p:spPr>
      </p:pic>
      <p:pic>
        <p:nvPicPr>
          <p:cNvPr id="14" name="Picture 13"/>
          <p:cNvPicPr>
            <a:picLocks noChangeAspect="1"/>
          </p:cNvPicPr>
          <p:nvPr/>
        </p:nvPicPr>
        <p:blipFill>
          <a:blip r:embed="rId6"/>
          <a:stretch>
            <a:fillRect/>
          </a:stretch>
        </p:blipFill>
        <p:spPr>
          <a:xfrm>
            <a:off x="3463796" y="5489362"/>
            <a:ext cx="1134221" cy="795945"/>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2380" y="5355289"/>
            <a:ext cx="1420680" cy="1098047"/>
          </a:xfrm>
          <a:prstGeom prst="rect">
            <a:avLst/>
          </a:prstGeom>
        </p:spPr>
      </p:pic>
    </p:spTree>
    <p:extLst>
      <p:ext uri="{BB962C8B-B14F-4D97-AF65-F5344CB8AC3E}">
        <p14:creationId xmlns:p14="http://schemas.microsoft.com/office/powerpoint/2010/main" val="3585566344"/>
      </p:ext>
    </p:extLst>
  </p:cSld>
  <p:clrMapOvr>
    <a:masterClrMapping/>
  </p:clrMapOvr>
  <p:transition>
    <p:fade/>
  </p:transition>
</p:sld>
</file>

<file path=ppt/theme/theme1.xml><?xml version="1.0" encoding="utf-8"?>
<a:theme xmlns:a="http://schemas.openxmlformats.org/drawingml/2006/main" name="Executive">
  <a:themeElements>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fontScheme name="Executiv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Siren III:Applications:Microsoft Office 2004:Templates:Presentations:Designs:Executive</Template>
  <TotalTime>51657</TotalTime>
  <Words>2148</Words>
  <Application>Microsoft Office PowerPoint</Application>
  <PresentationFormat>On-screen Show (4:3)</PresentationFormat>
  <Paragraphs>155</Paragraphs>
  <Slides>8</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Aileron heavy</vt:lpstr>
      <vt:lpstr>Arial</vt:lpstr>
      <vt:lpstr>Arial Rounded MT Bold</vt:lpstr>
      <vt:lpstr>Calibri</vt:lpstr>
      <vt:lpstr>DIN Alternate</vt:lpstr>
      <vt:lpstr>Times</vt:lpstr>
      <vt:lpstr>Wingdings</vt:lpstr>
      <vt:lpstr>Executive</vt:lpstr>
      <vt:lpstr>Custom Design</vt:lpstr>
      <vt:lpstr>PowerPoint Presentation</vt:lpstr>
      <vt:lpstr>Why Are We Here?</vt:lpstr>
      <vt:lpstr>Why Are We Here?</vt:lpstr>
      <vt:lpstr>Which values are important to your wellbeing?</vt:lpstr>
      <vt:lpstr>What can we do?</vt:lpstr>
      <vt:lpstr>What will we do?</vt:lpstr>
      <vt:lpstr>PowerPoint Presentation</vt:lpstr>
      <vt:lpstr>PowerPoint Presentation</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 here here</dc:title>
  <dc:creator>private</dc:creator>
  <cp:lastModifiedBy>Charles Fowler</cp:lastModifiedBy>
  <cp:revision>752</cp:revision>
  <cp:lastPrinted>2017-07-04T09:53:29Z</cp:lastPrinted>
  <dcterms:created xsi:type="dcterms:W3CDTF">2013-08-31T13:04:54Z</dcterms:created>
  <dcterms:modified xsi:type="dcterms:W3CDTF">2019-09-05T16:59:34Z</dcterms:modified>
</cp:coreProperties>
</file>