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75" r:id="rId3"/>
    <p:sldId id="370" r:id="rId4"/>
    <p:sldId id="376" r:id="rId5"/>
    <p:sldId id="369" r:id="rId6"/>
    <p:sldId id="368" r:id="rId7"/>
    <p:sldId id="378" r:id="rId8"/>
    <p:sldId id="382" r:id="rId9"/>
    <p:sldId id="362" r:id="rId10"/>
    <p:sldId id="373" r:id="rId11"/>
    <p:sldId id="383" r:id="rId12"/>
    <p:sldId id="374" r:id="rId13"/>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5F"/>
    <a:srgbClr val="FF3399"/>
    <a:srgbClr val="9B0D76"/>
    <a:srgbClr val="AA0E81"/>
    <a:srgbClr val="D812A4"/>
    <a:srgbClr val="404040"/>
    <a:srgbClr val="66552C"/>
    <a:srgbClr val="686A69"/>
    <a:srgbClr val="0092D2"/>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000" autoAdjust="0"/>
  </p:normalViewPr>
  <p:slideViewPr>
    <p:cSldViewPr>
      <p:cViewPr varScale="1">
        <p:scale>
          <a:sx n="76" d="100"/>
          <a:sy n="76" d="100"/>
        </p:scale>
        <p:origin x="1890" y="8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insert your group’s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else remove the prompt box .</a:t>
            </a:r>
          </a:p>
        </p:txBody>
      </p:sp>
    </p:spTree>
    <p:extLst>
      <p:ext uri="{BB962C8B-B14F-4D97-AF65-F5344CB8AC3E}">
        <p14:creationId xmlns:p14="http://schemas.microsoft.com/office/powerpoint/2010/main" val="370172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8 minutes</a:t>
            </a:r>
          </a:p>
          <a:p>
            <a:pPr defTabSz="922904">
              <a:defRPr/>
            </a:pPr>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charset="0"/>
                <a:ea typeface="MS PGothic" pitchFamily="34" charset="-128"/>
                <a:cs typeface="ＭＳ Ｐゴシック" charset="0"/>
              </a:rPr>
              <a:t>Refresh and re-</a:t>
            </a:r>
            <a:r>
              <a:rPr lang="en-US" sz="1000" b="1" kern="1200" baseline="0" dirty="0" err="1">
                <a:solidFill>
                  <a:schemeClr val="tx1"/>
                </a:solidFill>
                <a:latin typeface="Arial" charset="0"/>
                <a:ea typeface="MS PGothic" pitchFamily="34" charset="-128"/>
                <a:cs typeface="ＭＳ Ｐゴシック" charset="0"/>
              </a:rPr>
              <a:t>energise</a:t>
            </a:r>
            <a:r>
              <a:rPr lang="en-US" sz="1000" b="1" kern="1200" baseline="0" dirty="0">
                <a:solidFill>
                  <a:schemeClr val="tx1"/>
                </a:solidFill>
                <a:latin typeface="Arial" charset="0"/>
                <a:ea typeface="MS PGothic" pitchFamily="34" charset="-128"/>
                <a:cs typeface="ＭＳ Ｐゴシック" charset="0"/>
              </a:rPr>
              <a:t> the practice of values and agree how to share out responsibility for moving the plan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This section is intended to prompt the participants and the group to follow up the session in various ways, and so help to refresh and re-</a:t>
            </a:r>
            <a:r>
              <a:rPr lang="en-US" sz="1000" b="0" kern="1200" baseline="0" dirty="0" err="1">
                <a:solidFill>
                  <a:schemeClr val="tx1"/>
                </a:solidFill>
                <a:latin typeface="Arial" charset="0"/>
                <a:ea typeface="MS PGothic" pitchFamily="34" charset="-128"/>
                <a:cs typeface="ＭＳ Ｐゴシック" charset="0"/>
              </a:rPr>
              <a:t>energise</a:t>
            </a:r>
            <a:r>
              <a:rPr lang="en-US" sz="1000" b="0" kern="1200" baseline="0" dirty="0">
                <a:solidFill>
                  <a:schemeClr val="tx1"/>
                </a:solidFill>
                <a:latin typeface="Arial" charset="0"/>
                <a:ea typeface="MS PGothic" pitchFamily="34" charset="-128"/>
                <a:cs typeface="ＭＳ Ｐゴシック" charset="0"/>
              </a:rPr>
              <a:t> the practice of values generally throughout your group.</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Ask the attendees for suggested next steps ensure the agreed action is taken consistently (how to get everyone to do it and keep on doing it).</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Ensure there are clear individual responsibilities for moving your chosen action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Note ideas from the attendees on how you’ll know you’ve been successful – what will be the impact of your chosen action if done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rest of the group</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can become embedded in daily life across the group</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How we can show appreciation </a:t>
            </a:r>
            <a:r>
              <a:rPr lang="en-US" sz="1000" dirty="0"/>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we can show appreciation when the actions are being done well?</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u="sng" dirty="0">
              <a:latin typeface="Arial" panose="020B0604020202020204" pitchFamily="34" charset="0"/>
            </a:endParaRPr>
          </a:p>
          <a:p>
            <a:r>
              <a:rPr lang="en-US" altLang="en-US" b="1" u="sng" dirty="0">
                <a:latin typeface="Arial" panose="020B0604020202020204" pitchFamily="34" charset="0"/>
              </a:rPr>
              <a:t>Time for this slide 2 mins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Thank the participants  and encourage them to really close the gap by putting the action into practice. I</a:t>
            </a:r>
            <a:r>
              <a:rPr lang="en-US" altLang="en-US" dirty="0">
                <a:latin typeface="Arial" panose="020B0604020202020204" pitchFamily="34" charset="0"/>
              </a:rPr>
              <a:t>t is all about </a:t>
            </a:r>
            <a:r>
              <a:rPr lang="en-US" altLang="en-US" dirty="0" err="1">
                <a:latin typeface="Arial" panose="020B0604020202020204" pitchFamily="34" charset="0"/>
              </a:rPr>
              <a:t>practising</a:t>
            </a:r>
            <a:r>
              <a:rPr lang="en-US" altLang="en-US" dirty="0">
                <a:latin typeface="Arial" panose="020B0604020202020204" pitchFamily="34" charset="0"/>
              </a:rPr>
              <a:t> </a:t>
            </a:r>
            <a:r>
              <a:rPr lang="en-US" altLang="en-US" b="1" dirty="0">
                <a:latin typeface="Arial" panose="020B0604020202020204" pitchFamily="34" charset="0"/>
              </a:rPr>
              <a:t>consistency </a:t>
            </a:r>
            <a:r>
              <a:rPr lang="en-US" altLang="en-US" b="0" dirty="0">
                <a:latin typeface="Arial" panose="020B0604020202020204" pitchFamily="34" charset="0"/>
              </a:rPr>
              <a:t>in living the values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baseline="0" dirty="0">
              <a:solidFill>
                <a:schemeClr val="dk1"/>
              </a:solidFill>
              <a:latin typeface="Arial" charset="0"/>
              <a:ea typeface="MS PGothic" pitchFamily="34" charset="-128"/>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I VALUE template and posting on Facebook, Twitter, </a:t>
            </a:r>
            <a:r>
              <a:rPr lang="en-US" sz="1200" dirty="0" err="1">
                <a:solidFill>
                  <a:srgbClr val="FF0000"/>
                </a:solidFill>
              </a:rPr>
              <a:t>Linkedin</a:t>
            </a:r>
            <a:r>
              <a:rPr lang="en-US" sz="1200" dirty="0">
                <a:solidFill>
                  <a:srgbClr val="FF0000"/>
                </a:solidFill>
              </a:rPr>
              <a:t> or Instagram, using #WorldValuesDay2022.</a:t>
            </a: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a:t>
            </a:r>
            <a:r>
              <a:rPr lang="en-GB" b="1" i="1" u="sng" dirty="0"/>
              <a:t>info@worldvaluesday.com</a:t>
            </a:r>
            <a:r>
              <a:rPr lang="en-GB" b="1" i="1" dirty="0"/>
              <a:t>  or see www.worldvaluesday.com for suggestions and further resources.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1" u="sng" dirty="0"/>
          </a:p>
          <a:p>
            <a:r>
              <a:rPr lang="en-GB" b="1" i="1" u="sng" dirty="0"/>
              <a:t>Time for this slide: 3 minutes</a:t>
            </a:r>
          </a:p>
          <a:p>
            <a:pPr marL="0" marR="0" lvl="0" indent="0" algn="l" defTabSz="939180" rtl="0" eaLnBrk="0" fontAlgn="base" latinLnBrk="0" hangingPunct="0">
              <a:lnSpc>
                <a:spcPct val="100000"/>
              </a:lnSpc>
              <a:spcBef>
                <a:spcPct val="30000"/>
              </a:spcBef>
              <a:spcAft>
                <a:spcPct val="0"/>
              </a:spcAft>
              <a:buClrTx/>
              <a:buSzTx/>
              <a:buFontTx/>
              <a:buNone/>
              <a:tabLst/>
              <a:defRPr/>
            </a:pPr>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 last 18 months may have made it particularly difficult to put our values into practice.  There is always room for improvement – but it is no good just leaving it to others, </a:t>
            </a:r>
            <a:r>
              <a:rPr lang="en-GB" b="1" dirty="0"/>
              <a:t>it has to start with each one of us. </a:t>
            </a:r>
          </a:p>
          <a:p>
            <a:pPr defTabSz="939180">
              <a:defRPr/>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group or </a:t>
            </a:r>
            <a:r>
              <a:rPr lang="en-US" sz="12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2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us together. They define its culture, the way it behaves and how it shows itself to the rest of the world. They guide us and keep us focused and on track.  But there is always room for improvement, particularly at this time. All the disruption caused by the pandemic has had an impact upon all of us and on the way we connect with each other.  It may have loosened some of that glue that helped us work well together.   By focusing together on one of our values we will strengthen our connection with each other, and with our stakeholders and communities.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groups or organisations have strong values embedded in their culture they perform better and have higher levels of member engagement and customer/stakeholder satisfaction. There are many studies and reports that support this statement. For instance:  </a:t>
            </a:r>
          </a:p>
          <a:p>
            <a:endParaRPr lang="en-GB" dirty="0"/>
          </a:p>
          <a:p>
            <a:r>
              <a:rPr lang="en-GB" b="1" dirty="0"/>
              <a:t>“A strong values-driven culture is critical to the success of high 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i="1" dirty="0">
                <a:solidFill>
                  <a:schemeClr val="dk1"/>
                </a:solidFill>
              </a:rPr>
              <a:t>one hour </a:t>
            </a:r>
            <a:r>
              <a:rPr lang="en-US" i="0" dirty="0">
                <a:solidFill>
                  <a:schemeClr val="dk1"/>
                </a:solidFill>
              </a:rPr>
              <a:t>identifying </a:t>
            </a:r>
            <a:r>
              <a:rPr lang="en-US" i="1" dirty="0">
                <a:solidFill>
                  <a:schemeClr val="dk1"/>
                </a:solidFill>
              </a:rPr>
              <a:t>one action </a:t>
            </a:r>
            <a:r>
              <a:rPr lang="en-US" i="0" dirty="0">
                <a:solidFill>
                  <a:schemeClr val="dk1"/>
                </a:solidFill>
              </a:rPr>
              <a:t>based on </a:t>
            </a:r>
            <a:r>
              <a:rPr lang="en-US" i="1" dirty="0">
                <a:solidFill>
                  <a:schemeClr val="dk1"/>
                </a:solidFill>
              </a:rPr>
              <a:t>one value </a:t>
            </a:r>
            <a:r>
              <a:rPr lang="en-US" i="0" dirty="0">
                <a:solidFill>
                  <a:schemeClr val="dk1"/>
                </a:solidFill>
              </a:rPr>
              <a:t>of our group that we can all sign up to in order to begin to close the values gap in our group and help build stronger communities around us.</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group but in all outside dealings too – with all stakeholders including local and other communities with which the organisation interacts (including trade associations, local government, other community groups, virtual communities etc). Your group can provide a wonderful example by doing this.</a:t>
            </a: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849C30-D774-42F9-9EDE-F82DF439C0F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1" u="sng" dirty="0"/>
          </a:p>
          <a:p>
            <a:r>
              <a:rPr lang="en-GB" b="1" i="1" u="sng" dirty="0"/>
              <a:t>Time for this slide: 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dk1"/>
                </a:solidFill>
                <a:latin typeface="Arial" charset="0"/>
                <a:ea typeface="MS PGothic" pitchFamily="34" charset="-128"/>
                <a:cs typeface="ＭＳ Ｐゴシック" charset="0"/>
              </a:rPr>
              <a:t>Gain everyone’s commitment and set some rules for the workshop by highlighting the following points: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Mention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When they move onto the second question, you could suggest (if it is relevant to your community group) that they  don’t necessarily need to only think in terms of their local community. It could be any community with which the organisation (or your part of it) interacts on a regular basis, including an online community which your group is involved with.   </a:t>
            </a:r>
          </a:p>
          <a:p>
            <a:endParaRPr lang="en-GB" dirty="0"/>
          </a:p>
          <a:p>
            <a:r>
              <a:rPr lang="en-GB" dirty="0"/>
              <a:t>Split into small teams of 2 or 3 each and move onto the discussion.  </a:t>
            </a:r>
            <a:endParaRPr lang="en-GB" baseline="0" dirty="0"/>
          </a:p>
          <a:p>
            <a:endParaRPr lang="en-GB" baseline="0" dirty="0"/>
          </a:p>
          <a:p>
            <a:r>
              <a:rPr lang="en-GB" baseline="0" dirty="0"/>
              <a:t>Please keep to the timing. The questions on this slide are essentially a warm-up for the next slide so it is fine to hurry people a bit.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849C30-D774-42F9-9EDE-F82DF439C0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a:t>
            </a:r>
            <a:r>
              <a:rPr lang="en-GB" b="1" i="1" u="sng" baseline="0" dirty="0"/>
              <a:t> </a:t>
            </a:r>
            <a:r>
              <a:rPr lang="en-GB" b="1" i="1" u="sng" dirty="0"/>
              <a:t>10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Brainstorm actions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First ask everyone to think about his/her ideas….in silence for just 2 minutes.  Each participant can note down several specific actions on a post-it note and put it down so all the team can see it – the ideas could be to do with stopping something, starting something, or doing something differently. Think “going the extra mile”.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Next ask each team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6 minutes</a:t>
            </a:r>
          </a:p>
          <a:p>
            <a:r>
              <a:rPr lang="en-GB" dirty="0"/>
              <a:t>The next step is for each small team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b="1" i="1" dirty="0"/>
          </a:p>
          <a:p>
            <a:r>
              <a:rPr lang="en-GB" dirty="0"/>
              <a:t>Each team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 </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Ideas from all the teams now to be shared in plenary in order to gain commitment to “one value, one change”</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Explain that the aim of the Values Challenge workshop is for the attendees as a whole to come up with </a:t>
            </a:r>
            <a:r>
              <a:rPr lang="en-US" sz="1200" b="0" i="1" kern="1200" baseline="0" dirty="0">
                <a:solidFill>
                  <a:schemeClr val="tx1"/>
                </a:solidFill>
                <a:latin typeface="Arial" charset="0"/>
                <a:ea typeface="MS PGothic" pitchFamily="34" charset="-128"/>
                <a:cs typeface="ＭＳ Ｐゴシック" charset="0"/>
              </a:rPr>
              <a:t>one action </a:t>
            </a:r>
            <a:r>
              <a:rPr lang="en-US" sz="1200" b="0" kern="1200" baseline="0" dirty="0">
                <a:solidFill>
                  <a:schemeClr val="tx1"/>
                </a:solidFill>
                <a:latin typeface="Arial" charset="0"/>
                <a:ea typeface="MS PGothic" pitchFamily="34" charset="-128"/>
                <a:cs typeface="ＭＳ Ｐゴシック" charset="0"/>
              </a:rPr>
              <a:t>to make </a:t>
            </a:r>
            <a:r>
              <a:rPr lang="en-US" sz="1200" b="0" i="1" kern="1200" baseline="0" dirty="0">
                <a:solidFill>
                  <a:schemeClr val="tx1"/>
                </a:solidFill>
                <a:latin typeface="Arial" charset="0"/>
                <a:ea typeface="MS PGothic" pitchFamily="34" charset="-128"/>
                <a:cs typeface="ＭＳ Ｐゴシック" charset="0"/>
              </a:rPr>
              <a:t>one change</a:t>
            </a:r>
            <a:r>
              <a:rPr lang="en-US" sz="1200" b="0" kern="1200" baseline="0" dirty="0">
                <a:solidFill>
                  <a:schemeClr val="tx1"/>
                </a:solidFill>
                <a:latin typeface="Arial" charset="0"/>
                <a:ea typeface="MS PGothic" pitchFamily="34" charset="-128"/>
                <a:cs typeface="ＭＳ Ｐゴシック" charset="0"/>
              </a:rPr>
              <a:t>. This action is meant to close the gap between how the value is currently put into practice and what the value looks like ideally, </a:t>
            </a:r>
            <a:r>
              <a:rPr lang="en-US" dirty="0"/>
              <a:t>and in so doing help us all connect better with each other, our stakeholders and communities.</a:t>
            </a:r>
            <a:r>
              <a:rPr lang="en-US" sz="1200" b="0" kern="1200" baseline="0" dirty="0">
                <a:solidFill>
                  <a:schemeClr val="tx1"/>
                </a:solidFill>
                <a:latin typeface="Arial" charset="0"/>
                <a:ea typeface="MS PGothic" pitchFamily="34" charset="-128"/>
                <a:cs typeface="ＭＳ Ｐゴシック" charset="0"/>
              </a:rPr>
              <a:t>.</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latin typeface="Arial" charset="0"/>
              <a:ea typeface="MS PGothic" pitchFamily="34" charset="-128"/>
              <a:cs typeface="ＭＳ Ｐゴシック" charset="0"/>
            </a:endParaRPr>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team to share their “best” idea in say 30 seconds (exact time allowed will depend on number of teams).   Whatever time allowance you give, make the time allowance clear and make sure the teams stick to it to avoid overrunning </a:t>
            </a:r>
          </a:p>
          <a:p>
            <a:endParaRPr lang="en-GB" dirty="0"/>
          </a:p>
          <a:p>
            <a:r>
              <a:rPr lang="en-GB" dirty="0"/>
              <a:t>Where there is common ground between teams,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the chosen value on the We Value template (this should have been printed out before the session) under “We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please write the chosen action that everyone will take to put that value into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We Value template, either on its own or with all the participants, and share on social media using the hashtag #WorldValuesDay2022.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group’s logo here </a:t>
            </a:r>
          </a:p>
        </p:txBody>
      </p:sp>
      <p:sp>
        <p:nvSpPr>
          <p:cNvPr id="12" name="TextBox 11"/>
          <p:cNvSpPr txBox="1"/>
          <p:nvPr/>
        </p:nvSpPr>
        <p:spPr>
          <a:xfrm>
            <a:off x="591000" y="2293816"/>
            <a:ext cx="8352606" cy="4647426"/>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2022</a:t>
            </a:r>
          </a:p>
          <a:p>
            <a:pPr algn="ctr" eaLnBrk="1" hangingPunct="1">
              <a:defRPr/>
            </a:pPr>
            <a:r>
              <a:rPr lang="en-GB" sz="2800" b="1" dirty="0">
                <a:solidFill>
                  <a:srgbClr val="00B0F0"/>
                </a:solidFill>
                <a:latin typeface="+mn-lt"/>
              </a:rPr>
              <a:t>For Community Groups</a:t>
            </a:r>
          </a:p>
          <a:p>
            <a:pPr algn="ctr" eaLnBrk="1" hangingPunct="1">
              <a:defRPr/>
            </a:pPr>
            <a:endParaRPr lang="en-GB" altLang="en-US" b="1" dirty="0">
              <a:solidFill>
                <a:srgbClr val="00B0F0"/>
              </a:solidFill>
            </a:endParaRPr>
          </a:p>
          <a:p>
            <a:pPr algn="ctr" eaLnBrk="1" hangingPunct="1">
              <a:defRPr/>
            </a:pPr>
            <a:r>
              <a:rPr lang="en-GB" altLang="en-US"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33397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ubtitle 5"/>
          <p:cNvSpPr>
            <a:spLocks noGrp="1"/>
          </p:cNvSpPr>
          <p:nvPr>
            <p:ph type="subTitle" idx="1"/>
          </p:nvPr>
        </p:nvSpPr>
        <p:spPr>
          <a:xfrm>
            <a:off x="927928" y="2937752"/>
            <a:ext cx="7157407" cy="1142044"/>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putting 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2022 please see  </a:t>
            </a:r>
            <a:r>
              <a:rPr lang="en-GB" b="1" i="1" u="sng" dirty="0"/>
              <a:t>www.worldvaluesday.com</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group’s logo here</a:t>
            </a:r>
          </a:p>
        </p:txBody>
      </p:sp>
      <p:pic>
        <p:nvPicPr>
          <p:cNvPr id="12"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757613" y="5416447"/>
            <a:ext cx="2374227" cy="941777"/>
          </a:xfrm>
          <a:prstGeom prst="rect">
            <a:avLst/>
          </a:prstGeom>
        </p:spPr>
      </p:pic>
      <p:pic>
        <p:nvPicPr>
          <p:cNvPr id="14" name="Picture 13"/>
          <p:cNvPicPr>
            <a:picLocks noChangeAspect="1"/>
          </p:cNvPicPr>
          <p:nvPr/>
        </p:nvPicPr>
        <p:blipFill>
          <a:blip r:embed="rId6"/>
          <a:stretch>
            <a:fillRect/>
          </a:stretch>
        </p:blipFill>
        <p:spPr>
          <a:xfrm>
            <a:off x="3463796" y="5489362"/>
            <a:ext cx="1134221" cy="79594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4147" y="1432104"/>
            <a:ext cx="7886223" cy="4787721"/>
          </a:xfrm>
        </p:spPr>
        <p:txBody>
          <a:bodyPr/>
          <a:lstStyle/>
          <a:p>
            <a:pPr>
              <a:spcAft>
                <a:spcPts val="1800"/>
              </a:spcAft>
            </a:pPr>
            <a:r>
              <a:rPr lang="en-GB" sz="2000" dirty="0"/>
              <a:t>Groups and organisations that have strong values embedded in their culture perform better and have higher levels of employee wellbeing, engagement and stakeholder satisfaction. </a:t>
            </a:r>
          </a:p>
          <a:p>
            <a:pPr>
              <a:spcAft>
                <a:spcPts val="1200"/>
              </a:spcAft>
            </a:pPr>
            <a:r>
              <a:rPr lang="en-GB" sz="2000" dirty="0"/>
              <a:t>In most groups and organisations a gap exists between how we could best live those values and what we actually do in practice. We need to acknowledge that gap. </a:t>
            </a:r>
          </a:p>
          <a:p>
            <a:pPr>
              <a:spcAft>
                <a:spcPts val="1800"/>
              </a:spcAft>
            </a:pPr>
            <a:r>
              <a:rPr lang="en-GB" sz="2000" dirty="0"/>
              <a:t>The last 2 years have been very challenging for us all.  The way we work and interact with each other and with our communities has inevitably been affected.</a:t>
            </a:r>
          </a:p>
          <a:p>
            <a:pPr>
              <a:spcAft>
                <a:spcPts val="1200"/>
              </a:spcAft>
            </a:pPr>
            <a:r>
              <a:rPr lang="en-GB" sz="2000" dirty="0"/>
              <a:t>We can close the gap by reaffirming our values and really living them every day. The aim of this session is to explore how we can do that in a way that will make a difference to us, our group, and the community around us. </a:t>
            </a:r>
          </a:p>
          <a:p>
            <a:pPr marL="0" indent="0">
              <a:buNone/>
            </a:pPr>
            <a:endParaRPr lang="en-GB" dirty="0"/>
          </a:p>
        </p:txBody>
      </p:sp>
    </p:spTree>
    <p:extLst>
      <p:ext uri="{BB962C8B-B14F-4D97-AF65-F5344CB8AC3E}">
        <p14:creationId xmlns:p14="http://schemas.microsoft.com/office/powerpoint/2010/main" val="32287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rPr>
              <a:t>Slide </a:t>
            </a:r>
            <a:fld id="{620D1055-E5D3-45E6-B9EB-3913CB313D8C}" type="slidenum">
              <a:rPr kumimoji="0" lang="en-GB" altLang="en-US" sz="1000" b="1" i="0" u="none" strike="noStrike" kern="1200" cap="none" spc="0" normalizeH="0" baseline="0" noProof="0" smtClean="0">
                <a:ln>
                  <a:noFill/>
                </a:ln>
                <a:solidFill>
                  <a:srgbClr val="AC9A76">
                    <a:lumMod val="50000"/>
                  </a:srgbClr>
                </a:solidFill>
                <a:effectLst/>
                <a:uLnTx/>
                <a:uFillTx/>
                <a:latin typeface="Arial" panose="020B0604020202020204" pitchFamily="34" charset="0"/>
                <a:ea typeface="MS PGothic" panose="020B0600070205080204" pitchFamily="34" charset="-128"/>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The theme of this year’s World Values Day is Values for Community. We’ll identify one action relating to one of our group’s values that will help make our group and the community we are connected to a bit stronger and healthier </a:t>
            </a:r>
          </a:p>
          <a:p>
            <a:pPr>
              <a:spcAft>
                <a:spcPts val="1800"/>
              </a:spcAft>
            </a:pPr>
            <a:r>
              <a:rPr lang="en-GB" sz="2000" dirty="0"/>
              <a:t>Capture other ideas for actions that we might also do in order to make that positive impact.</a:t>
            </a:r>
          </a:p>
          <a:p>
            <a:pPr>
              <a:spcAft>
                <a:spcPts val="1800"/>
              </a:spcAft>
            </a:pPr>
            <a:r>
              <a:rPr lang="en-GB" sz="2000" dirty="0"/>
              <a:t>Agree next steps on how to carry out (and keep carrying out) the action.</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148132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is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rPr>
              <a:t>Slide </a:t>
            </a:r>
            <a:fld id="{620D1055-E5D3-45E6-B9EB-3913CB313D8C}" type="slidenum">
              <a:rPr kumimoji="0" lang="en-GB" altLang="en-US" sz="1000" b="1" i="0" u="none" strike="noStrike" kern="1200" cap="none" spc="0" normalizeH="0" baseline="0" noProof="0" smtClean="0">
                <a:ln>
                  <a:noFill/>
                </a:ln>
                <a:solidFill>
                  <a:srgbClr val="AC9A76">
                    <a:lumMod val="50000"/>
                  </a:srgbClr>
                </a:solidFill>
                <a:effectLst/>
                <a:uLnTx/>
                <a:uFillTx/>
                <a:latin typeface="Arial" panose="020B0604020202020204" pitchFamily="34" charset="0"/>
                <a:ea typeface="MS PGothic" panose="020B0600070205080204" pitchFamily="34" charset="-128"/>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23529" y="1815021"/>
            <a:ext cx="8640960" cy="4392488"/>
          </a:xfrm>
        </p:spPr>
        <p:txBody>
          <a:bodyPr/>
          <a:lstStyle/>
          <a:p>
            <a:pPr marL="0" indent="0">
              <a:buNone/>
            </a:pPr>
            <a:endParaRPr lang="en-GB" sz="2000" b="1" dirty="0"/>
          </a:p>
          <a:p>
            <a:pPr marL="0" indent="0">
              <a:buNone/>
            </a:pPr>
            <a:r>
              <a:rPr lang="en-GB" sz="2000" b="1" dirty="0"/>
              <a:t>Our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teams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GB" sz="2000" b="1" i="1" dirty="0"/>
              <a:t>What would this group look like if we really put this value into action every day?      </a:t>
            </a:r>
            <a:r>
              <a:rPr lang="en-GB" sz="2000" b="1" i="1" dirty="0">
                <a:solidFill>
                  <a:srgbClr val="FF0000"/>
                </a:solidFill>
              </a:rPr>
              <a:t>4 minutes</a:t>
            </a:r>
            <a:r>
              <a:rPr lang="en-GB" sz="2000" b="1" i="1" dirty="0"/>
              <a:t>                                                             </a:t>
            </a:r>
            <a:endParaRPr lang="en-GB" sz="2000" b="1" i="1" dirty="0">
              <a:solidFill>
                <a:srgbClr val="FF0000"/>
              </a:solidFill>
            </a:endParaRPr>
          </a:p>
          <a:p>
            <a:pPr marL="0" indent="0">
              <a:spcAft>
                <a:spcPts val="600"/>
              </a:spcAft>
              <a:buNone/>
            </a:pPr>
            <a:endParaRPr lang="en-GB" sz="1000" b="1" i="1" dirty="0"/>
          </a:p>
          <a:p>
            <a:pPr marL="0" indent="0">
              <a:spcAft>
                <a:spcPts val="600"/>
              </a:spcAft>
              <a:buNone/>
            </a:pPr>
            <a:r>
              <a:rPr lang="en-GB" sz="2000" b="1" i="1" dirty="0"/>
              <a:t>What difference would it make if our whole community practised this value every day?      </a:t>
            </a:r>
            <a:r>
              <a:rPr lang="en-GB" sz="2000" b="1" i="1" dirty="0">
                <a:solidFill>
                  <a:srgbClr val="FF0000"/>
                </a:solidFill>
              </a:rPr>
              <a:t>4 minutes</a:t>
            </a:r>
            <a:r>
              <a:rPr lang="en-GB" sz="2000" b="1" i="1" dirty="0"/>
              <a:t>           </a:t>
            </a:r>
          </a:p>
          <a:p>
            <a:pPr marL="0" indent="0">
              <a:spcAft>
                <a:spcPts val="600"/>
              </a:spcAft>
              <a:buNone/>
            </a:pPr>
            <a:r>
              <a:rPr lang="en-GB" sz="2000"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6" y="2024834"/>
            <a:ext cx="7879209" cy="37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r>
              <a:rPr lang="en-GB" sz="2000" b="1" dirty="0"/>
              <a:t>What could we do to put that value more fully into action to benefit our group and </a:t>
            </a:r>
            <a:r>
              <a:rPr lang="en-GB" sz="2000" b="1"/>
              <a:t>our whole </a:t>
            </a:r>
            <a:r>
              <a:rPr lang="en-GB" sz="2000" b="1" dirty="0"/>
              <a:t>community?</a:t>
            </a:r>
            <a:r>
              <a:rPr lang="en-GB" sz="2000" dirty="0"/>
              <a:t> </a:t>
            </a:r>
          </a:p>
          <a:p>
            <a:pPr marL="0" indent="0">
              <a:spcAft>
                <a:spcPts val="600"/>
              </a:spcAft>
              <a:buNone/>
            </a:pPr>
            <a:endParaRPr lang="en-GB" sz="2000" dirty="0"/>
          </a:p>
          <a:p>
            <a:pPr defTabSz="914126">
              <a:spcAft>
                <a:spcPts val="1800"/>
              </a:spcAft>
              <a:defRPr/>
            </a:pPr>
            <a:r>
              <a:rPr lang="en-GB" sz="2000" dirty="0"/>
              <a:t>Form new teams of 2s and 3s</a:t>
            </a:r>
          </a:p>
          <a:p>
            <a:pPr defTabSz="914126">
              <a:spcAft>
                <a:spcPts val="1800"/>
              </a:spcAft>
              <a:defRPr/>
            </a:pPr>
            <a:r>
              <a:rPr lang="en-GB" sz="2000" dirty="0"/>
              <a:t>Silent reflection and post it notes </a:t>
            </a:r>
            <a:r>
              <a:rPr lang="en-GB" sz="2000" b="1" dirty="0">
                <a:solidFill>
                  <a:srgbClr val="FF0000"/>
                </a:solidFill>
              </a:rPr>
              <a:t>2 minutes</a:t>
            </a:r>
          </a:p>
          <a:p>
            <a:pPr defTabSz="914126">
              <a:spcAft>
                <a:spcPts val="1800"/>
              </a:spcAft>
              <a:defRPr/>
            </a:pPr>
            <a:r>
              <a:rPr lang="en-GB" sz="2000" dirty="0"/>
              <a:t>Team discussion </a:t>
            </a:r>
            <a:r>
              <a:rPr lang="en-GB" sz="2000" b="1" dirty="0">
                <a:solidFill>
                  <a:srgbClr val="FF0000"/>
                </a:solidFill>
              </a:rPr>
              <a:t>8 minutes</a:t>
            </a:r>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64106" y="1237852"/>
            <a:ext cx="7879209" cy="514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20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teams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how will it improve the way we connect with each other?</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a:spcBef>
                <a:spcPts val="0"/>
              </a:spcBef>
              <a:spcAft>
                <a:spcPts val="0"/>
              </a:spcAft>
            </a:pPr>
            <a:endParaRPr lang="en-GB" sz="2000" i="1" dirty="0"/>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242022"/>
            <a:ext cx="7772400" cy="501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teams come together for general discussion</a:t>
            </a:r>
          </a:p>
          <a:p>
            <a:pPr marL="0" indent="0">
              <a:buNone/>
            </a:pPr>
            <a:endParaRPr lang="en-GB" sz="1800" dirty="0"/>
          </a:p>
          <a:p>
            <a:pPr marL="0" indent="0">
              <a:spcAft>
                <a:spcPts val="600"/>
              </a:spcAft>
              <a:buNone/>
            </a:pPr>
            <a:r>
              <a:rPr lang="en-GB" sz="1800" dirty="0"/>
              <a:t>Each of the teams now shares its best idea – keep it brief</a:t>
            </a:r>
          </a:p>
          <a:p>
            <a:pPr marL="0" indent="0">
              <a:spcAft>
                <a:spcPts val="600"/>
              </a:spcAft>
              <a:buNone/>
            </a:pPr>
            <a:r>
              <a:rPr lang="en-GB" sz="1800" dirty="0"/>
              <a:t>General discussion of the actions that the teams came up with, and the assessments of their impact</a:t>
            </a:r>
          </a:p>
          <a:p>
            <a:pPr marL="0" indent="0">
              <a:spcAft>
                <a:spcPts val="600"/>
              </a:spcAft>
              <a:buNone/>
            </a:pPr>
            <a:r>
              <a:rPr lang="en-GB" sz="1800" dirty="0"/>
              <a:t>Decide which actions would have the most significant impact on attendees, on the group, and on the whole community  </a:t>
            </a:r>
          </a:p>
          <a:p>
            <a:pPr marL="0" indent="0">
              <a:spcAft>
                <a:spcPts val="600"/>
              </a:spcAft>
              <a:buNone/>
            </a:pPr>
            <a:r>
              <a:rPr lang="en-GB" sz="1800" dirty="0"/>
              <a:t>Produce an outline plan to put one or more of the actions into practice across the organisation </a:t>
            </a:r>
          </a:p>
          <a:p>
            <a:pPr marL="0" indent="0">
              <a:spcAft>
                <a:spcPts val="600"/>
              </a:spcAft>
              <a:buNone/>
            </a:pPr>
            <a:endParaRPr lang="en-GB" sz="1800" b="1" dirty="0"/>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55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#WorldValuesDay2022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895857"/>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51921</TotalTime>
  <Words>2622</Words>
  <Application>Microsoft Office PowerPoint</Application>
  <PresentationFormat>On-screen Show (4:3)</PresentationFormat>
  <Paragraphs>230</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is the gap?</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778</cp:revision>
  <cp:lastPrinted>2017-07-04T09:53:29Z</cp:lastPrinted>
  <dcterms:created xsi:type="dcterms:W3CDTF">2013-08-31T13:04:54Z</dcterms:created>
  <dcterms:modified xsi:type="dcterms:W3CDTF">2022-08-10T14:10:32Z</dcterms:modified>
</cp:coreProperties>
</file>