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4"/>
  </p:notesMasterIdLst>
  <p:sldIdLst>
    <p:sldId id="363" r:id="rId3"/>
    <p:sldId id="375" r:id="rId4"/>
    <p:sldId id="376" r:id="rId5"/>
    <p:sldId id="377" r:id="rId6"/>
    <p:sldId id="368" r:id="rId7"/>
    <p:sldId id="378" r:id="rId8"/>
    <p:sldId id="382" r:id="rId9"/>
    <p:sldId id="362" r:id="rId10"/>
    <p:sldId id="373" r:id="rId11"/>
    <p:sldId id="383" r:id="rId12"/>
    <p:sldId id="374" r:id="rId13"/>
  </p:sldIdLst>
  <p:sldSz cx="9144000" cy="6858000" type="screen4x3"/>
  <p:notesSz cx="7104063" cy="102346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D76"/>
    <a:srgbClr val="AA0E81"/>
    <a:srgbClr val="D812A4"/>
    <a:srgbClr val="404040"/>
    <a:srgbClr val="66552C"/>
    <a:srgbClr val="686A69"/>
    <a:srgbClr val="0092D2"/>
    <a:srgbClr val="FF3399"/>
    <a:srgbClr val="CCCC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385" autoAdjust="0"/>
  </p:normalViewPr>
  <p:slideViewPr>
    <p:cSldViewPr>
      <p:cViewPr varScale="1">
        <p:scale>
          <a:sx n="79" d="100"/>
          <a:sy n="79" d="100"/>
        </p:scale>
        <p:origin x="2526" y="8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9201" cy="512304"/>
          </a:xfrm>
          <a:prstGeom prst="rect">
            <a:avLst/>
          </a:prstGeom>
          <a:noFill/>
          <a:ln>
            <a:noFill/>
          </a:ln>
        </p:spPr>
        <p:txBody>
          <a:bodyPr vert="horz" wrap="square" lIns="94791" tIns="47396" rIns="94791" bIns="47396"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4024862" y="0"/>
            <a:ext cx="3079201" cy="512304"/>
          </a:xfrm>
          <a:prstGeom prst="rect">
            <a:avLst/>
          </a:prstGeom>
          <a:noFill/>
          <a:ln>
            <a:noFill/>
          </a:ln>
        </p:spPr>
        <p:txBody>
          <a:bodyPr vert="horz" wrap="square" lIns="94791" tIns="47396" rIns="94791" bIns="47396"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9218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47320" y="4861155"/>
            <a:ext cx="5209425" cy="4605821"/>
          </a:xfrm>
          <a:prstGeom prst="rect">
            <a:avLst/>
          </a:prstGeom>
          <a:noFill/>
          <a:ln>
            <a:noFill/>
          </a:ln>
        </p:spPr>
        <p:txBody>
          <a:bodyPr vert="horz" wrap="square" lIns="94791" tIns="47396" rIns="94791" bIns="4739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722309"/>
            <a:ext cx="3079201" cy="512304"/>
          </a:xfrm>
          <a:prstGeom prst="rect">
            <a:avLst/>
          </a:prstGeom>
          <a:noFill/>
          <a:ln>
            <a:noFill/>
          </a:ln>
        </p:spPr>
        <p:txBody>
          <a:bodyPr vert="horz" wrap="square" lIns="94791" tIns="47396" rIns="94791" bIns="47396"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4024862" y="9722309"/>
            <a:ext cx="3079201" cy="512304"/>
          </a:xfrm>
          <a:prstGeom prst="rect">
            <a:avLst/>
          </a:prstGeom>
          <a:noFill/>
          <a:ln>
            <a:noFill/>
          </a:ln>
        </p:spPr>
        <p:txBody>
          <a:bodyPr vert="horz" wrap="square" lIns="94791" tIns="47396" rIns="94791" bIns="47396"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70180" indent="-296223">
              <a:spcBef>
                <a:spcPct val="30000"/>
              </a:spcBef>
              <a:defRPr sz="1200">
                <a:solidFill>
                  <a:schemeClr val="tx1"/>
                </a:solidFill>
                <a:latin typeface="Arial" panose="020B0604020202020204" pitchFamily="34" charset="0"/>
                <a:ea typeface="MS PGothic" panose="020B0600070205080204" pitchFamily="34" charset="-128"/>
              </a:defRPr>
            </a:lvl2pPr>
            <a:lvl3pPr marL="1184893" indent="-236979">
              <a:spcBef>
                <a:spcPct val="30000"/>
              </a:spcBef>
              <a:defRPr sz="1200">
                <a:solidFill>
                  <a:schemeClr val="tx1"/>
                </a:solidFill>
                <a:latin typeface="Arial" panose="020B0604020202020204" pitchFamily="34" charset="0"/>
                <a:ea typeface="MS PGothic" panose="020B0600070205080204" pitchFamily="34" charset="-128"/>
              </a:defRPr>
            </a:lvl3pPr>
            <a:lvl4pPr marL="1658851" indent="-236979">
              <a:spcBef>
                <a:spcPct val="30000"/>
              </a:spcBef>
              <a:defRPr sz="1200">
                <a:solidFill>
                  <a:schemeClr val="tx1"/>
                </a:solidFill>
                <a:latin typeface="Arial" panose="020B0604020202020204" pitchFamily="34" charset="0"/>
                <a:ea typeface="MS PGothic" panose="020B0600070205080204" pitchFamily="34" charset="-128"/>
              </a:defRPr>
            </a:lvl4pPr>
            <a:lvl5pPr marL="2132808" indent="-236979">
              <a:spcBef>
                <a:spcPct val="30000"/>
              </a:spcBef>
              <a:defRPr sz="1200">
                <a:solidFill>
                  <a:schemeClr val="tx1"/>
                </a:solidFill>
                <a:latin typeface="Arial" panose="020B0604020202020204" pitchFamily="34" charset="0"/>
                <a:ea typeface="MS PGothic" panose="020B0600070205080204" pitchFamily="34" charset="-128"/>
              </a:defRPr>
            </a:lvl5pPr>
            <a:lvl6pPr marL="2606765"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3080723"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554680"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4028637" indent="-236979"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If you wish you can insert your organization’s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remove the prompt box).</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95426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8 minutes</a:t>
            </a:r>
          </a:p>
          <a:p>
            <a:pPr defTabSz="947915">
              <a:defRPr/>
            </a:pPr>
            <a:endParaRPr lang="en-GB" dirty="0"/>
          </a:p>
          <a:p>
            <a:pPr defTabSz="938899" eaLnBrk="1" fontAlgn="auto" hangingPunct="1">
              <a:spcBef>
                <a:spcPts val="0"/>
              </a:spcBef>
              <a:spcAft>
                <a:spcPts val="0"/>
              </a:spcAft>
              <a:defRPr/>
            </a:pPr>
            <a:r>
              <a:rPr lang="en-US" sz="1000" b="1" dirty="0"/>
              <a:t>Refresh and re-</a:t>
            </a:r>
            <a:r>
              <a:rPr lang="en-US" sz="1000" b="1" dirty="0" err="1"/>
              <a:t>energise</a:t>
            </a:r>
            <a:r>
              <a:rPr lang="en-US" sz="1000" b="1" dirty="0"/>
              <a:t> the practice of values and agree how to share out responsibility for moving the plan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This section is intended to prompt the participants and the organisation to follow up the session in various ways, and so help to refresh and re-</a:t>
            </a:r>
            <a:r>
              <a:rPr lang="en-US" sz="1000" dirty="0" err="1"/>
              <a:t>energise</a:t>
            </a:r>
            <a:r>
              <a:rPr lang="en-US" sz="1000" dirty="0"/>
              <a:t> the practice of values generally throughout group/organisation.</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Ask the group for suggested next steps ensure the agreed action is taken consistently (how to get everyone to do it and keep on doing it)</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Ensure there are clear individual responsibilities for moving your chosen action forward</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Note ideas from the group on how you’ll know you’ve been successful – what will be the impact of your chosen action if done consistently?</a:t>
            </a:r>
          </a:p>
          <a:p>
            <a:pPr marL="176096" indent="-176096" defTabSz="938899" eaLnBrk="1" fontAlgn="auto" hangingPunct="1">
              <a:spcBef>
                <a:spcPts val="0"/>
              </a:spcBef>
              <a:spcAft>
                <a:spcPts val="0"/>
              </a:spcAft>
              <a:buFont typeface="Arial" panose="020B0604020202020204" pitchFamily="34" charset="0"/>
              <a:buChar char="•"/>
              <a:defRPr/>
            </a:pPr>
            <a:r>
              <a:rPr lang="en-US" sz="1000" dirty="0"/>
              <a:t>If time allows and where relevant you might also think about: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to communicate the plan across the organization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dirty="0"/>
              <a:t>How the action/s can become embedded in daily life across the organization (or our part of it)</a:t>
            </a:r>
          </a:p>
          <a:p>
            <a:pPr marL="645686" lvl="1" indent="-176096" defTabSz="938899" eaLnBrk="1" fontAlgn="auto" hangingPunct="1">
              <a:spcBef>
                <a:spcPts val="0"/>
              </a:spcBef>
              <a:spcAft>
                <a:spcPts val="0"/>
              </a:spcAft>
              <a:buFont typeface="Arial" panose="020B0604020202020204" pitchFamily="34" charset="0"/>
              <a:buChar char="•"/>
              <a:defRPr/>
            </a:pPr>
            <a:r>
              <a:rPr lang="en-US" sz="1000" b="1" dirty="0"/>
              <a:t>How we can show appreciation </a:t>
            </a:r>
            <a:r>
              <a:rPr lang="en-US" sz="1000" dirty="0"/>
              <a:t>when the actions are being done well? This is likely to be an important element in the success of the plan.</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30053" indent="-280790">
              <a:spcBef>
                <a:spcPct val="30000"/>
              </a:spcBef>
              <a:defRPr sz="1100">
                <a:solidFill>
                  <a:schemeClr val="tx1"/>
                </a:solidFill>
                <a:latin typeface="Arial" panose="020B0604020202020204" pitchFamily="34" charset="0"/>
                <a:ea typeface="MS PGothic" panose="020B0600070205080204" pitchFamily="34" charset="-128"/>
              </a:defRPr>
            </a:lvl2pPr>
            <a:lvl3pPr marL="1123161" indent="-224632">
              <a:spcBef>
                <a:spcPct val="30000"/>
              </a:spcBef>
              <a:defRPr sz="1100">
                <a:solidFill>
                  <a:schemeClr val="tx1"/>
                </a:solidFill>
                <a:latin typeface="Arial" panose="020B0604020202020204" pitchFamily="34" charset="0"/>
                <a:ea typeface="MS PGothic" panose="020B0600070205080204" pitchFamily="34" charset="-128"/>
              </a:defRPr>
            </a:lvl3pPr>
            <a:lvl4pPr marL="1572424" indent="-224632">
              <a:spcBef>
                <a:spcPct val="30000"/>
              </a:spcBef>
              <a:defRPr sz="1100">
                <a:solidFill>
                  <a:schemeClr val="tx1"/>
                </a:solidFill>
                <a:latin typeface="Arial" panose="020B0604020202020204" pitchFamily="34" charset="0"/>
                <a:ea typeface="MS PGothic" panose="020B0600070205080204" pitchFamily="34" charset="-128"/>
              </a:defRPr>
            </a:lvl4pPr>
            <a:lvl5pPr marL="2021689" indent="-224632">
              <a:spcBef>
                <a:spcPct val="30000"/>
              </a:spcBef>
              <a:defRPr sz="1100">
                <a:solidFill>
                  <a:schemeClr val="tx1"/>
                </a:solidFill>
                <a:latin typeface="Arial" panose="020B0604020202020204" pitchFamily="34" charset="0"/>
                <a:ea typeface="MS PGothic" panose="020B0600070205080204" pitchFamily="34" charset="-128"/>
              </a:defRPr>
            </a:lvl5pPr>
            <a:lvl6pPr marL="2470953"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920217"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369482"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818745" indent="-224632"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Thank the attendees for taking time out of their day, for their enthusiasm and for the quality of the ideas. Make the point that to have a real impact the values need to be practiced constantly and consistently.</a:t>
            </a:r>
            <a:endParaRPr lang="en-US" altLang="en-US" b="0" dirty="0">
              <a:latin typeface="Arial" panose="020B0604020202020204" pitchFamily="34" charset="0"/>
            </a:endParaRPr>
          </a:p>
          <a:p>
            <a:endParaRPr lang="en-US" altLang="en-US"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the I VALUE template and posting on Facebook, Twitter, </a:t>
            </a:r>
            <a:r>
              <a:rPr lang="en-US" sz="1200" dirty="0" err="1">
                <a:solidFill>
                  <a:srgbClr val="FF0000"/>
                </a:solidFill>
              </a:rPr>
              <a:t>Linkedin</a:t>
            </a:r>
            <a:r>
              <a:rPr lang="en-US" sz="1200" dirty="0">
                <a:solidFill>
                  <a:srgbClr val="FF0000"/>
                </a:solidFill>
              </a:rPr>
              <a:t> or Instagram, using #WorldValuesDay2022.</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rgbClr val="FF0000"/>
              </a:solidFill>
            </a:endParaRPr>
          </a:p>
          <a:p>
            <a:pPr defTabSz="898529">
              <a:spcAft>
                <a:spcPts val="590"/>
              </a:spcAft>
              <a:defRPr/>
            </a:pPr>
            <a:r>
              <a:rPr lang="en-GB" b="1" i="1" dirty="0"/>
              <a:t>If you think you may like outside help to establish/deepen your values programme, please email </a:t>
            </a:r>
            <a:r>
              <a:rPr lang="en-GB" b="1" i="1" u="sng" dirty="0"/>
              <a:t>contact@valuesalliance.co.uk</a:t>
            </a:r>
            <a:r>
              <a:rPr lang="en-GB" b="1" i="1" dirty="0"/>
              <a:t>  for suggestions and further resources.</a:t>
            </a:r>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3 minutes</a:t>
            </a:r>
          </a:p>
          <a:p>
            <a:r>
              <a:rPr lang="en-GB" dirty="0"/>
              <a:t>Run briefly through this slide to remind everyone that for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 last 2 years may have made it particularly difficult to put our values into practice.  There is always room for improvement – but it is no good just leaving it to others, </a:t>
            </a:r>
            <a:r>
              <a:rPr lang="en-GB" b="1" dirty="0"/>
              <a:t>it has to start with each one of us. </a:t>
            </a:r>
          </a:p>
          <a:p>
            <a:pPr defTabSz="939180">
              <a:defRPr/>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defTabSz="939180">
              <a:defRPr/>
            </a:pPr>
            <a:r>
              <a:rPr lang="en-US" sz="18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the </a:t>
            </a:r>
            <a:r>
              <a:rPr lang="en-US" sz="18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800" dirty="0">
                <a:latin typeface="Calibri" panose="020F0502020204030204" pitchFamily="34" charset="0"/>
                <a:ea typeface="Times New Roman" panose="02020603050405020304" pitchFamily="18" charset="0"/>
                <a:cs typeface="Times New Roman" panose="02020603050405020304" pitchFamily="18" charset="0"/>
              </a:rPr>
              <a:t> together. They define its culture, the way it behaves and how it shows itself to the rest of the world. They guide us and keep us focused and on track.  But there is always room for improvement, particularly at this time. All the disruption caused by the pandemic has had an impact upon all of us and on the way we connect with each other.  It may have loosened some of that glue that helped us work well together.   By focusing together on one of our values we will strengthen our connection with each other, and with our stakeholders and communities. </a:t>
            </a: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organisations have strong values embedded in their culture they perform better and have higher levels of employee engagement and customer satisfaction. There are many studies and reports that support this statement. For instance:  </a:t>
            </a:r>
          </a:p>
          <a:p>
            <a:endParaRPr lang="en-GB" dirty="0"/>
          </a:p>
          <a:p>
            <a:r>
              <a:rPr lang="en-GB" b="1" dirty="0"/>
              <a:t>“A strong values-driven culture is critical to the success of high-performance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i="1" dirty="0">
                <a:solidFill>
                  <a:schemeClr val="dk1"/>
                </a:solidFill>
              </a:rPr>
              <a:t>one hour </a:t>
            </a:r>
            <a:r>
              <a:rPr lang="en-US" i="0" dirty="0">
                <a:solidFill>
                  <a:schemeClr val="dk1"/>
                </a:solidFill>
              </a:rPr>
              <a:t>identifying </a:t>
            </a:r>
            <a:r>
              <a:rPr lang="en-US" i="1" dirty="0">
                <a:solidFill>
                  <a:schemeClr val="dk1"/>
                </a:solidFill>
              </a:rPr>
              <a:t>one action </a:t>
            </a:r>
            <a:r>
              <a:rPr lang="en-US" i="0" dirty="0">
                <a:solidFill>
                  <a:schemeClr val="dk1"/>
                </a:solidFill>
              </a:rPr>
              <a:t>based on </a:t>
            </a:r>
            <a:r>
              <a:rPr lang="en-US" i="1" dirty="0">
                <a:solidFill>
                  <a:schemeClr val="dk1"/>
                </a:solidFill>
              </a:rPr>
              <a:t>one value </a:t>
            </a:r>
            <a:r>
              <a:rPr lang="en-US" i="0" dirty="0">
                <a:solidFill>
                  <a:schemeClr val="dk1"/>
                </a:solidFill>
              </a:rPr>
              <a:t>of our </a:t>
            </a:r>
            <a:r>
              <a:rPr lang="en-US" i="0" dirty="0" err="1">
                <a:solidFill>
                  <a:schemeClr val="dk1"/>
                </a:solidFill>
              </a:rPr>
              <a:t>organisation</a:t>
            </a:r>
            <a:r>
              <a:rPr lang="en-US" i="0" dirty="0">
                <a:solidFill>
                  <a:schemeClr val="dk1"/>
                </a:solidFill>
              </a:rPr>
              <a:t> that we can all sign up to in order to begin to close the values gap in our organization and help build stronger communities around us.</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organisation but in all outside dealings too – with all stakeholders including local and other communities with which the organisation interacts (including trade associations, community of interest groups, virtual communities etc). Your organisation can provide a wonderful example by doing this.</a:t>
            </a:r>
            <a:endParaRPr lang="en-GB" dirty="0">
              <a:solidFill>
                <a:srgbClr val="FF0000"/>
              </a:solidFill>
            </a:endParaRPr>
          </a:p>
          <a:p>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2 minutes</a:t>
            </a:r>
          </a:p>
          <a:p>
            <a:pPr defTabSz="938899" eaLnBrk="1" fontAlgn="auto" hangingPunct="1">
              <a:spcBef>
                <a:spcPts val="0"/>
              </a:spcBef>
              <a:spcAft>
                <a:spcPts val="0"/>
              </a:spcAft>
              <a:defRPr/>
            </a:pPr>
            <a:r>
              <a:rPr lang="en-US" dirty="0">
                <a:solidFill>
                  <a:schemeClr val="dk1"/>
                </a:solidFill>
              </a:rPr>
              <a:t>Gain the everyone’s commitment and set some rules for the workshop by highlighting the following points:</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personal. Say “I” or “We” -  not “They”.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specific. Small changes, not big words, make the difference. </a:t>
            </a:r>
          </a:p>
          <a:p>
            <a:pPr marL="176096" indent="-176096" defTabSz="938899" eaLnBrk="1" fontAlgn="auto" hangingPunct="1">
              <a:spcBef>
                <a:spcPts val="0"/>
              </a:spcBef>
              <a:spcAft>
                <a:spcPts val="0"/>
              </a:spcAft>
              <a:buFont typeface="Arial" panose="020B0604020202020204" pitchFamily="34" charset="0"/>
              <a:buChar char="•"/>
              <a:defRPr/>
            </a:pPr>
            <a:r>
              <a:rPr lang="en-US" dirty="0">
                <a:solidFill>
                  <a:schemeClr val="dk1"/>
                </a:solidFill>
              </a:rPr>
              <a:t>Be committed. Say what you will do, and when. Commit for yourself, not for others.</a:t>
            </a:r>
          </a:p>
          <a:p>
            <a:pPr marL="176096" indent="-176096" defTabSz="938899" eaLnBrk="1" fontAlgn="auto" hangingPunct="1">
              <a:spcBef>
                <a:spcPts val="0"/>
              </a:spcBef>
              <a:spcAft>
                <a:spcPts val="0"/>
              </a:spcAft>
              <a:buFont typeface="Arial" panose="020B0604020202020204" pitchFamily="34" charset="0"/>
              <a:buChar char="•"/>
              <a:defRPr/>
            </a:pPr>
            <a:r>
              <a:rPr lang="en-US" dirty="0" err="1">
                <a:solidFill>
                  <a:schemeClr val="dk1"/>
                </a:solidFill>
              </a:rPr>
              <a:t>Emphasise</a:t>
            </a:r>
            <a:r>
              <a:rPr lang="en-US" dirty="0">
                <a:solidFill>
                  <a:schemeClr val="dk1"/>
                </a:solidFill>
              </a:rPr>
              <a:t> that there is only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When they move onto the second question, you could suggest that they  don’t necessarily need to only think in terms of their local community. It could be any community with which the organisation (or your part of it) interacts on a regular basis. It could even be an online community which your organisation is involved with.   </a:t>
            </a:r>
          </a:p>
          <a:p>
            <a:endParaRPr lang="en-GB" dirty="0"/>
          </a:p>
          <a:p>
            <a:r>
              <a:rPr lang="en-GB" dirty="0"/>
              <a:t>Split into small groups of 2 or 3 each and move onto the discussion.  </a:t>
            </a:r>
            <a:endParaRPr lang="en-GB" baseline="0" dirty="0"/>
          </a:p>
          <a:p>
            <a:endParaRPr lang="en-GB" baseline="0" dirty="0"/>
          </a:p>
          <a:p>
            <a:r>
              <a:rPr lang="en-GB" baseline="0" dirty="0"/>
              <a:t>Please keep to the timing. The questions on this slide are essentially a warm-up for the next slide so it is fine to hurry people a bit.</a:t>
            </a:r>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Tree>
    <p:extLst>
      <p:ext uri="{BB962C8B-B14F-4D97-AF65-F5344CB8AC3E}">
        <p14:creationId xmlns:p14="http://schemas.microsoft.com/office/powerpoint/2010/main" val="17010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a:t>
            </a:r>
            <a:r>
              <a:rPr lang="en-GB" b="1" i="1" u="sng" baseline="0" dirty="0"/>
              <a:t> </a:t>
            </a:r>
            <a:r>
              <a:rPr lang="en-GB" b="1" i="1" u="sng" dirty="0"/>
              <a:t>10 minutes</a:t>
            </a:r>
          </a:p>
          <a:p>
            <a:pPr defTabSz="938899" eaLnBrk="1" fontAlgn="auto" hangingPunct="1">
              <a:spcBef>
                <a:spcPts val="0"/>
              </a:spcBef>
              <a:spcAft>
                <a:spcPts val="0"/>
              </a:spcAft>
              <a:defRPr/>
            </a:pPr>
            <a:r>
              <a:rPr lang="en-US" b="1" dirty="0"/>
              <a:t>Brainstorm actions</a:t>
            </a:r>
          </a:p>
          <a:p>
            <a:pPr marL="176096" indent="-176096" defTabSz="938899" eaLnBrk="1" fontAlgn="auto" hangingPunct="1">
              <a:spcBef>
                <a:spcPts val="0"/>
              </a:spcBef>
              <a:spcAft>
                <a:spcPts val="0"/>
              </a:spcAft>
              <a:buFont typeface="Arial" panose="020B0604020202020204" pitchFamily="34" charset="0"/>
              <a:buChar char="•"/>
              <a:defRPr/>
            </a:pPr>
            <a:r>
              <a:rPr lang="en-US" dirty="0"/>
              <a:t>Form new groups of 2s and 3s</a:t>
            </a:r>
          </a:p>
          <a:p>
            <a:pPr marL="176096" indent="-176096" defTabSz="938899" eaLnBrk="1" fontAlgn="auto" hangingPunct="1">
              <a:spcBef>
                <a:spcPts val="0"/>
              </a:spcBef>
              <a:spcAft>
                <a:spcPts val="0"/>
              </a:spcAft>
              <a:buFont typeface="Arial" panose="020B0604020202020204" pitchFamily="34" charset="0"/>
              <a:buChar char="•"/>
              <a:defRPr/>
            </a:pPr>
            <a:r>
              <a:rPr lang="en-US" dirty="0"/>
              <a:t>Ask everyone to think about his/her ideas….in silence for just 2 minutes.  Each participant can note down several specific actions on a post-it note and put it into the </a:t>
            </a:r>
            <a:r>
              <a:rPr lang="en-US" dirty="0" err="1"/>
              <a:t>centre</a:t>
            </a:r>
            <a:r>
              <a:rPr lang="en-US" dirty="0"/>
              <a:t> of the group – the ideas could be to do with stopping something, starting something, or doing something differently. Think “going the extra mile”.  </a:t>
            </a:r>
          </a:p>
          <a:p>
            <a:pPr marL="176096" indent="-176096" defTabSz="938899" eaLnBrk="1" fontAlgn="auto" hangingPunct="1">
              <a:spcBef>
                <a:spcPts val="0"/>
              </a:spcBef>
              <a:spcAft>
                <a:spcPts val="0"/>
              </a:spcAft>
              <a:buFont typeface="Arial" panose="020B0604020202020204" pitchFamily="34" charset="0"/>
              <a:buChar char="•"/>
              <a:defRPr/>
            </a:pPr>
            <a:r>
              <a:rPr lang="en-US" dirty="0"/>
              <a:t>Next ask each group to discuss all the ideas put forward together for maximum time of 8 minutes.  After 5 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
        <p:nvSpPr>
          <p:cNvPr id="5" name="Rectangle 4"/>
          <p:cNvSpPr/>
          <p:nvPr/>
        </p:nvSpPr>
        <p:spPr>
          <a:xfrm>
            <a:off x="947321" y="5617105"/>
            <a:ext cx="3550372" cy="2531449"/>
          </a:xfrm>
          <a:prstGeom prst="rect">
            <a:avLst/>
          </a:prstGeom>
        </p:spPr>
        <p:txBody>
          <a:bodyPr lIns="94791" tIns="47396" rIns="94791" bIns="47396">
            <a:spAutoFit/>
          </a:bodyPr>
          <a:lstStyle/>
          <a:p>
            <a:pPr>
              <a:spcAft>
                <a:spcPts val="311"/>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6979" indent="-236979">
              <a:buFont typeface="+mj-lt"/>
              <a:buAutoNum type="arabicPeriod"/>
            </a:pPr>
            <a:endParaRPr lang="en-US" sz="1200" dirty="0">
              <a:ea typeface="Century Gothic" charset="0"/>
              <a:cs typeface="Century Gothic" charset="0"/>
            </a:endParaRP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6 minutes</a:t>
            </a:r>
          </a:p>
          <a:p>
            <a:endParaRPr lang="en-GB" dirty="0"/>
          </a:p>
          <a:p>
            <a:r>
              <a:rPr lang="en-GB" dirty="0"/>
              <a:t>The next step is for each small group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dirty="0"/>
          </a:p>
          <a:p>
            <a:r>
              <a:rPr lang="en-GB" dirty="0"/>
              <a:t>Each group should end up with a top idea which they will recommend in the general discussion which will follow when you go to Slide 8.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47321" y="5617105"/>
            <a:ext cx="3550372" cy="2531449"/>
          </a:xfrm>
          <a:prstGeom prst="rect">
            <a:avLst/>
          </a:prstGeom>
        </p:spPr>
        <p:txBody>
          <a:bodyPr lIns="94791" tIns="47396" rIns="94791" bIns="47396">
            <a:spAutoFit/>
          </a:bodyPr>
          <a:lstStyle/>
          <a:p>
            <a:pPr>
              <a:spcAft>
                <a:spcPts val="311"/>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6979" indent="-236979">
              <a:buFont typeface="+mj-lt"/>
              <a:buAutoNum type="arabicPeriod"/>
            </a:pPr>
            <a:endParaRPr lang="en-US" sz="1200" dirty="0">
              <a:ea typeface="Century Gothic" charset="0"/>
              <a:cs typeface="Century Gothic" charset="0"/>
            </a:endParaRP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36638" lvl="1" indent="-236979">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15">
              <a:defRPr/>
            </a:pPr>
            <a:r>
              <a:rPr lang="en-GB" b="1" i="1" u="sng" dirty="0"/>
              <a:t>Time for this slide: 20 minutes </a:t>
            </a:r>
          </a:p>
          <a:p>
            <a:endParaRPr lang="en-GB" dirty="0"/>
          </a:p>
          <a:p>
            <a:pPr defTabSz="938899" eaLnBrk="1" fontAlgn="auto" hangingPunct="1">
              <a:spcBef>
                <a:spcPts val="0"/>
              </a:spcBef>
              <a:spcAft>
                <a:spcPts val="0"/>
              </a:spcAft>
              <a:defRPr/>
            </a:pPr>
            <a:r>
              <a:rPr lang="en-US" b="1" dirty="0"/>
              <a:t>Group ideas now to be shared in plenary in order to gain commitment to “one value, one change”</a:t>
            </a:r>
          </a:p>
          <a:p>
            <a:pPr defTabSz="938899" eaLnBrk="1" fontAlgn="auto" hangingPunct="1">
              <a:spcBef>
                <a:spcPts val="0"/>
              </a:spcBef>
              <a:spcAft>
                <a:spcPts val="0"/>
              </a:spcAft>
              <a:defRPr/>
            </a:pPr>
            <a:endParaRPr lang="en-US" b="1" dirty="0"/>
          </a:p>
          <a:p>
            <a:pPr defTabSz="938899" eaLnBrk="1" fontAlgn="auto" hangingPunct="1">
              <a:spcBef>
                <a:spcPts val="0"/>
              </a:spcBef>
              <a:spcAft>
                <a:spcPts val="0"/>
              </a:spcAft>
              <a:defRPr/>
            </a:pPr>
            <a:r>
              <a:rPr lang="en-US" dirty="0"/>
              <a:t>Explain that the aim of the Values Challenge workshop is for the group to come up with </a:t>
            </a:r>
            <a:r>
              <a:rPr lang="en-US" i="1" dirty="0"/>
              <a:t>one action </a:t>
            </a:r>
            <a:r>
              <a:rPr lang="en-US" dirty="0"/>
              <a:t>to make </a:t>
            </a:r>
            <a:r>
              <a:rPr lang="en-US" i="1" dirty="0"/>
              <a:t>one change</a:t>
            </a:r>
            <a:r>
              <a:rPr lang="en-US" dirty="0"/>
              <a:t>. This action is meant to close the gap between how the value is currently put into practice and what the value looks like ideally, and in so doing help us all connect better with each other, our stakeholders and communities.</a:t>
            </a:r>
          </a:p>
          <a:p>
            <a:pPr defTabSz="938899" eaLnBrk="1" fontAlgn="auto" hangingPunct="1">
              <a:spcBef>
                <a:spcPts val="0"/>
              </a:spcBef>
              <a:spcAft>
                <a:spcPts val="0"/>
              </a:spcAft>
              <a:defRPr/>
            </a:pPr>
            <a:endParaRPr lang="en-US" dirty="0"/>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group to share their “best” idea in say 30 seconds (exact time allowed will depend on number of groups).   Whatever time allowance you give, make the time allowance clear and make sure the groups stick to it to avoid overrunning </a:t>
            </a:r>
          </a:p>
          <a:p>
            <a:endParaRPr lang="en-GB" dirty="0"/>
          </a:p>
          <a:p>
            <a:r>
              <a:rPr lang="en-GB" dirty="0"/>
              <a:t>Where there is common ground between groups, seek to combine them</a:t>
            </a:r>
            <a:r>
              <a:rPr lang="en-GB" baseline="0" dirty="0"/>
              <a:t> into a single idea.</a:t>
            </a:r>
          </a:p>
          <a:p>
            <a:endParaRPr lang="en-GB" baseline="0" dirty="0"/>
          </a:p>
          <a:p>
            <a:r>
              <a:rPr lang="en-GB" baseline="0" dirty="0"/>
              <a:t>Decide on a voting system that will work best for you (</a:t>
            </a:r>
            <a:r>
              <a:rPr lang="en-GB" baseline="0" dirty="0" err="1"/>
              <a:t>eg</a:t>
            </a:r>
            <a:r>
              <a:rPr lang="en-GB" baseline="0" dirty="0"/>
              <a:t> people move physically to the idea which attracts them most, or use sticky voting dots) to identify the idea to be adopted by the whole group.  Also, capture the other suggested actions for future reference..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180">
              <a:defRPr/>
            </a:pPr>
            <a:r>
              <a:rPr lang="en-GB" baseline="0" dirty="0"/>
              <a:t>Please write the chosen value on the We Value template (this should have been printed out before the session) under “We Value…”</a:t>
            </a:r>
          </a:p>
          <a:p>
            <a:pPr defTabSz="939180">
              <a:defRPr/>
            </a:pPr>
            <a:endParaRPr lang="en-GB" baseline="0" dirty="0"/>
          </a:p>
          <a:p>
            <a:pPr defTabSz="939180">
              <a:defRPr/>
            </a:pPr>
            <a:r>
              <a:rPr lang="en-GB" baseline="0" dirty="0"/>
              <a:t>Then please write the chosen action that everyone will take to put that value into practice. </a:t>
            </a:r>
          </a:p>
          <a:p>
            <a:pPr defTabSz="939180">
              <a:defRPr/>
            </a:pPr>
            <a:endParaRPr lang="en-GB" baseline="0" dirty="0"/>
          </a:p>
          <a:p>
            <a:pPr defTabSz="939180">
              <a:defRPr/>
            </a:pPr>
            <a:r>
              <a:rPr lang="en-GB" baseline="0" dirty="0"/>
              <a:t>If there is time, space and appetite, you can take a photo of the completed/signed We Value template, either on its own or with all the participants, and share on social media using the hashtag #WorldValuesDay2022.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9</a:t>
            </a:fld>
            <a:endParaRPr lang="en-US" altLang="en-US"/>
          </a:p>
        </p:txBody>
      </p:sp>
    </p:spTree>
    <p:extLst>
      <p:ext uri="{BB962C8B-B14F-4D97-AF65-F5344CB8AC3E}">
        <p14:creationId xmlns:p14="http://schemas.microsoft.com/office/powerpoint/2010/main" val="32653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3" name="Picture 5" descr="UK_ValuesAlliance_logo_RGB-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821" y="5462837"/>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1000" y="2293816"/>
            <a:ext cx="8352606" cy="4770537"/>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 2022</a:t>
            </a:r>
          </a:p>
          <a:p>
            <a:pPr algn="ctr" eaLnBrk="1" hangingPunct="1">
              <a:defRPr/>
            </a:pPr>
            <a:r>
              <a:rPr lang="en-GB" sz="2800" b="1" dirty="0">
                <a:solidFill>
                  <a:srgbClr val="00B0F0"/>
                </a:solidFill>
              </a:rPr>
              <a:t>FOR ORGANISATIONS</a:t>
            </a:r>
          </a:p>
          <a:p>
            <a:pPr algn="ctr" eaLnBrk="1" hangingPunct="1">
              <a:defRPr/>
            </a:pPr>
            <a:endParaRPr lang="en-GB" sz="2800" b="1" dirty="0">
              <a:solidFill>
                <a:srgbClr val="00B0F0"/>
              </a:solidFill>
            </a:endParaRPr>
          </a:p>
          <a:p>
            <a:pPr algn="ctr" eaLnBrk="1" hangingPunct="1">
              <a:defRPr/>
            </a:pPr>
            <a:r>
              <a:rPr lang="en-GB" altLang="en-US" sz="2800" b="1" dirty="0">
                <a:solidFill>
                  <a:srgbClr val="00B0F0"/>
                </a:solidFill>
              </a:rPr>
              <a:t>One Hour, One Value, One Action</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717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5054" y="908720"/>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757613" y="5618467"/>
            <a:ext cx="1864933" cy="739757"/>
          </a:xfrm>
          <a:prstGeom prst="rect">
            <a:avLst/>
          </a:prstGeom>
        </p:spPr>
      </p:pic>
      <p:pic>
        <p:nvPicPr>
          <p:cNvPr id="5" name="Picture 4"/>
          <p:cNvPicPr>
            <a:picLocks noChangeAspect="1"/>
          </p:cNvPicPr>
          <p:nvPr/>
        </p:nvPicPr>
        <p:blipFill>
          <a:blip r:embed="rId6"/>
          <a:stretch>
            <a:fillRect/>
          </a:stretch>
        </p:blipFill>
        <p:spPr>
          <a:xfrm>
            <a:off x="5091690" y="5615860"/>
            <a:ext cx="950246" cy="666840"/>
          </a:xfrm>
          <a:prstGeom prst="rect">
            <a:avLst/>
          </a:prstGeom>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11" name="Picture 10">
            <a:extLst>
              <a:ext uri="{FF2B5EF4-FFF2-40B4-BE49-F238E27FC236}">
                <a16:creationId xmlns:a16="http://schemas.microsoft.com/office/drawing/2014/main" id="{C1FCEB40-A1E8-4F92-8137-D81F3B8BD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7188" y="5260177"/>
            <a:ext cx="1420680" cy="1098047"/>
          </a:xfrm>
          <a:prstGeom prst="rect">
            <a:avLst/>
          </a:prstGeom>
        </p:spPr>
      </p:pic>
    </p:spTree>
    <p:extLst>
      <p:ext uri="{BB962C8B-B14F-4D97-AF65-F5344CB8AC3E}">
        <p14:creationId xmlns:p14="http://schemas.microsoft.com/office/powerpoint/2010/main" val="101713407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333971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5" descr="UK_ValuesAlliance_logo_RGB-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3899" y="5484465"/>
            <a:ext cx="2037136" cy="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Subtitle 5"/>
          <p:cNvSpPr>
            <a:spLocks noGrp="1"/>
          </p:cNvSpPr>
          <p:nvPr>
            <p:ph type="subTitle" idx="1"/>
          </p:nvPr>
        </p:nvSpPr>
        <p:spPr>
          <a:xfrm>
            <a:off x="927928" y="3024016"/>
            <a:ext cx="7157407" cy="1055780"/>
          </a:xfrm>
        </p:spPr>
        <p:txBody>
          <a:bodyPr>
            <a:normAutofit fontScale="70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putting that value into action</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2022 please see  </a:t>
            </a:r>
            <a:r>
              <a:rPr lang="en-GB" b="1" i="1" u="sng" dirty="0"/>
              <a:t>www.worldvaluesday.com</a:t>
            </a:r>
          </a:p>
        </p:txBody>
      </p:sp>
      <p:pic>
        <p:nvPicPr>
          <p:cNvPr id="6" name="Picture 5"/>
          <p:cNvPicPr>
            <a:picLocks noChangeAspect="1"/>
          </p:cNvPicPr>
          <p:nvPr/>
        </p:nvPicPr>
        <p:blipFill>
          <a:blip r:embed="rId4"/>
          <a:stretch>
            <a:fillRect/>
          </a:stretch>
        </p:blipFill>
        <p:spPr>
          <a:xfrm>
            <a:off x="3116578" y="5542794"/>
            <a:ext cx="1098969" cy="771207"/>
          </a:xfrm>
          <a:prstGeom prst="rect">
            <a:avLst/>
          </a:prstGeom>
        </p:spPr>
      </p:pic>
      <p:pic>
        <p:nvPicPr>
          <p:cNvPr id="7" name="Picture 6"/>
          <p:cNvPicPr>
            <a:picLocks noChangeAspect="1"/>
          </p:cNvPicPr>
          <p:nvPr/>
        </p:nvPicPr>
        <p:blipFill>
          <a:blip r:embed="rId5"/>
          <a:stretch>
            <a:fillRect/>
          </a:stretch>
        </p:blipFill>
        <p:spPr>
          <a:xfrm>
            <a:off x="595695" y="5542794"/>
            <a:ext cx="1944219" cy="771207"/>
          </a:xfrm>
          <a:prstGeom prst="rect">
            <a:avLst/>
          </a:prstGeom>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2" name="Picture 1">
            <a:extLst>
              <a:ext uri="{FF2B5EF4-FFF2-40B4-BE49-F238E27FC236}">
                <a16:creationId xmlns:a16="http://schemas.microsoft.com/office/drawing/2014/main" id="{9C953C76-4D25-4FA3-9807-D42C6572F918}"/>
              </a:ext>
            </a:extLst>
          </p:cNvPr>
          <p:cNvPicPr>
            <a:picLocks noChangeAspect="1"/>
          </p:cNvPicPr>
          <p:nvPr/>
        </p:nvPicPr>
        <p:blipFill>
          <a:blip r:embed="rId7"/>
          <a:stretch>
            <a:fillRect/>
          </a:stretch>
        </p:blipFill>
        <p:spPr>
          <a:xfrm>
            <a:off x="6918624" y="5459273"/>
            <a:ext cx="1420491" cy="1103472"/>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35103" y="1609714"/>
            <a:ext cx="7886223" cy="4787721"/>
          </a:xfrm>
        </p:spPr>
        <p:txBody>
          <a:bodyPr/>
          <a:lstStyle/>
          <a:p>
            <a:pPr marL="457200" indent="-457200">
              <a:spcAft>
                <a:spcPts val="1200"/>
              </a:spcAft>
              <a:buFont typeface="+mj-lt"/>
              <a:buAutoNum type="arabicPeriod"/>
            </a:pPr>
            <a:r>
              <a:rPr lang="en-GB" sz="2000" dirty="0"/>
              <a:t>Organisations that have strong values embedded in their culture perform better and have higher levels of employee wellbeing and engagement, and increased customer satisfaction. </a:t>
            </a:r>
          </a:p>
          <a:p>
            <a:pPr marL="457200" indent="-457200">
              <a:spcAft>
                <a:spcPts val="1200"/>
              </a:spcAft>
              <a:buFont typeface="+mj-lt"/>
              <a:buAutoNum type="arabicPeriod"/>
            </a:pPr>
            <a:r>
              <a:rPr lang="en-GB" sz="2000" dirty="0"/>
              <a:t>In most organisations a gap exists between how we could best live those values and what we actually do in practice. We need to acknowledge that gap. </a:t>
            </a:r>
          </a:p>
          <a:p>
            <a:pPr marL="457200" indent="-457200">
              <a:spcAft>
                <a:spcPts val="1200"/>
              </a:spcAft>
              <a:buFont typeface="+mj-lt"/>
              <a:buAutoNum type="arabicPeriod"/>
            </a:pPr>
            <a:r>
              <a:rPr lang="en-GB" sz="2000" dirty="0"/>
              <a:t>The last 2 years have been very challenging for us all.  The way we work and interact with each other has inevitably been affected, and that values gap may have widened.</a:t>
            </a:r>
          </a:p>
          <a:p>
            <a:pPr marL="457200" indent="-457200">
              <a:spcAft>
                <a:spcPts val="1200"/>
              </a:spcAft>
              <a:buFont typeface="+mj-lt"/>
              <a:buAutoNum type="arabicPeriod"/>
            </a:pPr>
            <a:r>
              <a:rPr lang="en-GB" sz="2000" dirty="0"/>
              <a:t>We can close the gap by reaffirming our values and really living them every day. The aim of this session is to explore how we can do that in a way that will make a difference to us, our organisation, and the community around us. </a:t>
            </a:r>
          </a:p>
        </p:txBody>
      </p:sp>
    </p:spTree>
    <p:extLst>
      <p:ext uri="{BB962C8B-B14F-4D97-AF65-F5344CB8AC3E}">
        <p14:creationId xmlns:p14="http://schemas.microsoft.com/office/powerpoint/2010/main" val="16789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8210872" cy="4787721"/>
          </a:xfrm>
        </p:spPr>
        <p:txBody>
          <a:bodyPr/>
          <a:lstStyle/>
          <a:p>
            <a:pPr marL="0" indent="0">
              <a:spcAft>
                <a:spcPts val="1800"/>
              </a:spcAft>
              <a:buNone/>
            </a:pPr>
            <a:r>
              <a:rPr lang="en-GB" sz="2000" dirty="0"/>
              <a:t>The call today is: </a:t>
            </a:r>
            <a:r>
              <a:rPr lang="en-GB" sz="2000" b="1" i="1" dirty="0"/>
              <a:t>One Hour, One Value, One Change </a:t>
            </a:r>
            <a:br>
              <a:rPr lang="en-GB" sz="2000" b="1" i="1" dirty="0"/>
            </a:br>
            <a:r>
              <a:rPr lang="en-GB" sz="2000" b="1" i="1" dirty="0"/>
              <a:t>		    </a:t>
            </a:r>
          </a:p>
          <a:p>
            <a:pPr marL="0" indent="0">
              <a:spcAft>
                <a:spcPts val="1800"/>
              </a:spcAft>
              <a:buNone/>
            </a:pPr>
            <a:r>
              <a:rPr lang="en-GB" sz="2000" b="1" dirty="0"/>
              <a:t>Outcomes </a:t>
            </a:r>
          </a:p>
          <a:p>
            <a:pPr>
              <a:spcAft>
                <a:spcPts val="1800"/>
              </a:spcAft>
            </a:pPr>
            <a:r>
              <a:rPr lang="en-GB" sz="2000" dirty="0"/>
              <a:t>The theme of this year’s World Values Day is Values for Community. We’ll identify one action relating to one of our organisational values that will help make our organisation and our community a bit stronger and healthier </a:t>
            </a:r>
          </a:p>
          <a:p>
            <a:pPr>
              <a:spcAft>
                <a:spcPts val="1800"/>
              </a:spcAft>
            </a:pPr>
            <a:r>
              <a:rPr lang="en-GB" sz="2000" dirty="0"/>
              <a:t>Capture other ideas for actions that we might also do in order to make that positive impact.</a:t>
            </a:r>
          </a:p>
          <a:p>
            <a:pPr>
              <a:spcAft>
                <a:spcPts val="1800"/>
              </a:spcAft>
            </a:pPr>
            <a:r>
              <a:rPr lang="en-GB" sz="2000" dirty="0"/>
              <a:t>Agree next steps on how to carry out (and keep carrying out) the action.</a:t>
            </a:r>
          </a:p>
          <a:p>
            <a:pPr>
              <a:spcAft>
                <a:spcPts val="1800"/>
              </a:spcAft>
            </a:pPr>
            <a:endParaRPr lang="en-GB" sz="2000" dirty="0"/>
          </a:p>
          <a:p>
            <a:endParaRPr lang="en-GB" dirty="0"/>
          </a:p>
        </p:txBody>
      </p:sp>
    </p:spTree>
    <p:extLst>
      <p:ext uri="{BB962C8B-B14F-4D97-AF65-F5344CB8AC3E}">
        <p14:creationId xmlns:p14="http://schemas.microsoft.com/office/powerpoint/2010/main" val="193449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5</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Let’s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20008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95275"/>
            <a:ext cx="7990656" cy="685800"/>
          </a:xfrm>
        </p:spPr>
        <p:txBody>
          <a:bodyPr/>
          <a:lstStyle/>
          <a:p>
            <a:r>
              <a:rPr lang="en-GB" sz="2400" dirty="0">
                <a:solidFill>
                  <a:srgbClr val="00B0F0"/>
                </a:solidFill>
              </a:rPr>
              <a:t>Where is the gap?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5</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23529" y="1815021"/>
            <a:ext cx="8640960" cy="4392488"/>
          </a:xfrm>
        </p:spPr>
        <p:txBody>
          <a:bodyPr/>
          <a:lstStyle/>
          <a:p>
            <a:pPr marL="0" indent="0">
              <a:buNone/>
            </a:pPr>
            <a:endParaRPr lang="en-GB" sz="2000" b="1" dirty="0"/>
          </a:p>
          <a:p>
            <a:pPr marL="0" indent="0">
              <a:buNone/>
            </a:pPr>
            <a:r>
              <a:rPr lang="en-GB" sz="2000" b="1" dirty="0"/>
              <a:t>Our value we are working with today is: </a:t>
            </a:r>
            <a:r>
              <a:rPr lang="en-GB" sz="2000" b="1" i="1" dirty="0">
                <a:solidFill>
                  <a:srgbClr val="FF0000"/>
                </a:solidFill>
              </a:rPr>
              <a:t>[INSERT CHOSEN VALUE]</a:t>
            </a:r>
          </a:p>
          <a:p>
            <a:pPr marL="0" indent="0">
              <a:buNone/>
            </a:pPr>
            <a:endParaRPr lang="en-GB" sz="1000" i="1" dirty="0"/>
          </a:p>
          <a:p>
            <a:pPr marL="0" indent="0">
              <a:buNone/>
            </a:pPr>
            <a:r>
              <a:rPr lang="en-GB" sz="2000" i="1" dirty="0"/>
              <a:t>Split into groups of 2s and 3s and discuss</a:t>
            </a:r>
            <a:r>
              <a:rPr lang="en-GB" sz="2000" dirty="0"/>
              <a:t>: </a:t>
            </a:r>
          </a:p>
          <a:p>
            <a:pPr marL="0" indent="0">
              <a:buNone/>
            </a:pPr>
            <a:endParaRPr lang="en-GB" sz="1000" dirty="0"/>
          </a:p>
          <a:p>
            <a:pPr marL="0" indent="0">
              <a:spcAft>
                <a:spcPts val="600"/>
              </a:spcAft>
              <a:buNone/>
            </a:pPr>
            <a:endParaRPr lang="en-GB" sz="2000" b="1" i="1" dirty="0"/>
          </a:p>
          <a:p>
            <a:pPr marL="0" indent="0">
              <a:spcAft>
                <a:spcPts val="600"/>
              </a:spcAft>
              <a:buNone/>
            </a:pPr>
            <a:r>
              <a:rPr lang="en-GB" sz="2000" b="1" i="1" dirty="0"/>
              <a:t>What would this organisation look like if we really put this value into action every day?      </a:t>
            </a:r>
            <a:r>
              <a:rPr lang="en-GB" sz="2000" b="1" i="1" dirty="0">
                <a:solidFill>
                  <a:srgbClr val="FF0000"/>
                </a:solidFill>
              </a:rPr>
              <a:t>4 minutes</a:t>
            </a:r>
            <a:r>
              <a:rPr lang="en-GB" sz="2000" b="1" i="1" dirty="0"/>
              <a:t>                                                             </a:t>
            </a:r>
            <a:endParaRPr lang="en-GB" sz="2000" b="1" i="1" dirty="0">
              <a:solidFill>
                <a:srgbClr val="FF0000"/>
              </a:solidFill>
            </a:endParaRPr>
          </a:p>
          <a:p>
            <a:pPr marL="0" indent="0">
              <a:spcAft>
                <a:spcPts val="600"/>
              </a:spcAft>
              <a:buNone/>
            </a:pPr>
            <a:endParaRPr lang="en-GB" sz="1000" b="1" i="1" dirty="0"/>
          </a:p>
          <a:p>
            <a:pPr marL="0" indent="0">
              <a:spcAft>
                <a:spcPts val="600"/>
              </a:spcAft>
              <a:buNone/>
            </a:pPr>
            <a:r>
              <a:rPr lang="en-GB" sz="2000" b="1" i="1" dirty="0"/>
              <a:t>What difference would it make if the whole community practised this value every day?      </a:t>
            </a:r>
            <a:r>
              <a:rPr lang="en-GB" sz="2000" b="1" i="1" dirty="0">
                <a:solidFill>
                  <a:srgbClr val="FF0000"/>
                </a:solidFill>
              </a:rPr>
              <a:t>4 minutes</a:t>
            </a:r>
            <a:r>
              <a:rPr lang="en-GB" sz="2000" b="1" i="1" dirty="0"/>
              <a:t>           </a:t>
            </a:r>
          </a:p>
          <a:p>
            <a:pPr marL="0" indent="0">
              <a:spcAft>
                <a:spcPts val="600"/>
              </a:spcAft>
              <a:buNone/>
            </a:pPr>
            <a:r>
              <a:rPr lang="en-GB" sz="2000" dirty="0"/>
              <a:t>		  </a:t>
            </a:r>
          </a:p>
          <a:p>
            <a:pPr marL="0" indent="0">
              <a:spcAft>
                <a:spcPts val="600"/>
              </a:spcAft>
              <a:buNone/>
            </a:pPr>
            <a:endParaRPr lang="en-GB" sz="2000" b="1" dirty="0"/>
          </a:p>
          <a:p>
            <a:pPr marL="0" indent="0">
              <a:spcAft>
                <a:spcPts val="600"/>
              </a:spcAft>
              <a:buNone/>
            </a:pPr>
            <a:br>
              <a:rPr lang="en-GB" sz="2000" b="1" dirty="0"/>
            </a:br>
            <a:endParaRPr lang="en-GB" sz="2000" b="1" dirty="0"/>
          </a:p>
          <a:p>
            <a:pPr marL="0" indent="0">
              <a:spcAft>
                <a:spcPts val="600"/>
              </a:spcAft>
              <a:buNone/>
            </a:pPr>
            <a:endParaRPr lang="en-GB" sz="2000" dirty="0"/>
          </a:p>
        </p:txBody>
      </p:sp>
    </p:spTree>
    <p:extLst>
      <p:ext uri="{BB962C8B-B14F-4D97-AF65-F5344CB8AC3E}">
        <p14:creationId xmlns:p14="http://schemas.microsoft.com/office/powerpoint/2010/main" val="39296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5" y="1196752"/>
            <a:ext cx="7879209" cy="49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2000" dirty="0"/>
          </a:p>
          <a:p>
            <a:pPr marL="0" indent="0">
              <a:buNone/>
            </a:pPr>
            <a:endParaRPr lang="en-GB" sz="1800" dirty="0"/>
          </a:p>
          <a:p>
            <a:pPr marL="0" indent="0">
              <a:spcAft>
                <a:spcPts val="600"/>
              </a:spcAft>
              <a:buNone/>
            </a:pPr>
            <a:r>
              <a:rPr lang="en-GB" sz="2000" b="1" dirty="0"/>
              <a:t>What could we do to put that value more fully into action to benefit our organisation and our wider community?</a:t>
            </a:r>
            <a:r>
              <a:rPr lang="en-GB" sz="2000" dirty="0"/>
              <a:t> </a:t>
            </a:r>
          </a:p>
          <a:p>
            <a:pPr marL="0" indent="0">
              <a:spcAft>
                <a:spcPts val="600"/>
              </a:spcAft>
              <a:buNone/>
            </a:pPr>
            <a:endParaRPr lang="en-GB" sz="2000" dirty="0"/>
          </a:p>
          <a:p>
            <a:pPr defTabSz="914126">
              <a:spcAft>
                <a:spcPts val="1800"/>
              </a:spcAft>
              <a:defRPr/>
            </a:pPr>
            <a:r>
              <a:rPr lang="en-GB" sz="2000" dirty="0"/>
              <a:t>Form new groups of 2s and 3s</a:t>
            </a:r>
          </a:p>
          <a:p>
            <a:pPr defTabSz="914126">
              <a:spcAft>
                <a:spcPts val="1800"/>
              </a:spcAft>
              <a:defRPr/>
            </a:pPr>
            <a:r>
              <a:rPr lang="en-GB" sz="2000" dirty="0"/>
              <a:t>Silent reflection and post it notes </a:t>
            </a:r>
            <a:r>
              <a:rPr lang="en-GB" sz="2000" b="1" dirty="0">
                <a:solidFill>
                  <a:srgbClr val="FF0000"/>
                </a:solidFill>
              </a:rPr>
              <a:t>2 minutes</a:t>
            </a:r>
          </a:p>
          <a:p>
            <a:pPr defTabSz="914126">
              <a:spcAft>
                <a:spcPts val="1800"/>
              </a:spcAft>
              <a:defRPr/>
            </a:pPr>
            <a:r>
              <a:rPr lang="en-GB" sz="2000" dirty="0"/>
              <a:t>Group discussion </a:t>
            </a:r>
            <a:r>
              <a:rPr lang="en-GB" sz="2000" b="1" dirty="0">
                <a:solidFill>
                  <a:srgbClr val="FF0000"/>
                </a:solidFill>
              </a:rPr>
              <a:t>8 minutes</a:t>
            </a:r>
          </a:p>
          <a:p>
            <a:pPr marL="0" indent="0">
              <a:spcAft>
                <a:spcPts val="600"/>
              </a:spcAft>
              <a:buNone/>
            </a:pPr>
            <a:endParaRPr lang="en-GB" sz="2000" b="1" dirty="0">
              <a:solidFill>
                <a:srgbClr val="FF0000"/>
              </a:solidFill>
            </a:endParaRPr>
          </a:p>
          <a:p>
            <a:pPr marL="0" indent="0">
              <a:spcAft>
                <a:spcPts val="600"/>
              </a:spcAft>
              <a:buNone/>
            </a:pPr>
            <a:endParaRPr lang="en-GB" sz="2000" dirty="0"/>
          </a:p>
        </p:txBody>
      </p:sp>
    </p:spTree>
    <p:extLst>
      <p:ext uri="{BB962C8B-B14F-4D97-AF65-F5344CB8AC3E}">
        <p14:creationId xmlns:p14="http://schemas.microsoft.com/office/powerpoint/2010/main" val="34895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31716" y="1347711"/>
            <a:ext cx="7879209" cy="52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1800" dirty="0"/>
          </a:p>
          <a:p>
            <a:pPr marL="0" indent="0">
              <a:spcBef>
                <a:spcPts val="0"/>
              </a:spcBef>
              <a:spcAft>
                <a:spcPts val="0"/>
              </a:spcAft>
              <a:buNone/>
            </a:pPr>
            <a:r>
              <a:rPr lang="en-GB" sz="2000" b="1" dirty="0"/>
              <a:t>Assess the impact of each action and select the top one</a:t>
            </a:r>
          </a:p>
          <a:p>
            <a:pPr marL="0" indent="0">
              <a:spcBef>
                <a:spcPts val="0"/>
              </a:spcBef>
              <a:spcAft>
                <a:spcPts val="0"/>
              </a:spcAft>
              <a:buNone/>
            </a:pPr>
            <a:r>
              <a:rPr lang="en-GB" sz="2000" dirty="0"/>
              <a:t> </a:t>
            </a:r>
          </a:p>
          <a:p>
            <a:pPr defTabSz="914126">
              <a:spcAft>
                <a:spcPts val="1800"/>
              </a:spcAft>
              <a:defRPr/>
            </a:pPr>
            <a:r>
              <a:rPr lang="en-GB" sz="2000" dirty="0"/>
              <a:t>Stay in the same groups</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will it inspire </a:t>
            </a:r>
            <a:r>
              <a:rPr lang="en-GB" sz="2000"/>
              <a:t>others to </a:t>
            </a:r>
            <a:r>
              <a:rPr lang="en-GB" sz="2000" dirty="0"/>
              <a:t>put that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marL="0" indent="0" defTabSz="914126">
              <a:spcAft>
                <a:spcPts val="1800"/>
              </a:spcAft>
              <a:buNone/>
              <a:defRPr/>
            </a:pPr>
            <a:endParaRPr lang="en-GB" sz="1000" b="1" dirty="0">
              <a:solidFill>
                <a:srgbClr val="FF0000"/>
              </a:solidFill>
            </a:endParaRPr>
          </a:p>
          <a:p>
            <a:pPr marL="0" indent="0" defTabSz="914126">
              <a:spcAft>
                <a:spcPts val="1800"/>
              </a:spcAft>
              <a:buNone/>
              <a:defRPr/>
            </a:pPr>
            <a:r>
              <a:rPr lang="en-GB" sz="2000" b="1" dirty="0">
                <a:solidFill>
                  <a:srgbClr val="FF0000"/>
                </a:solidFill>
              </a:rPr>
              <a:t>6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614166"/>
            <a:ext cx="77724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r>
              <a:rPr lang="en-GB" sz="1800" i="1" dirty="0"/>
              <a:t>Now all groups come together for general discussion</a:t>
            </a:r>
          </a:p>
          <a:p>
            <a:pPr marL="0" indent="0">
              <a:buNone/>
            </a:pPr>
            <a:endParaRPr lang="en-GB" sz="1800" dirty="0"/>
          </a:p>
          <a:p>
            <a:pPr marL="0" indent="0">
              <a:spcAft>
                <a:spcPts val="600"/>
              </a:spcAft>
              <a:buNone/>
            </a:pPr>
            <a:r>
              <a:rPr lang="en-GB" sz="1800" dirty="0"/>
              <a:t>Each of the small groups now shares its best idea – keep it brief</a:t>
            </a:r>
          </a:p>
          <a:p>
            <a:pPr marL="0" indent="0">
              <a:spcAft>
                <a:spcPts val="600"/>
              </a:spcAft>
              <a:buNone/>
            </a:pPr>
            <a:r>
              <a:rPr lang="en-GB" sz="1800" dirty="0"/>
              <a:t>General discussion of the actions that the groups came up with, and the assessments of their impact</a:t>
            </a:r>
          </a:p>
          <a:p>
            <a:pPr marL="0" indent="0">
              <a:spcAft>
                <a:spcPts val="600"/>
              </a:spcAft>
              <a:buNone/>
            </a:pPr>
            <a:r>
              <a:rPr lang="en-GB" sz="1800" dirty="0"/>
              <a:t>Decide which actions would have the most significant impact on attendees, on the whole organisation (or on our part of it), and on the community</a:t>
            </a:r>
          </a:p>
          <a:p>
            <a:pPr marL="0" indent="0">
              <a:spcAft>
                <a:spcPts val="600"/>
              </a:spcAft>
              <a:buNone/>
            </a:pPr>
            <a:r>
              <a:rPr lang="en-GB" sz="1800" dirty="0"/>
              <a:t>Produce an outline plan to put one or more of the actions into practice across the organisation (or our part of it)</a:t>
            </a:r>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r>
              <a:rPr lang="en-GB" sz="1800" b="1" dirty="0">
                <a:solidFill>
                  <a:srgbClr val="FF0000"/>
                </a:solidFill>
              </a:rPr>
              <a:t>20 minutes in all</a:t>
            </a:r>
          </a:p>
          <a:p>
            <a:pPr marL="0" indent="0">
              <a:spcAft>
                <a:spcPts val="600"/>
              </a:spcAft>
              <a:buNone/>
            </a:pPr>
            <a:endParaRPr lang="en-GB" sz="1800" dirty="0"/>
          </a:p>
        </p:txBody>
      </p:sp>
    </p:spTree>
    <p:extLst>
      <p:ext uri="{BB962C8B-B14F-4D97-AF65-F5344CB8AC3E}">
        <p14:creationId xmlns:p14="http://schemas.microsoft.com/office/powerpoint/2010/main" val="2369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AAF996-0143-41CB-B5D1-C70522E7821C}"/>
              </a:ext>
            </a:extLst>
          </p:cNvPr>
          <p:cNvSpPr>
            <a:spLocks noGrp="1"/>
          </p:cNvSpPr>
          <p:nvPr>
            <p:ph type="sldNum" sz="quarter" idx="12"/>
          </p:nvPr>
        </p:nvSpPr>
        <p:spPr/>
        <p:txBody>
          <a:bodyPr/>
          <a:lstStyle/>
          <a:p>
            <a:pPr>
              <a:defRPr/>
            </a:pPr>
            <a:fld id="{F851C7EF-1A74-43C0-9DA4-E3D0A5354ECF}" type="slidenum">
              <a:rPr lang="en-US" altLang="en-US" smtClean="0"/>
              <a:pPr>
                <a:defRPr/>
              </a:pPr>
              <a:t>9</a:t>
            </a:fld>
            <a:endParaRPr lang="en-US" altLang="en-US" sz="1400"/>
          </a:p>
        </p:txBody>
      </p:sp>
      <p:pic>
        <p:nvPicPr>
          <p:cNvPr id="2055" name="Picture 7" descr="WVD-logo-new-e1467280041822">
            <a:extLst>
              <a:ext uri="{FF2B5EF4-FFF2-40B4-BE49-F238E27FC236}">
                <a16:creationId xmlns:a16="http://schemas.microsoft.com/office/drawing/2014/main" id="{91C3FFDD-12E6-4DFF-A3A2-4F9DABE1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46" y="5472688"/>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899592" y="478288"/>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395536" y="3409087"/>
            <a:ext cx="8424936" cy="1914754"/>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305550" y="6165304"/>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Subtitle 2">
            <a:extLst>
              <a:ext uri="{FF2B5EF4-FFF2-40B4-BE49-F238E27FC236}">
                <a16:creationId xmlns:a16="http://schemas.microsoft.com/office/drawing/2014/main" id="{64B809FD-EEF9-4538-8051-6F75F9290E4E}"/>
              </a:ext>
            </a:extLst>
          </p:cNvPr>
          <p:cNvSpPr>
            <a:spLocks noGrp="1"/>
          </p:cNvSpPr>
          <p:nvPr/>
        </p:nvSpPr>
        <p:spPr>
          <a:xfrm>
            <a:off x="395536" y="1459231"/>
            <a:ext cx="8424936" cy="1041851"/>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647700" y="5524500"/>
            <a:ext cx="5580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#WorldValuesDay2022</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2627784"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37197112"/>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39412</TotalTime>
  <Words>2623</Words>
  <Application>Microsoft Office PowerPoint</Application>
  <PresentationFormat>On-screen Show (4:3)</PresentationFormat>
  <Paragraphs>224</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PowerPoint Presentation</vt:lpstr>
      <vt:lpstr>Where is the gap?</vt:lpstr>
      <vt:lpstr>What can we do?</vt:lpstr>
      <vt:lpstr>What can we do?</vt:lpstr>
      <vt:lpstr>What will we do?</vt:lpstr>
      <vt:lpstr>PowerPoint Presentation</vt:lpstr>
      <vt:lpstr>How will we follow up?</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508</cp:revision>
  <cp:lastPrinted>2021-06-11T13:18:13Z</cp:lastPrinted>
  <dcterms:created xsi:type="dcterms:W3CDTF">2013-08-31T13:04:54Z</dcterms:created>
  <dcterms:modified xsi:type="dcterms:W3CDTF">2022-08-10T14:09:16Z</dcterms:modified>
</cp:coreProperties>
</file>