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 id="2147483693" r:id="rId2"/>
  </p:sldMasterIdLst>
  <p:notesMasterIdLst>
    <p:notesMasterId r:id="rId14"/>
  </p:notesMasterIdLst>
  <p:sldIdLst>
    <p:sldId id="384" r:id="rId3"/>
    <p:sldId id="375" r:id="rId4"/>
    <p:sldId id="376" r:id="rId5"/>
    <p:sldId id="377" r:id="rId6"/>
    <p:sldId id="368" r:id="rId7"/>
    <p:sldId id="378" r:id="rId8"/>
    <p:sldId id="382" r:id="rId9"/>
    <p:sldId id="362" r:id="rId10"/>
    <p:sldId id="373" r:id="rId11"/>
    <p:sldId id="355" r:id="rId12"/>
    <p:sldId id="374" r:id="rId13"/>
  </p:sldIdLst>
  <p:sldSz cx="9144000" cy="6858000" type="screen4x3"/>
  <p:notesSz cx="6877050" cy="10002838"/>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rphy Liz" initials="M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0D76"/>
    <a:srgbClr val="AA0E81"/>
    <a:srgbClr val="D812A4"/>
    <a:srgbClr val="404040"/>
    <a:srgbClr val="66552C"/>
    <a:srgbClr val="686A69"/>
    <a:srgbClr val="0092D2"/>
    <a:srgbClr val="FF3399"/>
    <a:srgbClr val="CCCC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2" autoAdjust="0"/>
    <p:restoredTop sz="76874" autoAdjust="0"/>
  </p:normalViewPr>
  <p:slideViewPr>
    <p:cSldViewPr>
      <p:cViewPr varScale="1">
        <p:scale>
          <a:sx n="97" d="100"/>
          <a:sy n="97" d="100"/>
        </p:scale>
        <p:origin x="1158" y="90"/>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80804" cy="500702"/>
          </a:xfrm>
          <a:prstGeom prst="rect">
            <a:avLst/>
          </a:prstGeom>
          <a:noFill/>
          <a:ln>
            <a:noFill/>
          </a:ln>
        </p:spPr>
        <p:txBody>
          <a:bodyPr vert="horz" wrap="square" lIns="92290" tIns="46145" rIns="92290" bIns="4614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US"/>
          </a:p>
        </p:txBody>
      </p:sp>
      <p:sp>
        <p:nvSpPr>
          <p:cNvPr id="13315" name="Rectangle 3"/>
          <p:cNvSpPr>
            <a:spLocks noGrp="1" noChangeArrowheads="1"/>
          </p:cNvSpPr>
          <p:nvPr>
            <p:ph type="dt" idx="1"/>
          </p:nvPr>
        </p:nvSpPr>
        <p:spPr bwMode="auto">
          <a:xfrm>
            <a:off x="3896246" y="0"/>
            <a:ext cx="2980804" cy="500702"/>
          </a:xfrm>
          <a:prstGeom prst="rect">
            <a:avLst/>
          </a:prstGeom>
          <a:noFill/>
          <a:ln>
            <a:noFill/>
          </a:ln>
        </p:spPr>
        <p:txBody>
          <a:bodyPr vert="horz" wrap="square" lIns="92290" tIns="46145" rIns="92290" bIns="46145" numCol="1" anchor="t" anchorCtr="0" compatLnSpc="1">
            <a:prstTxWarp prst="textNoShape">
              <a:avLst/>
            </a:prstTxWarp>
          </a:bodyPr>
          <a:lstStyle>
            <a:lvl1pPr algn="r" eaLnBrk="0" hangingPunct="0">
              <a:defRPr sz="1200">
                <a:latin typeface="Arial" charset="0"/>
                <a:ea typeface="ＭＳ Ｐゴシック" charset="0"/>
                <a:cs typeface="ＭＳ Ｐゴシック"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938213" y="750888"/>
            <a:ext cx="5000625" cy="3751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17048" y="4751068"/>
            <a:ext cx="5042956" cy="4501517"/>
          </a:xfrm>
          <a:prstGeom prst="rect">
            <a:avLst/>
          </a:prstGeom>
          <a:noFill/>
          <a:ln>
            <a:noFill/>
          </a:ln>
        </p:spPr>
        <p:txBody>
          <a:bodyPr vert="horz" wrap="square" lIns="92290" tIns="46145" rIns="92290" bIns="4614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9502136"/>
            <a:ext cx="2980804" cy="500702"/>
          </a:xfrm>
          <a:prstGeom prst="rect">
            <a:avLst/>
          </a:prstGeom>
          <a:noFill/>
          <a:ln>
            <a:noFill/>
          </a:ln>
        </p:spPr>
        <p:txBody>
          <a:bodyPr vert="horz" wrap="square" lIns="92290" tIns="46145" rIns="92290" bIns="4614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US"/>
          </a:p>
        </p:txBody>
      </p:sp>
      <p:sp>
        <p:nvSpPr>
          <p:cNvPr id="13319" name="Rectangle 7"/>
          <p:cNvSpPr>
            <a:spLocks noGrp="1" noChangeArrowheads="1"/>
          </p:cNvSpPr>
          <p:nvPr>
            <p:ph type="sldNum" sz="quarter" idx="5"/>
          </p:nvPr>
        </p:nvSpPr>
        <p:spPr bwMode="auto">
          <a:xfrm>
            <a:off x="3896246" y="9502136"/>
            <a:ext cx="2980804" cy="500702"/>
          </a:xfrm>
          <a:prstGeom prst="rect">
            <a:avLst/>
          </a:prstGeom>
          <a:noFill/>
          <a:ln>
            <a:noFill/>
          </a:ln>
        </p:spPr>
        <p:txBody>
          <a:bodyPr vert="horz" wrap="square" lIns="92290" tIns="46145" rIns="92290" bIns="46145" numCol="1" anchor="b" anchorCtr="0" compatLnSpc="1">
            <a:prstTxWarp prst="textNoShape">
              <a:avLst/>
            </a:prstTxWarp>
          </a:bodyPr>
          <a:lstStyle>
            <a:lvl1pPr algn="r" eaLnBrk="0" hangingPunct="0">
              <a:defRPr sz="1200" smtClean="0"/>
            </a:lvl1pPr>
          </a:lstStyle>
          <a:p>
            <a:pPr>
              <a:defRPr/>
            </a:pPr>
            <a:fld id="{BC849C30-D774-42F9-9EDE-F82DF439C0F3}" type="slidenum">
              <a:rPr lang="en-US" altLang="en-US"/>
              <a:pPr>
                <a:defRPr/>
              </a:pPr>
              <a:t>‹#›</a:t>
            </a:fld>
            <a:endParaRPr lang="en-US" altLang="en-US"/>
          </a:p>
        </p:txBody>
      </p:sp>
    </p:spTree>
    <p:extLst>
      <p:ext uri="{BB962C8B-B14F-4D97-AF65-F5344CB8AC3E}">
        <p14:creationId xmlns:p14="http://schemas.microsoft.com/office/powerpoint/2010/main" val="3939663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view.officeapps.live.com/op/view.aspx?src=https%3A%2F%2Fwww.worldvaluesday.com%2Fwp-content%2Fuploads%2F2022%2F06%2FWVD-2022-Values-Guide-for-Schools-final.docx&amp;wdOrigin=BROWSELIN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9859" indent="-288407">
              <a:spcBef>
                <a:spcPct val="30000"/>
              </a:spcBef>
              <a:defRPr sz="1200">
                <a:solidFill>
                  <a:schemeClr val="tx1"/>
                </a:solidFill>
                <a:latin typeface="Arial" panose="020B0604020202020204" pitchFamily="34" charset="0"/>
                <a:ea typeface="MS PGothic" panose="020B0600070205080204" pitchFamily="34" charset="-128"/>
              </a:defRPr>
            </a:lvl2pPr>
            <a:lvl3pPr marL="1153630" indent="-230726">
              <a:spcBef>
                <a:spcPct val="30000"/>
              </a:spcBef>
              <a:defRPr sz="1200">
                <a:solidFill>
                  <a:schemeClr val="tx1"/>
                </a:solidFill>
                <a:latin typeface="Arial" panose="020B0604020202020204" pitchFamily="34" charset="0"/>
                <a:ea typeface="MS PGothic" panose="020B0600070205080204" pitchFamily="34" charset="-128"/>
              </a:defRPr>
            </a:lvl3pPr>
            <a:lvl4pPr marL="1615082" indent="-230726">
              <a:spcBef>
                <a:spcPct val="30000"/>
              </a:spcBef>
              <a:defRPr sz="1200">
                <a:solidFill>
                  <a:schemeClr val="tx1"/>
                </a:solidFill>
                <a:latin typeface="Arial" panose="020B0604020202020204" pitchFamily="34" charset="0"/>
                <a:ea typeface="MS PGothic" panose="020B0600070205080204" pitchFamily="34" charset="-128"/>
              </a:defRPr>
            </a:lvl4pPr>
            <a:lvl5pPr marL="2076534" indent="-230726">
              <a:spcBef>
                <a:spcPct val="30000"/>
              </a:spcBef>
              <a:defRPr sz="1200">
                <a:solidFill>
                  <a:schemeClr val="tx1"/>
                </a:solidFill>
                <a:latin typeface="Arial" panose="020B0604020202020204" pitchFamily="34" charset="0"/>
                <a:ea typeface="MS PGothic" panose="020B0600070205080204" pitchFamily="34" charset="-128"/>
              </a:defRPr>
            </a:lvl5pPr>
            <a:lvl6pPr marL="2537986" indent="-230726"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99438" indent="-230726"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60890" indent="-230726"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22342" indent="-230726"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8621BD9-9D95-4BFB-9236-1841D86DEA97}" type="slidenum">
              <a:rPr lang="en-US" altLang="en-US"/>
              <a:pPr>
                <a:spcBef>
                  <a:spcPct val="0"/>
                </a:spcBef>
              </a:pPr>
              <a:t>1</a:t>
            </a:fld>
            <a:endParaRPr lang="en-US" altLang="en-US"/>
          </a:p>
        </p:txBody>
      </p:sp>
      <p:sp>
        <p:nvSpPr>
          <p:cNvPr id="8195" name="Rectangle 1026"/>
          <p:cNvSpPr>
            <a:spLocks noGrp="1" noRot="1" noChangeAspect="1" noChangeArrowheads="1" noTextEdit="1"/>
          </p:cNvSpPr>
          <p:nvPr>
            <p:ph type="sldImg"/>
          </p:nvPr>
        </p:nvSpPr>
        <p:spPr>
          <a:ln/>
        </p:spPr>
      </p:sp>
      <p:sp>
        <p:nvSpPr>
          <p:cNvPr id="8196"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If you wish you can insert your school’s logo on the first and last slides of the</a:t>
            </a:r>
            <a:r>
              <a:rPr lang="en-US" altLang="en-US" baseline="0" dirty="0">
                <a:latin typeface="Arial" panose="020B0604020202020204" pitchFamily="34" charset="0"/>
              </a:rPr>
              <a:t> workshop </a:t>
            </a:r>
            <a:r>
              <a:rPr lang="en-US" altLang="en-US" dirty="0">
                <a:latin typeface="Arial" panose="020B0604020202020204" pitchFamily="34" charset="0"/>
              </a:rPr>
              <a:t>slides before the session (or remove the prompt box).</a:t>
            </a:r>
          </a:p>
        </p:txBody>
      </p:sp>
    </p:spTree>
    <p:extLst>
      <p:ext uri="{BB962C8B-B14F-4D97-AF65-F5344CB8AC3E}">
        <p14:creationId xmlns:p14="http://schemas.microsoft.com/office/powerpoint/2010/main" val="3701720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defRPr/>
            </a:pPr>
            <a:r>
              <a:rPr lang="en-GB" b="1" i="1" u="sng" dirty="0"/>
              <a:t>Time for this slide: 8 minutes</a:t>
            </a:r>
          </a:p>
          <a:p>
            <a:pPr defTabSz="922904">
              <a:defRPr/>
            </a:pPr>
            <a:endParaRPr lang="en-GB" dirty="0"/>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baseline="0" dirty="0">
                <a:solidFill>
                  <a:schemeClr val="tx1"/>
                </a:solidFill>
                <a:latin typeface="Arial" charset="0"/>
                <a:ea typeface="MS PGothic" pitchFamily="34" charset="-128"/>
                <a:cs typeface="ＭＳ Ｐゴシック" charset="0"/>
              </a:rPr>
              <a:t>Refresh and re-</a:t>
            </a:r>
            <a:r>
              <a:rPr lang="en-US" sz="1000" b="1" kern="1200" baseline="0" dirty="0" err="1">
                <a:solidFill>
                  <a:schemeClr val="tx1"/>
                </a:solidFill>
                <a:latin typeface="Arial" charset="0"/>
                <a:ea typeface="MS PGothic" pitchFamily="34" charset="-128"/>
                <a:cs typeface="ＭＳ Ｐゴシック" charset="0"/>
              </a:rPr>
              <a:t>energise</a:t>
            </a:r>
            <a:r>
              <a:rPr lang="en-US" sz="1000" b="1" kern="1200" baseline="0" dirty="0">
                <a:solidFill>
                  <a:schemeClr val="tx1"/>
                </a:solidFill>
                <a:latin typeface="Arial" charset="0"/>
                <a:ea typeface="MS PGothic" pitchFamily="34" charset="-128"/>
                <a:cs typeface="ＭＳ Ｐゴシック" charset="0"/>
              </a:rPr>
              <a:t> the practice of values and agree how to share out responsibility for moving the plan forward</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ＭＳ Ｐゴシック" charset="0"/>
              </a:rPr>
              <a:t>This section is intended to prompt the participants and the rest of the school to follow up the session in various ways, and so help to refresh and re-</a:t>
            </a:r>
            <a:r>
              <a:rPr lang="en-US" sz="1000" b="0" kern="1200" baseline="0" dirty="0" err="1">
                <a:solidFill>
                  <a:schemeClr val="tx1"/>
                </a:solidFill>
                <a:latin typeface="Arial" charset="0"/>
                <a:ea typeface="MS PGothic" pitchFamily="34" charset="-128"/>
                <a:cs typeface="ＭＳ Ｐゴシック" charset="0"/>
              </a:rPr>
              <a:t>energise</a:t>
            </a:r>
            <a:r>
              <a:rPr lang="en-US" sz="1000" b="0" kern="1200" baseline="0" dirty="0">
                <a:solidFill>
                  <a:schemeClr val="tx1"/>
                </a:solidFill>
                <a:latin typeface="Arial" charset="0"/>
                <a:ea typeface="MS PGothic" pitchFamily="34" charset="-128"/>
                <a:cs typeface="ＭＳ Ｐゴシック" charset="0"/>
              </a:rPr>
              <a:t> the practice of values generally throughout the whole school community.</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ＭＳ Ｐゴシック" charset="0"/>
              </a:rPr>
              <a:t>Ask the group for suggested next steps ensure the agreed action is taken consistently over time, not just once or twice</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ＭＳ Ｐゴシック" charset="0"/>
              </a:rPr>
              <a:t>Ensure you have clear responsibility/</a:t>
            </a:r>
            <a:r>
              <a:rPr lang="en-US" sz="1000" b="0" kern="1200" baseline="0" dirty="0" err="1">
                <a:solidFill>
                  <a:schemeClr val="tx1"/>
                </a:solidFill>
                <a:latin typeface="Arial" charset="0"/>
                <a:ea typeface="MS PGothic" pitchFamily="34" charset="-128"/>
                <a:cs typeface="ＭＳ Ｐゴシック" charset="0"/>
              </a:rPr>
              <a:t>ies</a:t>
            </a:r>
            <a:r>
              <a:rPr lang="en-US" sz="1000" b="0" kern="1200" baseline="0" dirty="0">
                <a:solidFill>
                  <a:schemeClr val="tx1"/>
                </a:solidFill>
                <a:latin typeface="Arial" charset="0"/>
                <a:ea typeface="MS PGothic" pitchFamily="34" charset="-128"/>
                <a:cs typeface="ＭＳ Ｐゴシック" charset="0"/>
              </a:rPr>
              <a:t> for moving your chosen action forward</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ＭＳ Ｐゴシック" charset="0"/>
              </a:rPr>
              <a:t>Note ideas from the group on how you’ll know you’ve been successful – what will be the impact of your chosen action if done consistently?</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ＭＳ Ｐゴシック" charset="0"/>
              </a:rPr>
              <a:t>If time allows and where relevant you might also think about:</a:t>
            </a: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mn-cs"/>
              </a:rPr>
              <a:t>How to communicate the plan across the whole school – </a:t>
            </a:r>
            <a:r>
              <a:rPr lang="en-US" sz="1000" b="1" kern="1200" baseline="0" dirty="0">
                <a:solidFill>
                  <a:schemeClr val="tx1"/>
                </a:solidFill>
                <a:latin typeface="Arial" charset="0"/>
                <a:ea typeface="MS PGothic" pitchFamily="34" charset="-128"/>
                <a:cs typeface="+mn-cs"/>
              </a:rPr>
              <a:t>this should where possible involve all the pupils as well as all administrative and support staff</a:t>
            </a:r>
            <a:r>
              <a:rPr lang="en-US" sz="1000" b="0" kern="1200" baseline="0" dirty="0">
                <a:solidFill>
                  <a:schemeClr val="tx1"/>
                </a:solidFill>
                <a:latin typeface="Arial" charset="0"/>
                <a:ea typeface="MS PGothic" pitchFamily="34" charset="-128"/>
                <a:cs typeface="+mn-cs"/>
              </a:rPr>
              <a:t>. Why not parents too? For more about this please see the Values Guide for Schools which can be downloaded from this page: </a:t>
            </a:r>
            <a:r>
              <a:rPr lang="en-GB" sz="1200" dirty="0">
                <a:hlinkClick r:id="rId3"/>
              </a:rPr>
              <a:t>WVD-2022-Values-Guide-for-Schools-final.docx (live.com)</a:t>
            </a:r>
            <a:endParaRPr lang="en-GB" sz="1200" dirty="0"/>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mn-cs"/>
              </a:rPr>
              <a:t>How the action/s become embedded in the life of the school</a:t>
            </a:r>
          </a:p>
          <a:p>
            <a:pPr marL="645686" lvl="1" indent="-176096" defTabSz="938899" eaLnBrk="1" fontAlgn="auto" hangingPunct="1">
              <a:spcBef>
                <a:spcPts val="0"/>
              </a:spcBef>
              <a:spcAft>
                <a:spcPts val="0"/>
              </a:spcAft>
              <a:buFont typeface="Arial" panose="020B0604020202020204" pitchFamily="34" charset="0"/>
              <a:buChar char="•"/>
              <a:defRPr/>
            </a:pPr>
            <a:r>
              <a:rPr lang="en-US" sz="1000" b="1" dirty="0"/>
              <a:t>How we can show appreciation </a:t>
            </a:r>
            <a:r>
              <a:rPr lang="en-US" sz="1000" dirty="0"/>
              <a:t>when the actions are being done well? This is likely to be an important element in the success of the plan.</a:t>
            </a: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kern="1200" baseline="0" dirty="0">
              <a:solidFill>
                <a:schemeClr val="tx1"/>
              </a:solidFill>
              <a:latin typeface="Arial" charset="0"/>
              <a:ea typeface="MS PGothic" pitchFamily="34" charset="-128"/>
              <a:cs typeface="+mn-cs"/>
            </a:endParaRP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kern="1200" baseline="0" dirty="0">
              <a:solidFill>
                <a:schemeClr val="tx1"/>
              </a:solidFill>
              <a:latin typeface="Arial" charset="0"/>
              <a:ea typeface="MS PGothic" pitchFamily="34" charset="-128"/>
              <a:cs typeface="+mn-cs"/>
            </a:endParaRPr>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10</a:t>
            </a:fld>
            <a:endParaRPr lang="en-US" altLang="en-US"/>
          </a:p>
        </p:txBody>
      </p:sp>
    </p:spTree>
    <p:extLst>
      <p:ext uri="{BB962C8B-B14F-4D97-AF65-F5344CB8AC3E}">
        <p14:creationId xmlns:p14="http://schemas.microsoft.com/office/powerpoint/2010/main" val="116718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ea typeface="MS PGothic" panose="020B0600070205080204" pitchFamily="34" charset="-128"/>
              </a:defRPr>
            </a:lvl1pPr>
            <a:lvl2pPr marL="710791" indent="-273381">
              <a:spcBef>
                <a:spcPct val="30000"/>
              </a:spcBef>
              <a:defRPr sz="1100">
                <a:solidFill>
                  <a:schemeClr val="tx1"/>
                </a:solidFill>
                <a:latin typeface="Arial" panose="020B0604020202020204" pitchFamily="34" charset="0"/>
                <a:ea typeface="MS PGothic" panose="020B0600070205080204" pitchFamily="34" charset="-128"/>
              </a:defRPr>
            </a:lvl2pPr>
            <a:lvl3pPr marL="1093526" indent="-218705">
              <a:spcBef>
                <a:spcPct val="30000"/>
              </a:spcBef>
              <a:defRPr sz="1100">
                <a:solidFill>
                  <a:schemeClr val="tx1"/>
                </a:solidFill>
                <a:latin typeface="Arial" panose="020B0604020202020204" pitchFamily="34" charset="0"/>
                <a:ea typeface="MS PGothic" panose="020B0600070205080204" pitchFamily="34" charset="-128"/>
              </a:defRPr>
            </a:lvl3pPr>
            <a:lvl4pPr marL="1530936" indent="-218705">
              <a:spcBef>
                <a:spcPct val="30000"/>
              </a:spcBef>
              <a:defRPr sz="1100">
                <a:solidFill>
                  <a:schemeClr val="tx1"/>
                </a:solidFill>
                <a:latin typeface="Arial" panose="020B0604020202020204" pitchFamily="34" charset="0"/>
                <a:ea typeface="MS PGothic" panose="020B0600070205080204" pitchFamily="34" charset="-128"/>
              </a:defRPr>
            </a:lvl4pPr>
            <a:lvl5pPr marL="1968347" indent="-218705">
              <a:spcBef>
                <a:spcPct val="30000"/>
              </a:spcBef>
              <a:defRPr sz="1100">
                <a:solidFill>
                  <a:schemeClr val="tx1"/>
                </a:solidFill>
                <a:latin typeface="Arial" panose="020B0604020202020204" pitchFamily="34" charset="0"/>
                <a:ea typeface="MS PGothic" panose="020B0600070205080204" pitchFamily="34" charset="-128"/>
              </a:defRPr>
            </a:lvl5pPr>
            <a:lvl6pPr marL="2405757" indent="-218705"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6pPr>
            <a:lvl7pPr marL="2843167" indent="-218705"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7pPr>
            <a:lvl8pPr marL="3280578" indent="-218705"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8pPr>
            <a:lvl9pPr marL="3717988" indent="-218705"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9pPr>
          </a:lstStyle>
          <a:p>
            <a:pPr>
              <a:spcBef>
                <a:spcPct val="0"/>
              </a:spcBef>
            </a:pPr>
            <a:fld id="{496E3F17-07B6-4955-A3B6-0B714BA69794}" type="slidenum">
              <a:rPr lang="en-US" altLang="en-US"/>
              <a:pPr>
                <a:spcBef>
                  <a:spcPct val="0"/>
                </a:spcBef>
              </a:pPr>
              <a:t>11</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latin typeface="Arial" panose="020B0604020202020204" pitchFamily="34" charset="0"/>
              </a:rPr>
              <a:t>Time for this slide 2 mins</a:t>
            </a:r>
          </a:p>
          <a:p>
            <a:r>
              <a:rPr lang="en-US" altLang="en-US" dirty="0">
                <a:latin typeface="Arial" panose="020B0604020202020204" pitchFamily="34" charset="0"/>
              </a:rPr>
              <a:t>Thank the attendees for taking time out of their day, for their enthusiasm and for the quality of the ideas. Finish by making the point that to have a real impact the values need to be practiced constantly and consistently.</a:t>
            </a:r>
          </a:p>
          <a:p>
            <a:endParaRPr lang="en-US" altLang="en-US" b="0"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dirty="0">
                <a:solidFill>
                  <a:srgbClr val="FF0000"/>
                </a:solidFill>
                <a:ea typeface="DIN Alternate" charset="0"/>
                <a:cs typeface="DIN Alternate" charset="0"/>
              </a:rPr>
              <a:t>Ask</a:t>
            </a:r>
            <a:r>
              <a:rPr lang="en-GB" sz="1200" baseline="0" dirty="0">
                <a:solidFill>
                  <a:srgbClr val="FF0000"/>
                </a:solidFill>
                <a:ea typeface="DIN Alternate" charset="0"/>
                <a:cs typeface="DIN Alternate" charset="0"/>
              </a:rPr>
              <a:t> participants to </a:t>
            </a:r>
            <a:r>
              <a:rPr lang="en-GB" sz="1200" dirty="0">
                <a:solidFill>
                  <a:srgbClr val="FF0000"/>
                </a:solidFill>
                <a:ea typeface="DIN Alternate" charset="0"/>
                <a:cs typeface="DIN Alternate" charset="0"/>
              </a:rPr>
              <a:t>s</a:t>
            </a:r>
            <a:r>
              <a:rPr lang="en-US" sz="1200" dirty="0">
                <a:solidFill>
                  <a:srgbClr val="FF0000"/>
                </a:solidFill>
              </a:rPr>
              <a:t>hare their experience of the Values Challenge with the world – the value you chose, and what action you all decided to take. Consider taking a photo of the I VALUE template and posting on Facebook, Twitter, </a:t>
            </a:r>
            <a:r>
              <a:rPr lang="en-US" sz="1200" dirty="0" err="1">
                <a:solidFill>
                  <a:srgbClr val="FF0000"/>
                </a:solidFill>
              </a:rPr>
              <a:t>Linkedin</a:t>
            </a:r>
            <a:r>
              <a:rPr lang="en-US" sz="1200" dirty="0">
                <a:solidFill>
                  <a:srgbClr val="FF0000"/>
                </a:solidFill>
              </a:rPr>
              <a:t> or Instagram, using #WorldValuesDay2022.</a:t>
            </a:r>
          </a:p>
          <a:p>
            <a:endParaRPr lang="en-US" altLang="en-US" dirty="0">
              <a:latin typeface="Arial" panose="020B0604020202020204" pitchFamily="34" charset="0"/>
            </a:endParaRPr>
          </a:p>
          <a:p>
            <a:endParaRPr lang="en-US" altLang="en-US" b="1" baseline="0" dirty="0">
              <a:latin typeface="Arial" panose="020B0604020202020204" pitchFamily="34" charset="0"/>
            </a:endParaRPr>
          </a:p>
          <a:p>
            <a:pPr defTabSz="874821">
              <a:spcAft>
                <a:spcPts val="574"/>
              </a:spcAft>
              <a:defRPr/>
            </a:pPr>
            <a:r>
              <a:rPr lang="en-GB" b="1" i="1" dirty="0"/>
              <a:t>If you think you may like outside help to establish/deepen your values programme, please email </a:t>
            </a:r>
            <a:r>
              <a:rPr lang="en-GB" b="1" i="1" u="sng" dirty="0"/>
              <a:t>contact@valuesalliance.co.uk</a:t>
            </a:r>
            <a:r>
              <a:rPr lang="en-GB" b="1" i="1" dirty="0"/>
              <a:t>  for suggestions and further resources</a:t>
            </a:r>
          </a:p>
          <a:p>
            <a:pPr>
              <a:spcAft>
                <a:spcPts val="574"/>
              </a:spcAft>
            </a:pPr>
            <a:endParaRPr lang="en-GB" b="1" i="1" dirty="0"/>
          </a:p>
          <a:p>
            <a:endParaRPr lang="en-US" altLang="en-US" b="1" dirty="0">
              <a:latin typeface="Arial" panose="020B0604020202020204" pitchFamily="34" charset="0"/>
            </a:endParaRPr>
          </a:p>
        </p:txBody>
      </p:sp>
    </p:spTree>
    <p:extLst>
      <p:ext uri="{BB962C8B-B14F-4D97-AF65-F5344CB8AC3E}">
        <p14:creationId xmlns:p14="http://schemas.microsoft.com/office/powerpoint/2010/main" val="2006160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3 minutes</a:t>
            </a:r>
          </a:p>
          <a:p>
            <a:r>
              <a:rPr lang="en-GB" dirty="0"/>
              <a:t>Run briefly through this slide to remind everyone that for schools as indeed every kind of group or organisation it is vital to be aware of what its values are </a:t>
            </a:r>
            <a:r>
              <a:rPr lang="en-GB" b="0" dirty="0"/>
              <a:t>and to consistently put them into practice</a:t>
            </a:r>
            <a:r>
              <a:rPr lang="en-GB" dirty="0"/>
              <a:t>.  However, in the pressure of everyday life we often forget about them, and disillusionment and cynicism can creep in.  There is always room for improvement – but it is no good just leaving it to others, </a:t>
            </a:r>
            <a:r>
              <a:rPr lang="en-GB" b="1" dirty="0"/>
              <a:t>it has to start with each one of us. </a:t>
            </a:r>
          </a:p>
          <a:p>
            <a:endParaRPr lang="en-GB" sz="1200" b="1" i="1" kern="1200" baseline="0" dirty="0">
              <a:solidFill>
                <a:schemeClr val="dk1"/>
              </a:solidFill>
              <a:latin typeface="Arial" charset="0"/>
              <a:ea typeface="MS PGothic" pitchFamily="34" charset="-128"/>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libri" panose="020F0502020204030204" pitchFamily="34" charset="0"/>
                <a:ea typeface="Times New Roman" panose="02020603050405020304" pitchFamily="18" charset="0"/>
                <a:cs typeface="Times New Roman" panose="02020603050405020304" pitchFamily="18" charset="0"/>
              </a:rPr>
              <a:t>If you feel it might be helpful to say a little more about values before you go through this slide, you could say something along these lines. Values are the heart of every </a:t>
            </a:r>
            <a:r>
              <a:rPr lang="en-US" sz="1200" dirty="0" err="1">
                <a:latin typeface="Calibri" panose="020F0502020204030204" pitchFamily="34" charset="0"/>
                <a:ea typeface="Times New Roman" panose="02020603050405020304" pitchFamily="18" charset="0"/>
                <a:cs typeface="Times New Roman" panose="02020603050405020304" pitchFamily="18" charset="0"/>
              </a:rPr>
              <a:t>organisation</a:t>
            </a:r>
            <a:r>
              <a:rPr lang="en-US" sz="1200" dirty="0">
                <a:latin typeface="Calibri" panose="020F0502020204030204" pitchFamily="34" charset="0"/>
                <a:ea typeface="Times New Roman" panose="02020603050405020304" pitchFamily="18" charset="0"/>
                <a:cs typeface="Times New Roman" panose="02020603050405020304" pitchFamily="18" charset="0"/>
              </a:rPr>
              <a:t> including all schools. They connect us all and provide the glue that binds the school together. They define its culture, the way it behaves and how it shows itself to the rest of the world. They guide us and keep us focused and on track.  But there is always room for improvement, particularly at this time. All the disruption caused by the pandemic has had an impact upon all of us and on the way we connect with each other.  It may have loosened some of that glue that helped us work well together.   By focusing together on one of our values we will strengthen our connection with each other, and with our broader communities. </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1200" b="0" i="1" kern="1200" baseline="0" dirty="0">
              <a:solidFill>
                <a:schemeClr val="dk1"/>
              </a:solidFill>
              <a:latin typeface="Arial" charset="0"/>
              <a:ea typeface="MS PGothic" pitchFamily="34" charset="-128"/>
              <a:cs typeface="ＭＳ Ｐゴシック" charset="0"/>
            </a:endParaRPr>
          </a:p>
          <a:p>
            <a:endParaRPr lang="en-GB" dirty="0"/>
          </a:p>
          <a:p>
            <a:r>
              <a:rPr lang="en-GB" dirty="0">
                <a:sym typeface="Wingdings" panose="05000000000000000000" pitchFamily="2" charset="2"/>
              </a:rPr>
              <a:t> </a:t>
            </a:r>
            <a:r>
              <a:rPr lang="en-GB" dirty="0"/>
              <a:t>If appropriate, or if someone asks, you can refer to some of the evidence showing that when schools have strong values embedded in their culture they perform better and have higher levels of staff and student engagement and fulfilment. There are many studies and reports that support this statement. For instance: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a:t>“We have ample evidence demonstrating that a well-constructed clear and intentional values education programme being integrated into the fabric of the school has the potential to bring transformative changes in the ethos of the school and the learning environment of the classroom, extending to teacher and student behaviour, beneficial effects on student motivation to learn and more than a hint of improved academic achievement.” </a:t>
            </a:r>
            <a:r>
              <a:rPr lang="en-GB" sz="1200" i="1" dirty="0"/>
              <a:t>Professor Terence Lovat: The New Values Education, Integrated Research Handbook in Values Education and Student Welfare, 2010</a:t>
            </a:r>
            <a:endParaRPr lang="en-GB" sz="1200" b="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a:t>“As schools give increasing curriculum and teaching emphasis to values education, students become more academically diligent, the school assumes a calmer, more peaceful ambience, better student – teacher relationships are forged, student wellbeing improves, and parents are more engaged with the school.” </a:t>
            </a:r>
            <a:r>
              <a:rPr lang="en-GB" sz="1200" i="1" dirty="0"/>
              <a:t>Report on the Project to Test &amp; Measure Impact of Values education on Student Effects and School Ambiance, 2009 </a:t>
            </a:r>
          </a:p>
          <a:p>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a:solidFill>
                  <a:srgbClr val="000000"/>
                </a:solidFill>
              </a:rPr>
              <a:pPr>
                <a:defRPr/>
              </a:pPr>
              <a:t>2</a:t>
            </a:fld>
            <a:endParaRPr lang="en-US" altLang="en-US">
              <a:solidFill>
                <a:srgbClr val="000000"/>
              </a:solidFill>
            </a:endParaRPr>
          </a:p>
        </p:txBody>
      </p:sp>
    </p:spTree>
    <p:extLst>
      <p:ext uri="{BB962C8B-B14F-4D97-AF65-F5344CB8AC3E}">
        <p14:creationId xmlns:p14="http://schemas.microsoft.com/office/powerpoint/2010/main" val="4160572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1 minute</a:t>
            </a:r>
          </a:p>
          <a:p>
            <a:endParaRPr lang="en-GB" dirty="0"/>
          </a:p>
          <a:p>
            <a:r>
              <a:rPr lang="en-US" sz="1200" b="1" i="1" kern="1200" baseline="0" dirty="0">
                <a:solidFill>
                  <a:schemeClr val="dk1"/>
                </a:solidFill>
                <a:latin typeface="Arial" charset="0"/>
                <a:ea typeface="MS PGothic" pitchFamily="34" charset="-128"/>
                <a:cs typeface="ＭＳ Ｐゴシック" charset="0"/>
              </a:rPr>
              <a:t>Mention the workshop objective (On the slide this is referred to as the “the call today”):</a:t>
            </a:r>
          </a:p>
          <a:p>
            <a:pPr>
              <a:spcAft>
                <a:spcPts val="1800"/>
              </a:spcAft>
            </a:pPr>
            <a:r>
              <a:rPr lang="en-US" dirty="0">
                <a:solidFill>
                  <a:schemeClr val="dk1"/>
                </a:solidFill>
              </a:rPr>
              <a:t>Today we’ll spend </a:t>
            </a:r>
            <a:r>
              <a:rPr lang="en-US" i="1" dirty="0">
                <a:solidFill>
                  <a:schemeClr val="dk1"/>
                </a:solidFill>
              </a:rPr>
              <a:t>one hour </a:t>
            </a:r>
            <a:r>
              <a:rPr lang="en-US" i="0" dirty="0">
                <a:solidFill>
                  <a:schemeClr val="dk1"/>
                </a:solidFill>
              </a:rPr>
              <a:t>identifying </a:t>
            </a:r>
            <a:r>
              <a:rPr lang="en-US" i="1" dirty="0">
                <a:solidFill>
                  <a:schemeClr val="dk1"/>
                </a:solidFill>
              </a:rPr>
              <a:t>one action </a:t>
            </a:r>
            <a:r>
              <a:rPr lang="en-US" i="0" dirty="0">
                <a:solidFill>
                  <a:schemeClr val="dk1"/>
                </a:solidFill>
              </a:rPr>
              <a:t>based on </a:t>
            </a:r>
            <a:r>
              <a:rPr lang="en-US" i="1" dirty="0">
                <a:solidFill>
                  <a:schemeClr val="dk1"/>
                </a:solidFill>
              </a:rPr>
              <a:t>one value </a:t>
            </a:r>
            <a:r>
              <a:rPr lang="en-US" i="0" dirty="0">
                <a:solidFill>
                  <a:schemeClr val="dk1"/>
                </a:solidFill>
              </a:rPr>
              <a:t>of our school that we can all sign up to in order to begin to close the values gap in our school and help build stronger communities around us.</a:t>
            </a:r>
            <a:endParaRPr lang="en-GB" dirty="0"/>
          </a:p>
          <a:p>
            <a:endParaRPr lang="en-GB" dirty="0"/>
          </a:p>
          <a:p>
            <a:r>
              <a:rPr lang="en-GB" b="1" dirty="0"/>
              <a:t>Cover</a:t>
            </a:r>
            <a:r>
              <a:rPr lang="en-GB" b="1" baseline="0" dirty="0"/>
              <a:t> the outcomes for the session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solidFill>
                  <a:srgbClr val="FF0000"/>
                </a:solidFill>
              </a:rPr>
              <a:t>Point out that values need to be put into practice not just within the school but in all outside dealings too – with all stakeholders including parents, governors and local communities. Your school can provide a wonderful example by doing this.</a:t>
            </a:r>
            <a:endParaRPr lang="en-GB" dirty="0">
              <a:solidFill>
                <a:srgbClr val="FF0000"/>
              </a:solidFill>
            </a:endParaRPr>
          </a:p>
          <a:p>
            <a:endParaRPr lang="en-GB" b="1" dirty="0"/>
          </a:p>
          <a:p>
            <a:endParaRPr lang="en-GB" b="1" dirty="0"/>
          </a:p>
          <a:p>
            <a:endParaRPr lang="en-GB" b="1" dirty="0"/>
          </a:p>
          <a:p>
            <a:endParaRPr lang="en-GB" b="1"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a:solidFill>
                  <a:srgbClr val="000000"/>
                </a:solidFill>
              </a:rPr>
              <a:pPr>
                <a:defRPr/>
              </a:pPr>
              <a:t>3</a:t>
            </a:fld>
            <a:endParaRPr lang="en-US" altLang="en-US">
              <a:solidFill>
                <a:srgbClr val="000000"/>
              </a:solidFill>
            </a:endParaRPr>
          </a:p>
        </p:txBody>
      </p:sp>
    </p:spTree>
    <p:extLst>
      <p:ext uri="{BB962C8B-B14F-4D97-AF65-F5344CB8AC3E}">
        <p14:creationId xmlns:p14="http://schemas.microsoft.com/office/powerpoint/2010/main" val="4160572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2 minutes</a:t>
            </a: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baseline="0" dirty="0">
                <a:solidFill>
                  <a:schemeClr val="dk1"/>
                </a:solidFill>
                <a:latin typeface="Arial" charset="0"/>
                <a:ea typeface="MS PGothic" pitchFamily="34" charset="-128"/>
                <a:cs typeface="ＭＳ Ｐゴシック" charset="0"/>
              </a:rPr>
              <a:t>Gain the everyone’s commitment and set some rules for the workshop by highlighting the following points:</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dk1"/>
                </a:solidFill>
                <a:latin typeface="Arial" charset="0"/>
                <a:ea typeface="MS PGothic" pitchFamily="34" charset="-128"/>
                <a:cs typeface="ＭＳ Ｐゴシック" charset="0"/>
              </a:rPr>
              <a:t>Be personal. Say “I” or “We” -  not “They”.  </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dk1"/>
                </a:solidFill>
                <a:latin typeface="Arial" charset="0"/>
                <a:ea typeface="MS PGothic" pitchFamily="34" charset="-128"/>
                <a:cs typeface="ＭＳ Ｐゴシック" charset="0"/>
              </a:rPr>
              <a:t>Be specific. Small changes, not big words, make the difference. </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dk1"/>
                </a:solidFill>
                <a:latin typeface="Arial" charset="0"/>
                <a:ea typeface="MS PGothic" pitchFamily="34" charset="-128"/>
                <a:cs typeface="ＭＳ Ｐゴシック" charset="0"/>
              </a:rPr>
              <a:t>Be committed. Say what you will do, and when. Commit for yourself, not for others.</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err="1">
                <a:solidFill>
                  <a:schemeClr val="dk1"/>
                </a:solidFill>
                <a:latin typeface="Arial" charset="0"/>
                <a:ea typeface="MS PGothic" pitchFamily="34" charset="-128"/>
                <a:cs typeface="ＭＳ Ｐゴシック" charset="0"/>
              </a:rPr>
              <a:t>Emphasise</a:t>
            </a:r>
            <a:r>
              <a:rPr lang="en-US" sz="1200" b="0" kern="1200" baseline="0" dirty="0">
                <a:solidFill>
                  <a:schemeClr val="dk1"/>
                </a:solidFill>
                <a:latin typeface="Arial" charset="0"/>
                <a:ea typeface="MS PGothic" pitchFamily="34" charset="-128"/>
                <a:cs typeface="ＭＳ Ｐゴシック" charset="0"/>
              </a:rPr>
              <a:t> that there is only one hour so it is important to be focused and to follow the step-by-step approach</a:t>
            </a:r>
          </a:p>
          <a:p>
            <a:endParaRPr lang="en-GB" baseline="0"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4</a:t>
            </a:fld>
            <a:endParaRPr lang="en-US" altLang="en-US"/>
          </a:p>
        </p:txBody>
      </p:sp>
    </p:spTree>
    <p:extLst>
      <p:ext uri="{BB962C8B-B14F-4D97-AF65-F5344CB8AC3E}">
        <p14:creationId xmlns:p14="http://schemas.microsoft.com/office/powerpoint/2010/main" val="4293247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8 minutes</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Before the session you should insert the school value that has been chosen for today’s discussion in the first line of this slide.  You could briefly explain how and why it has been chosen. </a:t>
            </a:r>
          </a:p>
          <a:p>
            <a:endParaRPr lang="en-GB" dirty="0"/>
          </a:p>
          <a:p>
            <a:r>
              <a:rPr lang="en-GB" dirty="0"/>
              <a:t>Split into small groups of 2 or 3 each and move onto the discussion.  </a:t>
            </a:r>
            <a:endParaRPr lang="en-GB" baseline="0" dirty="0"/>
          </a:p>
          <a:p>
            <a:endParaRPr lang="en-GB" baseline="0" dirty="0"/>
          </a:p>
          <a:p>
            <a:r>
              <a:rPr lang="en-GB" baseline="0" dirty="0"/>
              <a:t>Please keep to the timing. The questions are essentially a warm-up for the next slide so it is fine to hurry people a bit.</a:t>
            </a:r>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5</a:t>
            </a:fld>
            <a:endParaRPr lang="en-US" altLang="en-US"/>
          </a:p>
        </p:txBody>
      </p:sp>
    </p:spTree>
    <p:extLst>
      <p:ext uri="{BB962C8B-B14F-4D97-AF65-F5344CB8AC3E}">
        <p14:creationId xmlns:p14="http://schemas.microsoft.com/office/powerpoint/2010/main" val="1701083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defRPr/>
            </a:pPr>
            <a:r>
              <a:rPr lang="en-GB" b="1" i="1" u="sng" dirty="0"/>
              <a:t>Time for this slide:</a:t>
            </a:r>
            <a:r>
              <a:rPr lang="en-GB" b="1" i="1" u="sng" baseline="0" dirty="0"/>
              <a:t> </a:t>
            </a:r>
            <a:r>
              <a:rPr lang="en-GB" b="1" i="1" u="sng" dirty="0"/>
              <a:t>10 minutes</a:t>
            </a: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a:solidFill>
                  <a:schemeClr val="tx1"/>
                </a:solidFill>
                <a:latin typeface="Arial" charset="0"/>
                <a:ea typeface="MS PGothic" pitchFamily="34" charset="-128"/>
                <a:cs typeface="ＭＳ Ｐゴシック" charset="0"/>
              </a:rPr>
              <a:t>Brainstorm actions</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Form new groups of 2s and 3s </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baseline="0" dirty="0">
                <a:solidFill>
                  <a:schemeClr val="tx1"/>
                </a:solidFill>
                <a:latin typeface="Arial" charset="0"/>
                <a:ea typeface="MS PGothic" pitchFamily="34" charset="-128"/>
                <a:cs typeface="ＭＳ Ｐゴシック" charset="0"/>
              </a:rPr>
              <a:t>A</a:t>
            </a:r>
            <a:r>
              <a:rPr lang="en-US" sz="1200" b="0" kern="1200" baseline="0" dirty="0" err="1">
                <a:solidFill>
                  <a:schemeClr val="tx1"/>
                </a:solidFill>
                <a:latin typeface="Arial" charset="0"/>
                <a:ea typeface="MS PGothic" pitchFamily="34" charset="-128"/>
                <a:cs typeface="ＭＳ Ｐゴシック" charset="0"/>
              </a:rPr>
              <a:t>sk</a:t>
            </a:r>
            <a:r>
              <a:rPr lang="en-US" sz="1200" b="0" kern="1200" baseline="0" dirty="0">
                <a:solidFill>
                  <a:schemeClr val="tx1"/>
                </a:solidFill>
                <a:latin typeface="Arial" charset="0"/>
                <a:ea typeface="MS PGothic" pitchFamily="34" charset="-128"/>
                <a:cs typeface="ＭＳ Ｐゴシック" charset="0"/>
              </a:rPr>
              <a:t> everyone to think about his/her ideas….in silence for just 2 minutes.  Each participant can note down several specific actions on a post-it note and put it into the </a:t>
            </a:r>
            <a:r>
              <a:rPr lang="en-US" sz="1200" b="0" kern="1200" baseline="0" dirty="0" err="1">
                <a:solidFill>
                  <a:schemeClr val="tx1"/>
                </a:solidFill>
                <a:latin typeface="Arial" charset="0"/>
                <a:ea typeface="MS PGothic" pitchFamily="34" charset="-128"/>
                <a:cs typeface="ＭＳ Ｐゴシック" charset="0"/>
              </a:rPr>
              <a:t>centre</a:t>
            </a:r>
            <a:r>
              <a:rPr lang="en-US" sz="1200" b="0" kern="1200" baseline="0" dirty="0">
                <a:solidFill>
                  <a:schemeClr val="tx1"/>
                </a:solidFill>
                <a:latin typeface="Arial" charset="0"/>
                <a:ea typeface="MS PGothic" pitchFamily="34" charset="-128"/>
                <a:cs typeface="ＭＳ Ｐゴシック" charset="0"/>
              </a:rPr>
              <a:t> of the group – the ideas could be to do with stopping something, starting something, or doing something differently. Think “going the extra mile”.  </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charset="0"/>
                <a:ea typeface="MS PGothic" pitchFamily="34" charset="-128"/>
                <a:cs typeface="ＭＳ Ｐゴシック" charset="0"/>
              </a:rPr>
              <a:t>Next ask each group to discuss all the ideas put forward together for maximum time of 8 minutes.  </a:t>
            </a:r>
            <a:r>
              <a:rPr lang="en-US" sz="1200" b="0" kern="1200" baseline="0">
                <a:solidFill>
                  <a:schemeClr val="tx1"/>
                </a:solidFill>
                <a:latin typeface="Arial" charset="0"/>
                <a:ea typeface="MS PGothic" pitchFamily="34" charset="-128"/>
                <a:cs typeface="ＭＳ Ｐゴシック" charset="0"/>
              </a:rPr>
              <a:t>After 5 </a:t>
            </a:r>
            <a:r>
              <a:rPr lang="en-US" sz="1200" b="0" kern="1200" baseline="0" dirty="0">
                <a:solidFill>
                  <a:schemeClr val="tx1"/>
                </a:solidFill>
                <a:latin typeface="Arial" charset="0"/>
                <a:ea typeface="MS PGothic" pitchFamily="34" charset="-128"/>
                <a:cs typeface="ＭＳ Ｐゴシック" charset="0"/>
              </a:rPr>
              <a:t>minutes, you can suggest they start trying to narrow down the ideas. </a:t>
            </a:r>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6</a:t>
            </a:fld>
            <a:endParaRPr lang="en-US" altLang="en-US"/>
          </a:p>
        </p:txBody>
      </p:sp>
      <p:sp>
        <p:nvSpPr>
          <p:cNvPr id="5" name="Rectangle 4"/>
          <p:cNvSpPr/>
          <p:nvPr/>
        </p:nvSpPr>
        <p:spPr>
          <a:xfrm>
            <a:off x="917048" y="5489898"/>
            <a:ext cx="3436919" cy="2581909"/>
          </a:xfrm>
          <a:prstGeom prst="rect">
            <a:avLst/>
          </a:prstGeom>
        </p:spPr>
        <p:txBody>
          <a:bodyPr lIns="92290" tIns="46145" rIns="92290" bIns="46145">
            <a:spAutoFit/>
          </a:bodyPr>
          <a:lstStyle/>
          <a:p>
            <a:pPr>
              <a:spcAft>
                <a:spcPts val="303"/>
              </a:spcAft>
            </a:pPr>
            <a:r>
              <a:rPr lang="en-US" sz="1400" b="1" dirty="0">
                <a:solidFill>
                  <a:srgbClr val="E05D29"/>
                </a:solidFill>
                <a:latin typeface="DIN Alternate" charset="0"/>
                <a:ea typeface="DIN Alternate" charset="0"/>
                <a:cs typeface="DIN Alternate" charset="0"/>
              </a:rPr>
              <a:t>The rules</a:t>
            </a:r>
            <a:endParaRPr lang="en-US" sz="1200" b="1" dirty="0">
              <a:solidFill>
                <a:srgbClr val="E05D29"/>
              </a:solidFill>
              <a:latin typeface="DIN Alternate" charset="0"/>
              <a:ea typeface="DIN Alternate" charset="0"/>
              <a:cs typeface="DIN Alternate" charset="0"/>
            </a:endParaRPr>
          </a:p>
          <a:p>
            <a:r>
              <a:rPr lang="en-US" sz="1200" dirty="0">
                <a:ea typeface="Century Gothic" charset="0"/>
                <a:cs typeface="Century Gothic" charset="0"/>
              </a:rPr>
              <a:t>To have a constructive meeting, everyone needs to remember three simple rules:</a:t>
            </a:r>
          </a:p>
          <a:p>
            <a:pPr marL="230726" indent="-230726">
              <a:buFont typeface="+mj-lt"/>
              <a:buAutoNum type="arabicPeriod"/>
            </a:pPr>
            <a:endParaRPr lang="en-US" sz="1200" dirty="0">
              <a:ea typeface="Century Gothic" charset="0"/>
              <a:cs typeface="Century Gothic" charset="0"/>
            </a:endParaRP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personal</a:t>
            </a:r>
            <a:r>
              <a:rPr lang="en-US" sz="1200" dirty="0">
                <a:ea typeface="Century Gothic" charset="0"/>
                <a:cs typeface="Century Gothic" charset="0"/>
              </a:rPr>
              <a:t>. Say “I”, not “they”. Commit for yourself, not for others.</a:t>
            </a: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specific</a:t>
            </a:r>
            <a:r>
              <a:rPr lang="en-US" sz="1200" dirty="0">
                <a:ea typeface="Century Gothic" charset="0"/>
                <a:cs typeface="Century Gothic" charset="0"/>
              </a:rPr>
              <a:t>. Small changes, not big words, make the difference. </a:t>
            </a: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committed</a:t>
            </a:r>
            <a:r>
              <a:rPr lang="en-US" sz="1200" dirty="0">
                <a:ea typeface="Century Gothic" charset="0"/>
                <a:cs typeface="Century Gothic" charset="0"/>
              </a:rPr>
              <a:t>. Say what you will do, and when.</a:t>
            </a:r>
          </a:p>
        </p:txBody>
      </p:sp>
    </p:spTree>
    <p:extLst>
      <p:ext uri="{BB962C8B-B14F-4D97-AF65-F5344CB8AC3E}">
        <p14:creationId xmlns:p14="http://schemas.microsoft.com/office/powerpoint/2010/main" val="463479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defRPr/>
            </a:pPr>
            <a:r>
              <a:rPr lang="en-GB" b="1" i="1" u="sng" dirty="0"/>
              <a:t>Time for this slide: 6 minutes</a:t>
            </a:r>
          </a:p>
          <a:p>
            <a:pPr defTabSz="922904">
              <a:defRPr/>
            </a:pPr>
            <a:endParaRPr lang="en-GB" b="1" i="1" u="sng" dirty="0"/>
          </a:p>
          <a:p>
            <a:r>
              <a:rPr lang="en-GB" dirty="0"/>
              <a:t>The next step is for each small group to assess the ideas put forward, using the questions/criteria set out on the slide to come to a view on each idea. If felt helpful, they could award each idea points on a sliding scale of 1 to 5 for how well the suggested action measures up against each of those questions. </a:t>
            </a:r>
          </a:p>
          <a:p>
            <a:endParaRPr lang="en-GB" b="1" i="1" dirty="0"/>
          </a:p>
          <a:p>
            <a:r>
              <a:rPr lang="en-GB" dirty="0"/>
              <a:t>Each group should end up with a top idea which they will recommend in the general discussion which will follow when you go to Slide 8. </a:t>
            </a:r>
          </a:p>
          <a:p>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7</a:t>
            </a:fld>
            <a:endParaRPr lang="en-US" altLang="en-US"/>
          </a:p>
        </p:txBody>
      </p:sp>
      <p:sp>
        <p:nvSpPr>
          <p:cNvPr id="5" name="Rectangle 4"/>
          <p:cNvSpPr/>
          <p:nvPr/>
        </p:nvSpPr>
        <p:spPr>
          <a:xfrm>
            <a:off x="917048" y="5489898"/>
            <a:ext cx="3436919" cy="2581909"/>
          </a:xfrm>
          <a:prstGeom prst="rect">
            <a:avLst/>
          </a:prstGeom>
        </p:spPr>
        <p:txBody>
          <a:bodyPr lIns="92290" tIns="46145" rIns="92290" bIns="46145">
            <a:spAutoFit/>
          </a:bodyPr>
          <a:lstStyle/>
          <a:p>
            <a:pPr>
              <a:spcAft>
                <a:spcPts val="303"/>
              </a:spcAft>
            </a:pPr>
            <a:r>
              <a:rPr lang="en-US" sz="1400" b="1" dirty="0">
                <a:solidFill>
                  <a:srgbClr val="E05D29"/>
                </a:solidFill>
                <a:latin typeface="DIN Alternate" charset="0"/>
                <a:ea typeface="DIN Alternate" charset="0"/>
                <a:cs typeface="DIN Alternate" charset="0"/>
              </a:rPr>
              <a:t>The rules</a:t>
            </a:r>
            <a:endParaRPr lang="en-US" sz="1200" b="1" dirty="0">
              <a:solidFill>
                <a:srgbClr val="E05D29"/>
              </a:solidFill>
              <a:latin typeface="DIN Alternate" charset="0"/>
              <a:ea typeface="DIN Alternate" charset="0"/>
              <a:cs typeface="DIN Alternate" charset="0"/>
            </a:endParaRPr>
          </a:p>
          <a:p>
            <a:r>
              <a:rPr lang="en-US" sz="1200" dirty="0">
                <a:ea typeface="Century Gothic" charset="0"/>
                <a:cs typeface="Century Gothic" charset="0"/>
              </a:rPr>
              <a:t>To have a constructive meeting, everyone needs to remember three simple rules:</a:t>
            </a:r>
          </a:p>
          <a:p>
            <a:pPr marL="230726" indent="-230726">
              <a:buFont typeface="+mj-lt"/>
              <a:buAutoNum type="arabicPeriod"/>
            </a:pPr>
            <a:endParaRPr lang="en-US" sz="1200" dirty="0">
              <a:ea typeface="Century Gothic" charset="0"/>
              <a:cs typeface="Century Gothic" charset="0"/>
            </a:endParaRP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personal</a:t>
            </a:r>
            <a:r>
              <a:rPr lang="en-US" sz="1200" dirty="0">
                <a:ea typeface="Century Gothic" charset="0"/>
                <a:cs typeface="Century Gothic" charset="0"/>
              </a:rPr>
              <a:t>. Say “I”, not “they”. Commit for yourself, not for others.</a:t>
            </a: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specific</a:t>
            </a:r>
            <a:r>
              <a:rPr lang="en-US" sz="1200" dirty="0">
                <a:ea typeface="Century Gothic" charset="0"/>
                <a:cs typeface="Century Gothic" charset="0"/>
              </a:rPr>
              <a:t>. Small changes, not big words, make the difference. </a:t>
            </a: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committed</a:t>
            </a:r>
            <a:r>
              <a:rPr lang="en-US" sz="1200" dirty="0">
                <a:ea typeface="Century Gothic" charset="0"/>
                <a:cs typeface="Century Gothic" charset="0"/>
              </a:rPr>
              <a:t>. Say what you will do, and when.</a:t>
            </a:r>
          </a:p>
        </p:txBody>
      </p:sp>
    </p:spTree>
    <p:extLst>
      <p:ext uri="{BB962C8B-B14F-4D97-AF65-F5344CB8AC3E}">
        <p14:creationId xmlns:p14="http://schemas.microsoft.com/office/powerpoint/2010/main" val="285172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defRPr/>
            </a:pPr>
            <a:r>
              <a:rPr lang="en-GB" b="1" i="1" u="sng" dirty="0"/>
              <a:t>Time for this slide: 20 minutes </a:t>
            </a:r>
          </a:p>
          <a:p>
            <a:endParaRPr lang="en-GB" dirty="0"/>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a:solidFill>
                  <a:schemeClr val="tx1"/>
                </a:solidFill>
                <a:latin typeface="Arial" charset="0"/>
                <a:ea typeface="MS PGothic" pitchFamily="34" charset="-128"/>
                <a:cs typeface="ＭＳ Ｐゴシック" charset="0"/>
              </a:rPr>
              <a:t>Group ideas now to be shared in plenary in order to gain commitment to “one value, one change”</a:t>
            </a: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baseline="0" dirty="0">
              <a:solidFill>
                <a:schemeClr val="tx1"/>
              </a:solidFill>
              <a:latin typeface="Arial" charset="0"/>
              <a:ea typeface="MS PGothic" pitchFamily="34" charset="-128"/>
              <a:cs typeface="ＭＳ Ｐゴシック" charset="0"/>
            </a:endParaRP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baseline="0" dirty="0">
                <a:solidFill>
                  <a:schemeClr val="tx1"/>
                </a:solidFill>
                <a:latin typeface="Arial" charset="0"/>
                <a:ea typeface="MS PGothic" pitchFamily="34" charset="-128"/>
                <a:cs typeface="ＭＳ Ｐゴシック" charset="0"/>
              </a:rPr>
              <a:t>Explain that the aim of the Values Challenge workshop is for the attendees to come up with </a:t>
            </a:r>
            <a:r>
              <a:rPr lang="en-US" sz="1200" b="0" i="1" kern="1200" baseline="0" dirty="0">
                <a:solidFill>
                  <a:schemeClr val="tx1"/>
                </a:solidFill>
                <a:latin typeface="Arial" charset="0"/>
                <a:ea typeface="MS PGothic" pitchFamily="34" charset="-128"/>
                <a:cs typeface="ＭＳ Ｐゴシック" charset="0"/>
              </a:rPr>
              <a:t>one action </a:t>
            </a:r>
            <a:r>
              <a:rPr lang="en-US" sz="1200" b="0" kern="1200" baseline="0" dirty="0">
                <a:solidFill>
                  <a:schemeClr val="tx1"/>
                </a:solidFill>
                <a:latin typeface="Arial" charset="0"/>
                <a:ea typeface="MS PGothic" pitchFamily="34" charset="-128"/>
                <a:cs typeface="ＭＳ Ｐゴシック" charset="0"/>
              </a:rPr>
              <a:t>to make </a:t>
            </a:r>
            <a:r>
              <a:rPr lang="en-US" sz="1200" b="0" i="1" kern="1200" baseline="0" dirty="0">
                <a:solidFill>
                  <a:schemeClr val="tx1"/>
                </a:solidFill>
                <a:latin typeface="Arial" charset="0"/>
                <a:ea typeface="MS PGothic" pitchFamily="34" charset="-128"/>
                <a:cs typeface="ＭＳ Ｐゴシック" charset="0"/>
              </a:rPr>
              <a:t>one change</a:t>
            </a:r>
            <a:r>
              <a:rPr lang="en-US" sz="1200" b="0" kern="1200" baseline="0" dirty="0">
                <a:solidFill>
                  <a:schemeClr val="tx1"/>
                </a:solidFill>
                <a:latin typeface="Arial" charset="0"/>
                <a:ea typeface="MS PGothic" pitchFamily="34" charset="-128"/>
                <a:cs typeface="ＭＳ Ｐゴシック" charset="0"/>
              </a:rPr>
              <a:t>. This action is meant to close the gap between how the value is currently put into practice and what the value looks like ideally</a:t>
            </a:r>
            <a:r>
              <a:rPr lang="en-US" dirty="0"/>
              <a:t>, and in so doing help us all connect better with each other and our wider local community.</a:t>
            </a:r>
            <a:endParaRPr lang="en-US" sz="1200" b="0" kern="1200" baseline="0" dirty="0">
              <a:solidFill>
                <a:schemeClr val="tx1"/>
              </a:solidFill>
              <a:latin typeface="Arial" charset="0"/>
              <a:ea typeface="MS PGothic" pitchFamily="34" charset="-128"/>
              <a:cs typeface="ＭＳ Ｐゴシック" charset="0"/>
            </a:endParaRP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baseline="0" dirty="0">
              <a:solidFill>
                <a:schemeClr val="tx1"/>
              </a:solidFill>
              <a:latin typeface="Arial" charset="0"/>
              <a:ea typeface="MS PGothic" pitchFamily="34" charset="-128"/>
              <a:cs typeface="ＭＳ Ｐゴシック" charset="0"/>
            </a:endParaRPr>
          </a:p>
          <a:p>
            <a:r>
              <a:rPr lang="en-GB" dirty="0"/>
              <a:t>Biggest is not always best!  Sometimes small changes that are easy to execute and easily copied by others can have a more immediate and significant impact than an ambitious plan which never really gets off the ground.</a:t>
            </a:r>
          </a:p>
          <a:p>
            <a:endParaRPr lang="en-GB" dirty="0"/>
          </a:p>
          <a:p>
            <a:r>
              <a:rPr lang="en-GB" dirty="0"/>
              <a:t>Get each group to share their op or  “best” idea in say 30 seconds (exact time allowed will depend on number of groups).   Whatever time allowance you give, make the time allowance clear and make sure the groups stick to it to avoid overrunning </a:t>
            </a:r>
          </a:p>
          <a:p>
            <a:endParaRPr lang="en-GB" dirty="0"/>
          </a:p>
          <a:p>
            <a:r>
              <a:rPr lang="en-GB" dirty="0"/>
              <a:t>Where there is common ground between groups, seek to combine them</a:t>
            </a:r>
            <a:r>
              <a:rPr lang="en-GB" baseline="0" dirty="0"/>
              <a:t> into a single idea.</a:t>
            </a:r>
          </a:p>
          <a:p>
            <a:endParaRPr lang="en-GB" baseline="0" dirty="0"/>
          </a:p>
          <a:p>
            <a:r>
              <a:rPr lang="en-GB" baseline="0" dirty="0"/>
              <a:t>Decide on a voting system that will work best for you (</a:t>
            </a:r>
            <a:r>
              <a:rPr lang="en-GB" baseline="0" dirty="0" err="1"/>
              <a:t>eg</a:t>
            </a:r>
            <a:r>
              <a:rPr lang="en-GB" baseline="0" dirty="0"/>
              <a:t> people move physically to the idea which attracts them most, or use sticky voting dots) to identify the idea to be adopted by the whole group.  Also, capture the other suggested actions for future reference.</a:t>
            </a:r>
          </a:p>
          <a:p>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8</a:t>
            </a:fld>
            <a:endParaRPr lang="en-US" altLang="en-US"/>
          </a:p>
        </p:txBody>
      </p:sp>
    </p:spTree>
    <p:extLst>
      <p:ext uri="{BB962C8B-B14F-4D97-AF65-F5344CB8AC3E}">
        <p14:creationId xmlns:p14="http://schemas.microsoft.com/office/powerpoint/2010/main" val="131509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Please write the chosen value on the We Value template (this should have been printed out before the session) under “We Value…”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Then please write the chosen action that everyone will take to put that value into practice.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If there is time, space and appetite, you can take a photo of the completed/signed We Value template, either on its own or with the attendees, and share on social media using the hashtag #WorldValuesDay2022. </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9</a:t>
            </a:fld>
            <a:endParaRPr lang="en-US" altLang="en-US"/>
          </a:p>
        </p:txBody>
      </p:sp>
    </p:spTree>
    <p:extLst>
      <p:ext uri="{BB962C8B-B14F-4D97-AF65-F5344CB8AC3E}">
        <p14:creationId xmlns:p14="http://schemas.microsoft.com/office/powerpoint/2010/main" val="3265384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291" name="Rectangle 3"/>
          <p:cNvSpPr>
            <a:spLocks noGrp="1" noChangeArrowheads="1"/>
          </p:cNvSpPr>
          <p:nvPr>
            <p:ph type="ctrTitle"/>
          </p:nvPr>
        </p:nvSpPr>
        <p:spPr>
          <a:xfrm>
            <a:off x="914400" y="1676400"/>
            <a:ext cx="7315200" cy="1143000"/>
          </a:xfrm>
        </p:spPr>
        <p:txBody>
          <a:bodyPr/>
          <a:lstStyle>
            <a:lvl1pPr>
              <a:defRPr sz="800">
                <a:solidFill>
                  <a:srgbClr val="404040"/>
                </a:solidFill>
              </a:defRPr>
            </a:lvl1pPr>
          </a:lstStyle>
          <a:p>
            <a:pPr lvl="0"/>
            <a:r>
              <a:rPr lang="en-US" noProof="0"/>
              <a:t>Click to edit Master title style</a:t>
            </a:r>
          </a:p>
        </p:txBody>
      </p:sp>
      <p:sp>
        <p:nvSpPr>
          <p:cNvPr id="12292" name="Rectangle 4"/>
          <p:cNvSpPr>
            <a:spLocks noGrp="1" noChangeArrowheads="1"/>
          </p:cNvSpPr>
          <p:nvPr>
            <p:ph type="subTitle" idx="1"/>
          </p:nvPr>
        </p:nvSpPr>
        <p:spPr>
          <a:xfrm>
            <a:off x="914400" y="2971800"/>
            <a:ext cx="7315200" cy="1752600"/>
          </a:xfrm>
        </p:spPr>
        <p:txBody>
          <a:bodyPr/>
          <a:lstStyle>
            <a:lvl1pPr marL="0" indent="0">
              <a:buFont typeface="Times" charset="0"/>
              <a:buNone/>
              <a:defRPr>
                <a:solidFill>
                  <a:schemeClr val="tx2"/>
                </a:solidFill>
              </a:defRPr>
            </a:lvl1pPr>
          </a:lstStyle>
          <a:p>
            <a:pPr lvl="0"/>
            <a:r>
              <a:rPr lang="en-US" noProof="0"/>
              <a:t>Click to edit Master subtitle style</a:t>
            </a:r>
          </a:p>
        </p:txBody>
      </p:sp>
      <p:sp>
        <p:nvSpPr>
          <p:cNvPr id="4" name="Rectangle 5"/>
          <p:cNvSpPr>
            <a:spLocks noGrp="1" noChangeArrowheads="1"/>
          </p:cNvSpPr>
          <p:nvPr>
            <p:ph type="dt" sz="half" idx="10"/>
          </p:nvPr>
        </p:nvSpPr>
        <p:spPr>
          <a:xfrm>
            <a:off x="914400" y="6248400"/>
            <a:ext cx="1676400" cy="457200"/>
          </a:xfrm>
          <a:effectLst/>
        </p:spPr>
        <p:txBody>
          <a:bodyPr/>
          <a:lstStyle>
            <a:lvl1pPr>
              <a:defRPr sz="1400"/>
            </a:lvl1pPr>
          </a:lstStyle>
          <a:p>
            <a:pPr>
              <a:defRPr/>
            </a:pPr>
            <a:endParaRPr lang="en-US"/>
          </a:p>
        </p:txBody>
      </p:sp>
      <p:sp>
        <p:nvSpPr>
          <p:cNvPr id="5" name="Rectangle 6"/>
          <p:cNvSpPr>
            <a:spLocks noGrp="1" noChangeArrowheads="1"/>
          </p:cNvSpPr>
          <p:nvPr>
            <p:ph type="ftr" sz="quarter" idx="11"/>
          </p:nvPr>
        </p:nvSpPr>
        <p:spPr>
          <a:xfrm>
            <a:off x="3124200" y="6248400"/>
            <a:ext cx="2895600" cy="457200"/>
          </a:xfrm>
          <a:effectLst/>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xfrm>
            <a:off x="6553200" y="6248400"/>
            <a:ext cx="1676400" cy="457200"/>
          </a:xfrm>
          <a:effectLst/>
        </p:spPr>
        <p:txBody>
          <a:bodyPr/>
          <a:lstStyle>
            <a:lvl1pPr>
              <a:defRPr sz="1400" smtClean="0"/>
            </a:lvl1pPr>
          </a:lstStyle>
          <a:p>
            <a:pPr>
              <a:defRPr/>
            </a:pPr>
            <a:fld id="{6E0D37C8-9BB3-4E25-834B-332E21A91FEE}" type="slidenum">
              <a:rPr lang="en-US" altLang="en-US"/>
              <a:pPr>
                <a:defRPr/>
              </a:pPr>
              <a:t>‹#›</a:t>
            </a:fld>
            <a:endParaRPr lang="en-US" altLang="en-US"/>
          </a:p>
        </p:txBody>
      </p:sp>
    </p:spTree>
    <p:extLst>
      <p:ext uri="{BB962C8B-B14F-4D97-AF65-F5344CB8AC3E}">
        <p14:creationId xmlns:p14="http://schemas.microsoft.com/office/powerpoint/2010/main" val="4180219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EBA4E90-C722-4E58-ABCE-F5B12039FF6F}" type="slidenum">
              <a:rPr lang="en-US" altLang="en-US"/>
              <a:pPr>
                <a:defRPr/>
              </a:pPr>
              <a:t>‹#›</a:t>
            </a:fld>
            <a:endParaRPr lang="en-US" altLang="en-US" sz="1400"/>
          </a:p>
        </p:txBody>
      </p:sp>
    </p:spTree>
    <p:extLst>
      <p:ext uri="{BB962C8B-B14F-4D97-AF65-F5344CB8AC3E}">
        <p14:creationId xmlns:p14="http://schemas.microsoft.com/office/powerpoint/2010/main" val="1171839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95275"/>
            <a:ext cx="1943100" cy="52673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295275"/>
            <a:ext cx="5676900" cy="52673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801C55F8-A8EF-4220-BCBF-6EB82AEFBA8A}" type="slidenum">
              <a:rPr lang="en-US" altLang="en-US"/>
              <a:pPr>
                <a:defRPr/>
              </a:pPr>
              <a:t>‹#›</a:t>
            </a:fld>
            <a:endParaRPr lang="en-US" altLang="en-US" sz="1400"/>
          </a:p>
        </p:txBody>
      </p:sp>
    </p:spTree>
    <p:extLst>
      <p:ext uri="{BB962C8B-B14F-4D97-AF65-F5344CB8AC3E}">
        <p14:creationId xmlns:p14="http://schemas.microsoft.com/office/powerpoint/2010/main" val="1935832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524C1A5A-EBA2-4374-823E-E1236E5BED05}" type="slidenum">
              <a:rPr lang="en-GB" altLang="en-US"/>
              <a:pPr>
                <a:defRPr/>
              </a:pPr>
              <a:t>‹#›</a:t>
            </a:fld>
            <a:endParaRPr lang="en-GB" altLang="en-US"/>
          </a:p>
        </p:txBody>
      </p:sp>
    </p:spTree>
    <p:extLst>
      <p:ext uri="{BB962C8B-B14F-4D97-AF65-F5344CB8AC3E}">
        <p14:creationId xmlns:p14="http://schemas.microsoft.com/office/powerpoint/2010/main" val="3923264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2F154938-55E4-489D-91E1-6543F56E5A40}" type="slidenum">
              <a:rPr lang="en-GB" altLang="en-US"/>
              <a:pPr>
                <a:defRPr/>
              </a:pPr>
              <a:t>‹#›</a:t>
            </a:fld>
            <a:endParaRPr lang="en-GB" altLang="en-US"/>
          </a:p>
        </p:txBody>
      </p:sp>
    </p:spTree>
    <p:extLst>
      <p:ext uri="{BB962C8B-B14F-4D97-AF65-F5344CB8AC3E}">
        <p14:creationId xmlns:p14="http://schemas.microsoft.com/office/powerpoint/2010/main" val="4264198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1D91A51D-832E-494C-AF5B-3796BFAF839B}" type="slidenum">
              <a:rPr lang="en-GB" altLang="en-US"/>
              <a:pPr>
                <a:defRPr/>
              </a:pPr>
              <a:t>‹#›</a:t>
            </a:fld>
            <a:endParaRPr lang="en-GB" altLang="en-US"/>
          </a:p>
        </p:txBody>
      </p:sp>
    </p:spTree>
    <p:extLst>
      <p:ext uri="{BB962C8B-B14F-4D97-AF65-F5344CB8AC3E}">
        <p14:creationId xmlns:p14="http://schemas.microsoft.com/office/powerpoint/2010/main" val="3862683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a:t>NEXT</a:t>
            </a:r>
          </a:p>
        </p:txBody>
      </p:sp>
      <p:sp>
        <p:nvSpPr>
          <p:cNvPr id="7" name="Slide Number Placeholder 5"/>
          <p:cNvSpPr>
            <a:spLocks noGrp="1"/>
          </p:cNvSpPr>
          <p:nvPr>
            <p:ph type="sldNum" sz="quarter" idx="12"/>
          </p:nvPr>
        </p:nvSpPr>
        <p:spPr/>
        <p:txBody>
          <a:bodyPr/>
          <a:lstStyle>
            <a:lvl1pPr>
              <a:defRPr/>
            </a:lvl1pPr>
          </a:lstStyle>
          <a:p>
            <a:pPr>
              <a:defRPr/>
            </a:pPr>
            <a:fld id="{2E50A664-DB43-43E9-B055-83EEADC49F8F}" type="slidenum">
              <a:rPr lang="en-GB" altLang="en-US"/>
              <a:pPr>
                <a:defRPr/>
              </a:pPr>
              <a:t>‹#›</a:t>
            </a:fld>
            <a:endParaRPr lang="en-GB" altLang="en-US"/>
          </a:p>
        </p:txBody>
      </p:sp>
    </p:spTree>
    <p:extLst>
      <p:ext uri="{BB962C8B-B14F-4D97-AF65-F5344CB8AC3E}">
        <p14:creationId xmlns:p14="http://schemas.microsoft.com/office/powerpoint/2010/main" val="2813032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ltLang="en-US" dirty="0"/>
          </a:p>
        </p:txBody>
      </p:sp>
      <p:sp>
        <p:nvSpPr>
          <p:cNvPr id="8" name="Footer Placeholder 4"/>
          <p:cNvSpPr>
            <a:spLocks noGrp="1"/>
          </p:cNvSpPr>
          <p:nvPr>
            <p:ph type="ftr" sz="quarter" idx="11"/>
          </p:nvPr>
        </p:nvSpPr>
        <p:spPr/>
        <p:txBody>
          <a:bodyPr/>
          <a:lstStyle>
            <a:lvl1pPr>
              <a:defRPr/>
            </a:lvl1pPr>
          </a:lstStyle>
          <a:p>
            <a:pPr>
              <a:defRPr/>
            </a:pPr>
            <a:r>
              <a:rPr lang="en-GB"/>
              <a:t>NEXT</a:t>
            </a:r>
          </a:p>
        </p:txBody>
      </p:sp>
      <p:sp>
        <p:nvSpPr>
          <p:cNvPr id="9" name="Slide Number Placeholder 5"/>
          <p:cNvSpPr>
            <a:spLocks noGrp="1"/>
          </p:cNvSpPr>
          <p:nvPr>
            <p:ph type="sldNum" sz="quarter" idx="12"/>
          </p:nvPr>
        </p:nvSpPr>
        <p:spPr/>
        <p:txBody>
          <a:bodyPr/>
          <a:lstStyle>
            <a:lvl1pPr>
              <a:defRPr/>
            </a:lvl1pPr>
          </a:lstStyle>
          <a:p>
            <a:pPr>
              <a:defRPr/>
            </a:pPr>
            <a:fld id="{3470049D-6300-4028-B7C1-E359DBF2EA97}" type="slidenum">
              <a:rPr lang="en-GB" altLang="en-US"/>
              <a:pPr>
                <a:defRPr/>
              </a:pPr>
              <a:t>‹#›</a:t>
            </a:fld>
            <a:endParaRPr lang="en-GB" altLang="en-US"/>
          </a:p>
        </p:txBody>
      </p:sp>
    </p:spTree>
    <p:extLst>
      <p:ext uri="{BB962C8B-B14F-4D97-AF65-F5344CB8AC3E}">
        <p14:creationId xmlns:p14="http://schemas.microsoft.com/office/powerpoint/2010/main" val="3863457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ltLang="en-US" dirty="0"/>
          </a:p>
        </p:txBody>
      </p:sp>
      <p:sp>
        <p:nvSpPr>
          <p:cNvPr id="4" name="Footer Placeholder 4"/>
          <p:cNvSpPr>
            <a:spLocks noGrp="1"/>
          </p:cNvSpPr>
          <p:nvPr>
            <p:ph type="ftr" sz="quarter" idx="11"/>
          </p:nvPr>
        </p:nvSpPr>
        <p:spPr/>
        <p:txBody>
          <a:bodyPr/>
          <a:lstStyle>
            <a:lvl1pPr>
              <a:defRPr/>
            </a:lvl1pPr>
          </a:lstStyle>
          <a:p>
            <a:pPr>
              <a:defRPr/>
            </a:pPr>
            <a:r>
              <a:rPr lang="en-GB"/>
              <a:t>NEXT</a:t>
            </a:r>
          </a:p>
        </p:txBody>
      </p:sp>
      <p:sp>
        <p:nvSpPr>
          <p:cNvPr id="5" name="Slide Number Placeholder 5"/>
          <p:cNvSpPr>
            <a:spLocks noGrp="1"/>
          </p:cNvSpPr>
          <p:nvPr>
            <p:ph type="sldNum" sz="quarter" idx="12"/>
          </p:nvPr>
        </p:nvSpPr>
        <p:spPr/>
        <p:txBody>
          <a:bodyPr/>
          <a:lstStyle>
            <a:lvl1pPr>
              <a:defRPr/>
            </a:lvl1pPr>
          </a:lstStyle>
          <a:p>
            <a:pPr>
              <a:defRPr/>
            </a:pPr>
            <a:fld id="{125B3E93-A0C2-4919-9DD3-6A1AEB00E50E}" type="slidenum">
              <a:rPr lang="en-GB" altLang="en-US"/>
              <a:pPr>
                <a:defRPr/>
              </a:pPr>
              <a:t>‹#›</a:t>
            </a:fld>
            <a:endParaRPr lang="en-GB" altLang="en-US"/>
          </a:p>
        </p:txBody>
      </p:sp>
    </p:spTree>
    <p:extLst>
      <p:ext uri="{BB962C8B-B14F-4D97-AF65-F5344CB8AC3E}">
        <p14:creationId xmlns:p14="http://schemas.microsoft.com/office/powerpoint/2010/main" val="1421322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ltLang="en-US" dirty="0"/>
          </a:p>
        </p:txBody>
      </p:sp>
      <p:sp>
        <p:nvSpPr>
          <p:cNvPr id="3" name="Footer Placeholder 4"/>
          <p:cNvSpPr>
            <a:spLocks noGrp="1"/>
          </p:cNvSpPr>
          <p:nvPr>
            <p:ph type="ftr" sz="quarter" idx="11"/>
          </p:nvPr>
        </p:nvSpPr>
        <p:spPr/>
        <p:txBody>
          <a:bodyPr/>
          <a:lstStyle>
            <a:lvl1pPr>
              <a:defRPr/>
            </a:lvl1pPr>
          </a:lstStyle>
          <a:p>
            <a:pPr>
              <a:defRPr/>
            </a:pPr>
            <a:r>
              <a:rPr lang="en-GB"/>
              <a:t>NEXT</a:t>
            </a:r>
          </a:p>
        </p:txBody>
      </p:sp>
      <p:sp>
        <p:nvSpPr>
          <p:cNvPr id="4" name="Slide Number Placeholder 5"/>
          <p:cNvSpPr>
            <a:spLocks noGrp="1"/>
          </p:cNvSpPr>
          <p:nvPr>
            <p:ph type="sldNum" sz="quarter" idx="12"/>
          </p:nvPr>
        </p:nvSpPr>
        <p:spPr/>
        <p:txBody>
          <a:bodyPr/>
          <a:lstStyle>
            <a:lvl1pPr>
              <a:defRPr/>
            </a:lvl1pPr>
          </a:lstStyle>
          <a:p>
            <a:pPr>
              <a:defRPr/>
            </a:pPr>
            <a:fld id="{CD92049E-DAD0-459D-AD5A-C322B0AC82E4}" type="slidenum">
              <a:rPr lang="en-GB" altLang="en-US"/>
              <a:pPr>
                <a:defRPr/>
              </a:pPr>
              <a:t>‹#›</a:t>
            </a:fld>
            <a:endParaRPr lang="en-GB" altLang="en-US"/>
          </a:p>
        </p:txBody>
      </p:sp>
    </p:spTree>
    <p:extLst>
      <p:ext uri="{BB962C8B-B14F-4D97-AF65-F5344CB8AC3E}">
        <p14:creationId xmlns:p14="http://schemas.microsoft.com/office/powerpoint/2010/main" val="2215902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a:t>NEXT</a:t>
            </a:r>
          </a:p>
        </p:txBody>
      </p:sp>
      <p:sp>
        <p:nvSpPr>
          <p:cNvPr id="7" name="Slide Number Placeholder 5"/>
          <p:cNvSpPr>
            <a:spLocks noGrp="1"/>
          </p:cNvSpPr>
          <p:nvPr>
            <p:ph type="sldNum" sz="quarter" idx="12"/>
          </p:nvPr>
        </p:nvSpPr>
        <p:spPr/>
        <p:txBody>
          <a:bodyPr/>
          <a:lstStyle>
            <a:lvl1pPr>
              <a:defRPr/>
            </a:lvl1pPr>
          </a:lstStyle>
          <a:p>
            <a:pPr>
              <a:defRPr/>
            </a:pPr>
            <a:fld id="{C0C4EA1D-EB20-48C9-AE0A-7750DEB68747}" type="slidenum">
              <a:rPr lang="en-GB" altLang="en-US"/>
              <a:pPr>
                <a:defRPr/>
              </a:pPr>
              <a:t>‹#›</a:t>
            </a:fld>
            <a:endParaRPr lang="en-GB" altLang="en-US"/>
          </a:p>
        </p:txBody>
      </p:sp>
    </p:spTree>
    <p:extLst>
      <p:ext uri="{BB962C8B-B14F-4D97-AF65-F5344CB8AC3E}">
        <p14:creationId xmlns:p14="http://schemas.microsoft.com/office/powerpoint/2010/main" val="90595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99D6CE0-D189-415F-BFD1-4845478A9C65}" type="slidenum">
              <a:rPr lang="en-US" altLang="en-US"/>
              <a:pPr>
                <a:defRPr/>
              </a:pPr>
              <a:t>‹#›</a:t>
            </a:fld>
            <a:endParaRPr lang="en-US" altLang="en-US" sz="1400"/>
          </a:p>
        </p:txBody>
      </p:sp>
    </p:spTree>
    <p:extLst>
      <p:ext uri="{BB962C8B-B14F-4D97-AF65-F5344CB8AC3E}">
        <p14:creationId xmlns:p14="http://schemas.microsoft.com/office/powerpoint/2010/main" val="2789030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a:t>NEXT</a:t>
            </a:r>
          </a:p>
        </p:txBody>
      </p:sp>
      <p:sp>
        <p:nvSpPr>
          <p:cNvPr id="7" name="Slide Number Placeholder 5"/>
          <p:cNvSpPr>
            <a:spLocks noGrp="1"/>
          </p:cNvSpPr>
          <p:nvPr>
            <p:ph type="sldNum" sz="quarter" idx="12"/>
          </p:nvPr>
        </p:nvSpPr>
        <p:spPr/>
        <p:txBody>
          <a:bodyPr/>
          <a:lstStyle>
            <a:lvl1pPr>
              <a:defRPr/>
            </a:lvl1pPr>
          </a:lstStyle>
          <a:p>
            <a:pPr>
              <a:defRPr/>
            </a:pPr>
            <a:fld id="{B189D5F7-57E1-4AD0-957E-FEC1451BA096}" type="slidenum">
              <a:rPr lang="en-GB" altLang="en-US"/>
              <a:pPr>
                <a:defRPr/>
              </a:pPr>
              <a:t>‹#›</a:t>
            </a:fld>
            <a:endParaRPr lang="en-GB" altLang="en-US"/>
          </a:p>
        </p:txBody>
      </p:sp>
    </p:spTree>
    <p:extLst>
      <p:ext uri="{BB962C8B-B14F-4D97-AF65-F5344CB8AC3E}">
        <p14:creationId xmlns:p14="http://schemas.microsoft.com/office/powerpoint/2010/main" val="3374935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937DB1BF-D976-46D3-A3A8-9F3C900C50DD}" type="slidenum">
              <a:rPr lang="en-GB" altLang="en-US"/>
              <a:pPr>
                <a:defRPr/>
              </a:pPr>
              <a:t>‹#›</a:t>
            </a:fld>
            <a:endParaRPr lang="en-GB" altLang="en-US"/>
          </a:p>
        </p:txBody>
      </p:sp>
    </p:spTree>
    <p:extLst>
      <p:ext uri="{BB962C8B-B14F-4D97-AF65-F5344CB8AC3E}">
        <p14:creationId xmlns:p14="http://schemas.microsoft.com/office/powerpoint/2010/main" val="323035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7E019CF7-8FF9-4B47-8F18-9CB4146DFA0E}" type="slidenum">
              <a:rPr lang="en-GB" altLang="en-US"/>
              <a:pPr>
                <a:defRPr/>
              </a:pPr>
              <a:t>‹#›</a:t>
            </a:fld>
            <a:endParaRPr lang="en-GB" altLang="en-US"/>
          </a:p>
        </p:txBody>
      </p:sp>
    </p:spTree>
    <p:extLst>
      <p:ext uri="{BB962C8B-B14F-4D97-AF65-F5344CB8AC3E}">
        <p14:creationId xmlns:p14="http://schemas.microsoft.com/office/powerpoint/2010/main" val="147356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AAE7AD7-43A6-478C-BE77-A421DE846129}" type="slidenum">
              <a:rPr lang="en-US" altLang="en-US"/>
              <a:pPr>
                <a:defRPr/>
              </a:pPr>
              <a:t>‹#›</a:t>
            </a:fld>
            <a:endParaRPr lang="en-US" altLang="en-US" sz="1400"/>
          </a:p>
        </p:txBody>
      </p:sp>
    </p:spTree>
    <p:extLst>
      <p:ext uri="{BB962C8B-B14F-4D97-AF65-F5344CB8AC3E}">
        <p14:creationId xmlns:p14="http://schemas.microsoft.com/office/powerpoint/2010/main" val="214150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7526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7526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38FD7E3C-08B8-421F-8F80-DD1DCA8C39D5}" type="slidenum">
              <a:rPr lang="en-US" altLang="en-US"/>
              <a:pPr>
                <a:defRPr/>
              </a:pPr>
              <a:t>‹#›</a:t>
            </a:fld>
            <a:endParaRPr lang="en-US" altLang="en-US" sz="1400"/>
          </a:p>
        </p:txBody>
      </p:sp>
    </p:spTree>
    <p:extLst>
      <p:ext uri="{BB962C8B-B14F-4D97-AF65-F5344CB8AC3E}">
        <p14:creationId xmlns:p14="http://schemas.microsoft.com/office/powerpoint/2010/main" val="2897505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9" name="Rectangle 7"/>
          <p:cNvSpPr>
            <a:spLocks noGrp="1" noChangeArrowheads="1"/>
          </p:cNvSpPr>
          <p:nvPr>
            <p:ph type="sldNum" sz="quarter" idx="12"/>
          </p:nvPr>
        </p:nvSpPr>
        <p:spPr>
          <a:ln/>
        </p:spPr>
        <p:txBody>
          <a:bodyPr/>
          <a:lstStyle>
            <a:lvl1pPr>
              <a:defRPr/>
            </a:lvl1pPr>
          </a:lstStyle>
          <a:p>
            <a:pPr>
              <a:defRPr/>
            </a:pPr>
            <a:fld id="{5397D34A-DE5B-4E25-B3CF-568EF08B84F7}" type="slidenum">
              <a:rPr lang="en-US" altLang="en-US"/>
              <a:pPr>
                <a:defRPr/>
              </a:pPr>
              <a:t>‹#›</a:t>
            </a:fld>
            <a:endParaRPr lang="en-US" altLang="en-US" sz="1400"/>
          </a:p>
        </p:txBody>
      </p:sp>
    </p:spTree>
    <p:extLst>
      <p:ext uri="{BB962C8B-B14F-4D97-AF65-F5344CB8AC3E}">
        <p14:creationId xmlns:p14="http://schemas.microsoft.com/office/powerpoint/2010/main" val="4235928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5" name="Rectangle 7"/>
          <p:cNvSpPr>
            <a:spLocks noGrp="1" noChangeArrowheads="1"/>
          </p:cNvSpPr>
          <p:nvPr>
            <p:ph type="sldNum" sz="quarter" idx="12"/>
          </p:nvPr>
        </p:nvSpPr>
        <p:spPr>
          <a:ln/>
        </p:spPr>
        <p:txBody>
          <a:bodyPr/>
          <a:lstStyle>
            <a:lvl1pPr>
              <a:defRPr/>
            </a:lvl1pPr>
          </a:lstStyle>
          <a:p>
            <a:pPr>
              <a:defRPr/>
            </a:pPr>
            <a:fld id="{9DE0E95E-5602-4219-A257-752BD5E5CCAB}" type="slidenum">
              <a:rPr lang="en-US" altLang="en-US"/>
              <a:pPr>
                <a:defRPr/>
              </a:pPr>
              <a:t>‹#›</a:t>
            </a:fld>
            <a:endParaRPr lang="en-US" altLang="en-US" sz="1400"/>
          </a:p>
        </p:txBody>
      </p:sp>
    </p:spTree>
    <p:extLst>
      <p:ext uri="{BB962C8B-B14F-4D97-AF65-F5344CB8AC3E}">
        <p14:creationId xmlns:p14="http://schemas.microsoft.com/office/powerpoint/2010/main" val="401722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4" name="Rectangle 7"/>
          <p:cNvSpPr>
            <a:spLocks noGrp="1" noChangeArrowheads="1"/>
          </p:cNvSpPr>
          <p:nvPr>
            <p:ph type="sldNum" sz="quarter" idx="12"/>
          </p:nvPr>
        </p:nvSpPr>
        <p:spPr>
          <a:ln/>
        </p:spPr>
        <p:txBody>
          <a:bodyPr/>
          <a:lstStyle>
            <a:lvl1pPr>
              <a:defRPr/>
            </a:lvl1pPr>
          </a:lstStyle>
          <a:p>
            <a:pPr>
              <a:defRPr/>
            </a:pPr>
            <a:fld id="{F851C7EF-1A74-43C0-9DA4-E3D0A5354ECF}" type="slidenum">
              <a:rPr lang="en-US" altLang="en-US"/>
              <a:pPr>
                <a:defRPr/>
              </a:pPr>
              <a:t>‹#›</a:t>
            </a:fld>
            <a:endParaRPr lang="en-US" altLang="en-US" sz="1400"/>
          </a:p>
        </p:txBody>
      </p:sp>
    </p:spTree>
    <p:extLst>
      <p:ext uri="{BB962C8B-B14F-4D97-AF65-F5344CB8AC3E}">
        <p14:creationId xmlns:p14="http://schemas.microsoft.com/office/powerpoint/2010/main" val="59319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E6F9EDA5-409C-4C01-A06F-53976799F63D}" type="slidenum">
              <a:rPr lang="en-US" altLang="en-US"/>
              <a:pPr>
                <a:defRPr/>
              </a:pPr>
              <a:t>‹#›</a:t>
            </a:fld>
            <a:endParaRPr lang="en-US" altLang="en-US" sz="1400"/>
          </a:p>
        </p:txBody>
      </p:sp>
    </p:spTree>
    <p:extLst>
      <p:ext uri="{BB962C8B-B14F-4D97-AF65-F5344CB8AC3E}">
        <p14:creationId xmlns:p14="http://schemas.microsoft.com/office/powerpoint/2010/main" val="242828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5BB4FEA4-A173-45EF-8C58-CE77933E0E75}" type="slidenum">
              <a:rPr lang="en-US" altLang="en-US"/>
              <a:pPr>
                <a:defRPr/>
              </a:pPr>
              <a:t>‹#›</a:t>
            </a:fld>
            <a:endParaRPr lang="en-US" altLang="en-US" sz="1400"/>
          </a:p>
        </p:txBody>
      </p:sp>
    </p:spTree>
    <p:extLst>
      <p:ext uri="{BB962C8B-B14F-4D97-AF65-F5344CB8AC3E}">
        <p14:creationId xmlns:p14="http://schemas.microsoft.com/office/powerpoint/2010/main" val="1084714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6" name="Picture 11" descr="gen_pg_2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447800" y="295275"/>
            <a:ext cx="701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685800" y="17526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9" name="Rectangle 5"/>
          <p:cNvSpPr>
            <a:spLocks noGrp="1" noChangeArrowheads="1"/>
          </p:cNvSpPr>
          <p:nvPr>
            <p:ph type="dt" sz="half" idx="2"/>
          </p:nvPr>
        </p:nvSpPr>
        <p:spPr bwMode="auto">
          <a:xfrm>
            <a:off x="5257800" y="6219825"/>
            <a:ext cx="12192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eaLnBrk="0" hangingPunct="0">
              <a:defRPr sz="1000">
                <a:solidFill>
                  <a:schemeClr val="tx2"/>
                </a:solidFill>
                <a:latin typeface="Arial" charset="0"/>
                <a:ea typeface="ＭＳ Ｐゴシック" charset="0"/>
                <a:cs typeface="+mn-cs"/>
              </a:defRPr>
            </a:lvl1pPr>
          </a:lstStyle>
          <a:p>
            <a:pPr>
              <a:defRPr/>
            </a:pPr>
            <a:endParaRPr lang="en-US"/>
          </a:p>
        </p:txBody>
      </p:sp>
      <p:sp>
        <p:nvSpPr>
          <p:cNvPr id="11270" name="Rectangle 6"/>
          <p:cNvSpPr>
            <a:spLocks noGrp="1" noChangeArrowheads="1"/>
          </p:cNvSpPr>
          <p:nvPr>
            <p:ph type="ftr" sz="quarter" idx="3"/>
          </p:nvPr>
        </p:nvSpPr>
        <p:spPr bwMode="auto">
          <a:xfrm>
            <a:off x="1676400" y="6219825"/>
            <a:ext cx="34290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algn="l" eaLnBrk="0" hangingPunct="0">
              <a:defRPr sz="1000">
                <a:solidFill>
                  <a:schemeClr val="tx2"/>
                </a:solidFill>
                <a:latin typeface="Arial" charset="0"/>
                <a:ea typeface="ＭＳ Ｐゴシック" charset="0"/>
                <a:cs typeface="+mn-cs"/>
              </a:defRPr>
            </a:lvl1pPr>
          </a:lstStyle>
          <a:p>
            <a:pPr>
              <a:defRPr/>
            </a:pPr>
            <a:r>
              <a:rPr lang="en-US"/>
              <a:t>NEXT</a:t>
            </a:r>
          </a:p>
        </p:txBody>
      </p:sp>
      <p:sp>
        <p:nvSpPr>
          <p:cNvPr id="11271" name="Rectangle 7"/>
          <p:cNvSpPr>
            <a:spLocks noGrp="1" noChangeArrowheads="1"/>
          </p:cNvSpPr>
          <p:nvPr>
            <p:ph type="sldNum" sz="quarter" idx="4"/>
          </p:nvPr>
        </p:nvSpPr>
        <p:spPr bwMode="auto">
          <a:xfrm>
            <a:off x="609600" y="6219825"/>
            <a:ext cx="9144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eaLnBrk="0" hangingPunct="0">
              <a:defRPr sz="1000" smtClean="0">
                <a:solidFill>
                  <a:schemeClr val="tx2"/>
                </a:solidFill>
              </a:defRPr>
            </a:lvl1pPr>
          </a:lstStyle>
          <a:p>
            <a:pPr>
              <a:defRPr/>
            </a:pPr>
            <a:fld id="{45FACA02-B219-4E26-A7E0-BF264513249F}" type="slidenum">
              <a:rPr lang="en-US" altLang="en-US"/>
              <a:pPr>
                <a:defRPr/>
              </a:pPr>
              <a:t>‹#›</a:t>
            </a:fld>
            <a:endParaRPr lang="en-US" altLang="en-US" sz="1400"/>
          </a:p>
        </p:txBody>
      </p:sp>
    </p:spTree>
  </p:cSld>
  <p:clrMap bg1="lt1" tx1="dk1" bg2="lt2" tx2="dk2" accent1="accent1" accent2="accent2" accent3="accent3" accent4="accent4" accent5="accent5" accent6="accent6" hlink="hlink" folHlink="folHlink"/>
  <p:sldLayoutIdLst>
    <p:sldLayoutId id="2147485620" r:id="rId1"/>
    <p:sldLayoutId id="2147485599" r:id="rId2"/>
    <p:sldLayoutId id="2147485600" r:id="rId3"/>
    <p:sldLayoutId id="2147485601" r:id="rId4"/>
    <p:sldLayoutId id="2147485602" r:id="rId5"/>
    <p:sldLayoutId id="2147485603" r:id="rId6"/>
    <p:sldLayoutId id="2147485604" r:id="rId7"/>
    <p:sldLayoutId id="2147485605" r:id="rId8"/>
    <p:sldLayoutId id="2147485606" r:id="rId9"/>
    <p:sldLayoutId id="2147485607" r:id="rId10"/>
    <p:sldLayoutId id="2147485608" r:id="rId11"/>
  </p:sldLayoutIdLst>
  <p:hf hdr="0" dt="0"/>
  <p:txStyles>
    <p:titleStyle>
      <a:lvl1pPr algn="l" rtl="0" eaLnBrk="0" fontAlgn="base" hangingPunct="0">
        <a:spcBef>
          <a:spcPct val="0"/>
        </a:spcBef>
        <a:spcAft>
          <a:spcPct val="0"/>
        </a:spcAft>
        <a:defRPr b="1">
          <a:solidFill>
            <a:srgbClr val="686A69"/>
          </a:solidFill>
          <a:latin typeface="+mj-lt"/>
          <a:ea typeface="MS PGothic" pitchFamily="34" charset="-128"/>
          <a:cs typeface="+mj-cs"/>
        </a:defRPr>
      </a:lvl1pPr>
      <a:lvl2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2pPr>
      <a:lvl3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3pPr>
      <a:lvl4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4pPr>
      <a:lvl5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5pPr>
      <a:lvl6pPr marL="457200" algn="l" rtl="0" fontAlgn="base">
        <a:spcBef>
          <a:spcPct val="0"/>
        </a:spcBef>
        <a:spcAft>
          <a:spcPct val="0"/>
        </a:spcAft>
        <a:defRPr b="1">
          <a:solidFill>
            <a:schemeClr val="tx1"/>
          </a:solidFill>
          <a:latin typeface="Arial" charset="0"/>
          <a:ea typeface="ＭＳ Ｐゴシック" charset="0"/>
          <a:cs typeface="ＭＳ Ｐゴシック" charset="0"/>
        </a:defRPr>
      </a:lvl6pPr>
      <a:lvl7pPr marL="914400" algn="l" rtl="0" fontAlgn="base">
        <a:spcBef>
          <a:spcPct val="0"/>
        </a:spcBef>
        <a:spcAft>
          <a:spcPct val="0"/>
        </a:spcAft>
        <a:defRPr b="1">
          <a:solidFill>
            <a:schemeClr val="tx1"/>
          </a:solidFill>
          <a:latin typeface="Arial" charset="0"/>
          <a:ea typeface="ＭＳ Ｐゴシック" charset="0"/>
          <a:cs typeface="ＭＳ Ｐゴシック" charset="0"/>
        </a:defRPr>
      </a:lvl7pPr>
      <a:lvl8pPr marL="1371600" algn="l" rtl="0" fontAlgn="base">
        <a:spcBef>
          <a:spcPct val="0"/>
        </a:spcBef>
        <a:spcAft>
          <a:spcPct val="0"/>
        </a:spcAft>
        <a:defRPr b="1">
          <a:solidFill>
            <a:schemeClr val="tx1"/>
          </a:solidFill>
          <a:latin typeface="Arial" charset="0"/>
          <a:ea typeface="ＭＳ Ｐゴシック" charset="0"/>
          <a:cs typeface="ＭＳ Ｐゴシック" charset="0"/>
        </a:defRPr>
      </a:lvl8pPr>
      <a:lvl9pPr marL="1828800" algn="l" rtl="0" fontAlgn="base">
        <a:spcBef>
          <a:spcPct val="0"/>
        </a:spcBef>
        <a:spcAft>
          <a:spcPct val="0"/>
        </a:spcAft>
        <a:defRPr b="1">
          <a:solidFill>
            <a:schemeClr val="tx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Arial" pitchFamily="34" charset="0"/>
                <a:ea typeface="ＭＳ Ｐゴシック" pitchFamily="34" charset="-128"/>
              </a:defRPr>
            </a:lvl1pPr>
          </a:lstStyle>
          <a:p>
            <a:pPr>
              <a:defRPr/>
            </a:pPr>
            <a:endParaRPr lang="en-GB"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pitchFamily="34" charset="0"/>
                <a:ea typeface="ＭＳ Ｐゴシック" pitchFamily="34" charset="-128"/>
                <a:cs typeface="+mn-cs"/>
              </a:defRPr>
            </a:lvl1pPr>
          </a:lstStyle>
          <a:p>
            <a:pPr>
              <a:defRPr/>
            </a:pPr>
            <a:r>
              <a:rPr lang="en-GB"/>
              <a:t>NEXT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smtClean="0">
                <a:solidFill>
                  <a:srgbClr val="898989"/>
                </a:solidFill>
              </a:defRPr>
            </a:lvl1pPr>
          </a:lstStyle>
          <a:p>
            <a:pPr>
              <a:defRPr/>
            </a:pPr>
            <a:fld id="{94B658CC-1C2F-4C42-B645-1340B7CA67B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609" r:id="rId1"/>
    <p:sldLayoutId id="2147485610" r:id="rId2"/>
    <p:sldLayoutId id="2147485611" r:id="rId3"/>
    <p:sldLayoutId id="2147485612" r:id="rId4"/>
    <p:sldLayoutId id="2147485613" r:id="rId5"/>
    <p:sldLayoutId id="2147485614" r:id="rId6"/>
    <p:sldLayoutId id="2147485615" r:id="rId7"/>
    <p:sldLayoutId id="2147485616" r:id="rId8"/>
    <p:sldLayoutId id="2147485617" r:id="rId9"/>
    <p:sldLayoutId id="2147485618" r:id="rId10"/>
    <p:sldLayoutId id="2147485619" r:id="rId11"/>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35054" y="908720"/>
            <a:ext cx="3270927"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07504" y="3219616"/>
            <a:ext cx="1512168" cy="246221"/>
          </a:xfrm>
          <a:prstGeom prst="rect">
            <a:avLst/>
          </a:prstGeom>
          <a:noFill/>
        </p:spPr>
        <p:txBody>
          <a:bodyPr wrap="square" rtlCol="0">
            <a:spAutoFit/>
          </a:bodyPr>
          <a:lstStyle/>
          <a:p>
            <a:r>
              <a:rPr lang="en-GB" sz="1000" dirty="0">
                <a:solidFill>
                  <a:schemeClr val="tx2"/>
                </a:solidFill>
              </a:rPr>
              <a:t>Trust</a:t>
            </a:r>
          </a:p>
        </p:txBody>
      </p:sp>
      <p:sp>
        <p:nvSpPr>
          <p:cNvPr id="23" name="TextBox 22"/>
          <p:cNvSpPr txBox="1"/>
          <p:nvPr/>
        </p:nvSpPr>
        <p:spPr>
          <a:xfrm>
            <a:off x="107504" y="4411347"/>
            <a:ext cx="1670962" cy="261610"/>
          </a:xfrm>
          <a:prstGeom prst="rect">
            <a:avLst/>
          </a:prstGeom>
          <a:noFill/>
        </p:spPr>
        <p:txBody>
          <a:bodyPr wrap="square" rtlCol="0">
            <a:spAutoFit/>
          </a:bodyPr>
          <a:lstStyle/>
          <a:p>
            <a:r>
              <a:rPr lang="en-GB" sz="1100" dirty="0">
                <a:solidFill>
                  <a:schemeClr val="tx2"/>
                </a:solidFill>
              </a:rPr>
              <a:t>Appreciation</a:t>
            </a:r>
          </a:p>
        </p:txBody>
      </p:sp>
      <p:sp>
        <p:nvSpPr>
          <p:cNvPr id="3" name="Rectangle 2"/>
          <p:cNvSpPr/>
          <p:nvPr/>
        </p:nvSpPr>
        <p:spPr bwMode="auto">
          <a:xfrm>
            <a:off x="942985" y="908720"/>
            <a:ext cx="3340983" cy="1440160"/>
          </a:xfrm>
          <a:prstGeom prst="rect">
            <a:avLst/>
          </a:prstGeom>
          <a:no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TextBox 5"/>
          <p:cNvSpPr txBox="1"/>
          <p:nvPr/>
        </p:nvSpPr>
        <p:spPr>
          <a:xfrm>
            <a:off x="942985" y="908720"/>
            <a:ext cx="3340983" cy="1200329"/>
          </a:xfrm>
          <a:prstGeom prst="rect">
            <a:avLst/>
          </a:prstGeom>
          <a:noFill/>
        </p:spPr>
        <p:txBody>
          <a:bodyPr wrap="square" rtlCol="0">
            <a:spAutoFit/>
          </a:bodyPr>
          <a:lstStyle/>
          <a:p>
            <a:pPr algn="ctr"/>
            <a:endParaRPr lang="en-GB" dirty="0"/>
          </a:p>
          <a:p>
            <a:pPr algn="ctr"/>
            <a:r>
              <a:rPr lang="en-GB" dirty="0"/>
              <a:t>You can insert your school’s logo here </a:t>
            </a:r>
          </a:p>
        </p:txBody>
      </p:sp>
      <p:sp>
        <p:nvSpPr>
          <p:cNvPr id="12" name="TextBox 11"/>
          <p:cNvSpPr txBox="1"/>
          <p:nvPr/>
        </p:nvSpPr>
        <p:spPr>
          <a:xfrm>
            <a:off x="591000" y="2293816"/>
            <a:ext cx="8352606" cy="4585871"/>
          </a:xfrm>
          <a:prstGeom prst="rect">
            <a:avLst/>
          </a:prstGeom>
          <a:noFill/>
        </p:spPr>
        <p:txBody>
          <a:bodyPr wrap="square">
            <a:spAutoFit/>
          </a:bodyPr>
          <a:lstStyle/>
          <a:p>
            <a:pPr algn="ctr" eaLnBrk="1" hangingPunct="1">
              <a:defRPr/>
            </a:pPr>
            <a:r>
              <a:rPr lang="en-GB" dirty="0">
                <a:latin typeface="+mn-lt"/>
              </a:rPr>
              <a:t>      </a:t>
            </a:r>
          </a:p>
          <a:p>
            <a:pPr algn="ctr" eaLnBrk="1" hangingPunct="1">
              <a:defRPr/>
            </a:pPr>
            <a:endParaRPr lang="en-GB" sz="2800" b="1" dirty="0">
              <a:solidFill>
                <a:schemeClr val="accent6">
                  <a:lumMod val="50000"/>
                </a:schemeClr>
              </a:solidFill>
              <a:latin typeface="+mn-lt"/>
            </a:endParaRPr>
          </a:p>
          <a:p>
            <a:pPr algn="ctr" eaLnBrk="1" hangingPunct="1">
              <a:defRPr/>
            </a:pPr>
            <a:r>
              <a:rPr lang="en-GB" sz="3600" b="1" dirty="0">
                <a:solidFill>
                  <a:srgbClr val="00B0F0"/>
                </a:solidFill>
                <a:latin typeface="+mn-lt"/>
              </a:rPr>
              <a:t>VALUES CHALLENGE 2022</a:t>
            </a:r>
          </a:p>
          <a:p>
            <a:pPr algn="ctr" eaLnBrk="1" hangingPunct="1">
              <a:defRPr/>
            </a:pPr>
            <a:r>
              <a:rPr lang="en-GB" sz="2800" b="1" dirty="0">
                <a:solidFill>
                  <a:srgbClr val="00B0F0"/>
                </a:solidFill>
                <a:latin typeface="+mn-lt"/>
              </a:rPr>
              <a:t>For Schools</a:t>
            </a:r>
          </a:p>
          <a:p>
            <a:pPr algn="ctr" eaLnBrk="1" hangingPunct="1">
              <a:defRPr/>
            </a:pPr>
            <a:r>
              <a:rPr lang="en-GB" altLang="en-US" sz="3600" b="1" dirty="0">
                <a:solidFill>
                  <a:srgbClr val="00B0F0"/>
                </a:solidFill>
              </a:rPr>
              <a:t>One Hour, One Value, One Change</a:t>
            </a:r>
          </a:p>
          <a:p>
            <a:pPr marL="457200" indent="-457200" algn="ctr" eaLnBrk="1" hangingPunct="1">
              <a:buFont typeface="Wingdings" panose="05000000000000000000" pitchFamily="2" charset="2"/>
              <a:buChar char="Ø"/>
              <a:defRPr/>
            </a:pPr>
            <a:endParaRPr lang="en-GB" sz="2800" b="1" dirty="0">
              <a:solidFill>
                <a:schemeClr val="accent6">
                  <a:lumMod val="50000"/>
                </a:schemeClr>
              </a:solidFill>
              <a:latin typeface="+mn-lt"/>
            </a:endParaRPr>
          </a:p>
          <a:p>
            <a:pPr algn="ctr" eaLnBrk="1" hangingPunct="1">
              <a:defRPr/>
            </a:pPr>
            <a:endParaRPr lang="en-GB" sz="2800" b="1" dirty="0">
              <a:solidFill>
                <a:schemeClr val="accent6">
                  <a:lumMod val="50000"/>
                </a:schemeClr>
              </a:solidFill>
              <a:latin typeface="+mn-lt"/>
            </a:endParaRPr>
          </a:p>
          <a:p>
            <a:pPr algn="ctr" eaLnBrk="1" hangingPunct="1">
              <a:defRPr/>
            </a:pPr>
            <a:endParaRPr lang="en-GB" sz="2000" dirty="0">
              <a:solidFill>
                <a:schemeClr val="accent6">
                  <a:lumMod val="50000"/>
                </a:schemeClr>
              </a:solidFill>
              <a:latin typeface="+mn-lt"/>
            </a:endParaRPr>
          </a:p>
          <a:p>
            <a:pPr algn="ctr" eaLnBrk="1" hangingPunct="1">
              <a:defRPr/>
            </a:pPr>
            <a:endParaRPr lang="en-GB" sz="2000" dirty="0">
              <a:solidFill>
                <a:schemeClr val="accent6">
                  <a:lumMod val="50000"/>
                </a:schemeClr>
              </a:solidFill>
              <a:latin typeface="+mn-lt"/>
            </a:endParaRPr>
          </a:p>
          <a:p>
            <a:pPr eaLnBrk="1" hangingPunct="1">
              <a:defRPr/>
            </a:pPr>
            <a:endParaRPr lang="en-GB" sz="3600" b="1" dirty="0">
              <a:solidFill>
                <a:srgbClr val="686A69"/>
              </a:solidFill>
              <a:latin typeface="+mn-lt"/>
            </a:endParaRPr>
          </a:p>
        </p:txBody>
      </p:sp>
      <p:pic>
        <p:nvPicPr>
          <p:cNvPr id="13" name="Picture 5" descr="UK_ValuesAlliance_logo_RGB-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973" y="5373216"/>
            <a:ext cx="1860451" cy="84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5"/>
          <a:stretch>
            <a:fillRect/>
          </a:stretch>
        </p:blipFill>
        <p:spPr>
          <a:xfrm>
            <a:off x="757613" y="5416447"/>
            <a:ext cx="2374227" cy="941777"/>
          </a:xfrm>
          <a:prstGeom prst="rect">
            <a:avLst/>
          </a:prstGeom>
        </p:spPr>
      </p:pic>
      <p:pic>
        <p:nvPicPr>
          <p:cNvPr id="15" name="Picture 14"/>
          <p:cNvPicPr>
            <a:picLocks noChangeAspect="1"/>
          </p:cNvPicPr>
          <p:nvPr/>
        </p:nvPicPr>
        <p:blipFill>
          <a:blip r:embed="rId6"/>
          <a:stretch>
            <a:fillRect/>
          </a:stretch>
        </p:blipFill>
        <p:spPr>
          <a:xfrm>
            <a:off x="3463796" y="5489362"/>
            <a:ext cx="1134221" cy="795945"/>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2380" y="5355289"/>
            <a:ext cx="1420680" cy="1098047"/>
          </a:xfrm>
          <a:prstGeom prst="rect">
            <a:avLst/>
          </a:prstGeom>
        </p:spPr>
      </p:pic>
    </p:spTree>
    <p:extLst>
      <p:ext uri="{BB962C8B-B14F-4D97-AF65-F5344CB8AC3E}">
        <p14:creationId xmlns:p14="http://schemas.microsoft.com/office/powerpoint/2010/main" val="10684908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How will we follow up?</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10</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755576" y="1786119"/>
            <a:ext cx="7772400" cy="374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spcAft>
                <a:spcPts val="600"/>
              </a:spcAft>
              <a:buNone/>
            </a:pPr>
            <a:endParaRPr lang="en-GB" sz="1800" dirty="0"/>
          </a:p>
          <a:p>
            <a:pPr>
              <a:spcAft>
                <a:spcPts val="600"/>
              </a:spcAft>
            </a:pPr>
            <a:r>
              <a:rPr lang="en-GB" sz="1800" dirty="0"/>
              <a:t>Next steps - how will we do this consistently?</a:t>
            </a:r>
          </a:p>
          <a:p>
            <a:pPr>
              <a:spcAft>
                <a:spcPts val="600"/>
              </a:spcAft>
            </a:pPr>
            <a:endParaRPr lang="en-GB" sz="1800" dirty="0"/>
          </a:p>
          <a:p>
            <a:pPr>
              <a:spcAft>
                <a:spcPts val="600"/>
              </a:spcAft>
            </a:pPr>
            <a:r>
              <a:rPr lang="en-GB" sz="1800" dirty="0"/>
              <a:t>How can we involve the whole school including all pupils and staff (parents/carers too) in our plan?</a:t>
            </a:r>
          </a:p>
          <a:p>
            <a:pPr>
              <a:spcAft>
                <a:spcPts val="600"/>
              </a:spcAft>
            </a:pPr>
            <a:endParaRPr lang="en-GB" sz="1800" dirty="0"/>
          </a:p>
          <a:p>
            <a:pPr>
              <a:spcAft>
                <a:spcPts val="600"/>
              </a:spcAft>
            </a:pPr>
            <a:r>
              <a:rPr lang="en-GB" sz="1800" dirty="0"/>
              <a:t>Responsibilities for moving the plan forward</a:t>
            </a:r>
          </a:p>
          <a:p>
            <a:pPr>
              <a:spcAft>
                <a:spcPts val="600"/>
              </a:spcAft>
            </a:pPr>
            <a:endParaRPr lang="en-GB" sz="1800" dirty="0"/>
          </a:p>
          <a:p>
            <a:pPr>
              <a:spcAft>
                <a:spcPts val="600"/>
              </a:spcAft>
            </a:pPr>
            <a:r>
              <a:rPr lang="en-GB" sz="1800" dirty="0"/>
              <a:t>How will we know we’ve been successful?</a:t>
            </a:r>
          </a:p>
          <a:p>
            <a:pPr marL="0" indent="0">
              <a:spcAft>
                <a:spcPts val="600"/>
              </a:spcAft>
              <a:buNone/>
            </a:pPr>
            <a:endParaRPr lang="en-GB" sz="1800" b="1" dirty="0"/>
          </a:p>
          <a:p>
            <a:pPr marL="0" indent="0">
              <a:spcAft>
                <a:spcPts val="600"/>
              </a:spcAft>
              <a:buNone/>
            </a:pPr>
            <a:r>
              <a:rPr lang="en-GB" sz="1800" b="1" dirty="0">
                <a:solidFill>
                  <a:srgbClr val="FF0000"/>
                </a:solidFill>
              </a:rPr>
              <a:t>8 minutes</a:t>
            </a:r>
            <a:endParaRPr lang="en-GB" sz="1800" dirty="0">
              <a:solidFill>
                <a:srgbClr val="FF0000"/>
              </a:solidFill>
            </a:endParaRPr>
          </a:p>
          <a:p>
            <a:pPr marL="0" indent="0">
              <a:spcAft>
                <a:spcPts val="600"/>
              </a:spcAft>
              <a:buNone/>
            </a:pPr>
            <a:endParaRPr lang="en-GB" sz="1800" b="1" dirty="0"/>
          </a:p>
          <a:p>
            <a:pPr marL="0" indent="0">
              <a:spcAft>
                <a:spcPts val="600"/>
              </a:spcAft>
              <a:buNone/>
            </a:pPr>
            <a:endParaRPr lang="en-GB" sz="1800" b="1" dirty="0"/>
          </a:p>
          <a:p>
            <a:pPr marL="0" indent="0">
              <a:spcAft>
                <a:spcPts val="600"/>
              </a:spcAft>
              <a:buNone/>
            </a:pPr>
            <a:endParaRPr lang="en-GB" sz="1800" dirty="0"/>
          </a:p>
          <a:p>
            <a:pPr marL="0" indent="0">
              <a:spcAft>
                <a:spcPts val="600"/>
              </a:spcAft>
              <a:buNone/>
            </a:pPr>
            <a:endParaRPr lang="en-GB" sz="1800" dirty="0"/>
          </a:p>
          <a:p>
            <a:pPr>
              <a:spcAft>
                <a:spcPts val="600"/>
              </a:spcAft>
            </a:pPr>
            <a:endParaRPr lang="en-GB" sz="1800" dirty="0"/>
          </a:p>
          <a:p>
            <a:pPr>
              <a:spcAft>
                <a:spcPts val="600"/>
              </a:spcAft>
            </a:pPr>
            <a:endParaRPr lang="en-GB" sz="1800" dirty="0"/>
          </a:p>
          <a:p>
            <a:pPr marL="0" indent="0">
              <a:spcAft>
                <a:spcPts val="600"/>
              </a:spcAft>
              <a:buNone/>
            </a:pPr>
            <a:endParaRPr lang="en-GB" sz="1800" dirty="0"/>
          </a:p>
          <a:p>
            <a:pPr marL="0" indent="0">
              <a:spcAft>
                <a:spcPts val="600"/>
              </a:spcAft>
              <a:buNone/>
            </a:pPr>
            <a:endParaRPr lang="en-GB" sz="1800" dirty="0"/>
          </a:p>
        </p:txBody>
      </p:sp>
    </p:spTree>
    <p:extLst>
      <p:ext uri="{BB962C8B-B14F-4D97-AF65-F5344CB8AC3E}">
        <p14:creationId xmlns:p14="http://schemas.microsoft.com/office/powerpoint/2010/main" val="2145145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5" descr="UK_ValuesAlliance_logo_RGB-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1057" y="5599512"/>
            <a:ext cx="1689980" cy="77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Subtitle 5"/>
          <p:cNvSpPr>
            <a:spLocks noGrp="1"/>
          </p:cNvSpPr>
          <p:nvPr>
            <p:ph type="subTitle" idx="1"/>
          </p:nvPr>
        </p:nvSpPr>
        <p:spPr>
          <a:xfrm>
            <a:off x="927928" y="2937752"/>
            <a:ext cx="7157407" cy="1142044"/>
          </a:xfrm>
        </p:spPr>
        <p:txBody>
          <a:bodyPr>
            <a:normAutofit fontScale="85000" lnSpcReduction="20000"/>
          </a:bodyPr>
          <a:lstStyle/>
          <a:p>
            <a:pPr algn="ctr"/>
            <a:r>
              <a:rPr lang="en-GB" altLang="en-US" sz="4800" b="1" dirty="0">
                <a:solidFill>
                  <a:srgbClr val="00B0F0"/>
                </a:solidFill>
              </a:rPr>
              <a:t>THANK YOU</a:t>
            </a:r>
          </a:p>
          <a:p>
            <a:pPr algn="ctr"/>
            <a:r>
              <a:rPr lang="en-GB" altLang="en-US" sz="4000" b="1" dirty="0">
                <a:solidFill>
                  <a:srgbClr val="00B0F0"/>
                </a:solidFill>
              </a:rPr>
              <a:t>…and keep on connecting</a:t>
            </a:r>
          </a:p>
          <a:p>
            <a:pPr algn="ctr">
              <a:buFont typeface="Times" panose="02020603050405020304" pitchFamily="18" charset="0"/>
              <a:buNone/>
            </a:pPr>
            <a:endParaRPr lang="en-GB" altLang="en-US" sz="2200" b="1" dirty="0">
              <a:solidFill>
                <a:srgbClr val="686A69"/>
              </a:solidFill>
            </a:endParaRPr>
          </a:p>
          <a:p>
            <a:pPr algn="ctr">
              <a:buFont typeface="Times" panose="02020603050405020304" pitchFamily="18" charset="0"/>
              <a:buNone/>
            </a:pPr>
            <a:endParaRPr lang="en-US" altLang="en-US" sz="2200" dirty="0">
              <a:solidFill>
                <a:srgbClr val="404040"/>
              </a:solidFill>
            </a:endParaRPr>
          </a:p>
        </p:txBody>
      </p:sp>
      <p:sp>
        <p:nvSpPr>
          <p:cNvPr id="36869" name="Subtitle 5"/>
          <p:cNvSpPr txBox="1">
            <a:spLocks/>
          </p:cNvSpPr>
          <p:nvPr/>
        </p:nvSpPr>
        <p:spPr bwMode="auto">
          <a:xfrm>
            <a:off x="723893" y="4667185"/>
            <a:ext cx="7632847"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2pPr>
            <a:lvl3pPr marL="11430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4pPr>
            <a:lvl5pPr marL="20574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9pPr>
          </a:lstStyle>
          <a:p>
            <a:pPr marL="0" indent="0" algn="ctr">
              <a:spcAft>
                <a:spcPts val="600"/>
              </a:spcAft>
              <a:buNone/>
            </a:pPr>
            <a:r>
              <a:rPr lang="en-GB" b="1" i="1" dirty="0"/>
              <a:t>For further information about World Values Day 2022 please see  </a:t>
            </a:r>
            <a:r>
              <a:rPr lang="en-GB" b="1" i="1" u="sng" dirty="0"/>
              <a:t>www.worldvaluesday.com</a:t>
            </a:r>
          </a:p>
        </p:txBody>
      </p:sp>
      <p:pic>
        <p:nvPicPr>
          <p:cNvPr id="6" name="Picture 5"/>
          <p:cNvPicPr>
            <a:picLocks noChangeAspect="1"/>
          </p:cNvPicPr>
          <p:nvPr/>
        </p:nvPicPr>
        <p:blipFill>
          <a:blip r:embed="rId4"/>
          <a:stretch>
            <a:fillRect/>
          </a:stretch>
        </p:blipFill>
        <p:spPr>
          <a:xfrm>
            <a:off x="3059832" y="5650770"/>
            <a:ext cx="974860" cy="684113"/>
          </a:xfrm>
          <a:prstGeom prst="rect">
            <a:avLst/>
          </a:prstGeom>
        </p:spPr>
      </p:pic>
      <p:pic>
        <p:nvPicPr>
          <p:cNvPr id="7" name="Picture 6"/>
          <p:cNvPicPr>
            <a:picLocks noChangeAspect="1"/>
          </p:cNvPicPr>
          <p:nvPr/>
        </p:nvPicPr>
        <p:blipFill>
          <a:blip r:embed="rId5"/>
          <a:stretch>
            <a:fillRect/>
          </a:stretch>
        </p:blipFill>
        <p:spPr>
          <a:xfrm>
            <a:off x="514374" y="5563677"/>
            <a:ext cx="1944216" cy="771206"/>
          </a:xfrm>
          <a:prstGeom prst="rect">
            <a:avLst/>
          </a:prstGeom>
        </p:spPr>
      </p:pic>
      <p:pic>
        <p:nvPicPr>
          <p:cNvPr id="8"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080" y="845226"/>
            <a:ext cx="2397913" cy="105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942985" y="908720"/>
            <a:ext cx="3340983" cy="1440160"/>
          </a:xfrm>
          <a:prstGeom prst="rect">
            <a:avLst/>
          </a:prstGeom>
          <a:no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0" name="TextBox 9"/>
          <p:cNvSpPr txBox="1"/>
          <p:nvPr/>
        </p:nvSpPr>
        <p:spPr>
          <a:xfrm>
            <a:off x="942985" y="908720"/>
            <a:ext cx="3340983" cy="1200329"/>
          </a:xfrm>
          <a:prstGeom prst="rect">
            <a:avLst/>
          </a:prstGeom>
          <a:noFill/>
        </p:spPr>
        <p:txBody>
          <a:bodyPr wrap="square" rtlCol="0">
            <a:spAutoFit/>
          </a:bodyPr>
          <a:lstStyle/>
          <a:p>
            <a:pPr algn="ctr"/>
            <a:endParaRPr lang="en-GB" dirty="0"/>
          </a:p>
          <a:p>
            <a:pPr algn="ctr"/>
            <a:r>
              <a:rPr lang="en-GB" dirty="0"/>
              <a:t>Insert your school’s logo here</a:t>
            </a:r>
          </a:p>
        </p:txBody>
      </p:sp>
      <p:pic>
        <p:nvPicPr>
          <p:cNvPr id="2" name="Picture 1">
            <a:extLst>
              <a:ext uri="{FF2B5EF4-FFF2-40B4-BE49-F238E27FC236}">
                <a16:creationId xmlns:a16="http://schemas.microsoft.com/office/drawing/2014/main" id="{70168F99-29D5-4EF9-9BB1-D6209D6BDA17}"/>
              </a:ext>
            </a:extLst>
          </p:cNvPr>
          <p:cNvPicPr>
            <a:picLocks noChangeAspect="1"/>
          </p:cNvPicPr>
          <p:nvPr/>
        </p:nvPicPr>
        <p:blipFill>
          <a:blip r:embed="rId7"/>
          <a:stretch>
            <a:fillRect/>
          </a:stretch>
        </p:blipFill>
        <p:spPr>
          <a:xfrm>
            <a:off x="7092279" y="5446769"/>
            <a:ext cx="1264461" cy="982264"/>
          </a:xfrm>
          <a:prstGeom prst="rect">
            <a:avLst/>
          </a:prstGeom>
        </p:spPr>
      </p:pic>
    </p:spTree>
    <p:extLst>
      <p:ext uri="{BB962C8B-B14F-4D97-AF65-F5344CB8AC3E}">
        <p14:creationId xmlns:p14="http://schemas.microsoft.com/office/powerpoint/2010/main" val="358556634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Why Are We Here?</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rgbClr val="AC9A76">
                    <a:lumMod val="50000"/>
                  </a:srgbClr>
                </a:solidFill>
              </a:rPr>
              <a:t>Slide </a:t>
            </a:r>
            <a:fld id="{620D1055-E5D3-45E6-B9EB-3913CB313D8C}" type="slidenum">
              <a:rPr lang="en-GB" altLang="en-US" sz="1000" b="1" smtClean="0">
                <a:solidFill>
                  <a:srgbClr val="AC9A76">
                    <a:lumMod val="50000"/>
                  </a:srgbClr>
                </a:solidFill>
              </a:rPr>
              <a:pPr>
                <a:defRPr/>
              </a:pPr>
              <a:t>2</a:t>
            </a:fld>
            <a:endParaRPr lang="en-GB" altLang="en-US" sz="1000" b="1" dirty="0">
              <a:solidFill>
                <a:srgbClr val="AC9A76">
                  <a:lumMod val="50000"/>
                </a:srgb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609600" y="1340768"/>
            <a:ext cx="8210872" cy="4787721"/>
          </a:xfrm>
        </p:spPr>
        <p:txBody>
          <a:bodyPr/>
          <a:lstStyle/>
          <a:p>
            <a:pPr>
              <a:spcAft>
                <a:spcPts val="1800"/>
              </a:spcAft>
            </a:pPr>
            <a:r>
              <a:rPr lang="en-GB" sz="2000" dirty="0"/>
              <a:t>Schools that have strong values embedded in their culture perform better and have higher levels of staff and student engagement and fulfilment. </a:t>
            </a:r>
          </a:p>
          <a:p>
            <a:pPr>
              <a:spcAft>
                <a:spcPts val="1200"/>
              </a:spcAft>
            </a:pPr>
            <a:r>
              <a:rPr lang="en-GB" sz="2000" dirty="0"/>
              <a:t>In almost all organisations a gap exists between how we could best live those values and what we actually do in practice. We need to acknowledge that gap.</a:t>
            </a:r>
          </a:p>
          <a:p>
            <a:pPr>
              <a:spcAft>
                <a:spcPts val="1200"/>
              </a:spcAft>
            </a:pPr>
            <a:r>
              <a:rPr lang="en-GB" sz="2000" dirty="0"/>
              <a:t>The last 2 years have been very challenging for us all. The way we work and interact with each other has inevitably been affected, and that values gap may have widened.</a:t>
            </a:r>
          </a:p>
          <a:p>
            <a:pPr>
              <a:spcAft>
                <a:spcPts val="1800"/>
              </a:spcAft>
            </a:pPr>
            <a:r>
              <a:rPr lang="en-GB" sz="2000" dirty="0"/>
              <a:t>We can close the gap by reaffirming our values and really living them every day. The aim of this session is to explore how we can do that in a way that will make a difference to us, our school, and the community around us. </a:t>
            </a:r>
          </a:p>
          <a:p>
            <a:pPr>
              <a:spcAft>
                <a:spcPts val="1800"/>
              </a:spcAft>
            </a:pPr>
            <a:endParaRPr lang="en-GB" sz="2000" dirty="0"/>
          </a:p>
        </p:txBody>
      </p:sp>
    </p:spTree>
    <p:extLst>
      <p:ext uri="{BB962C8B-B14F-4D97-AF65-F5344CB8AC3E}">
        <p14:creationId xmlns:p14="http://schemas.microsoft.com/office/powerpoint/2010/main" val="167897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Why Are We Here?</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rgbClr val="AC9A76">
                    <a:lumMod val="50000"/>
                  </a:srgbClr>
                </a:solidFill>
              </a:rPr>
              <a:t>Slide </a:t>
            </a:r>
            <a:fld id="{620D1055-E5D3-45E6-B9EB-3913CB313D8C}" type="slidenum">
              <a:rPr lang="en-GB" altLang="en-US" sz="1000" b="1" smtClean="0">
                <a:solidFill>
                  <a:srgbClr val="AC9A76">
                    <a:lumMod val="50000"/>
                  </a:srgbClr>
                </a:solidFill>
              </a:rPr>
              <a:pPr>
                <a:defRPr/>
              </a:pPr>
              <a:t>3</a:t>
            </a:fld>
            <a:endParaRPr lang="en-GB" altLang="en-US" sz="1000" b="1" dirty="0">
              <a:solidFill>
                <a:srgbClr val="AC9A76">
                  <a:lumMod val="50000"/>
                </a:srgb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609600" y="1340768"/>
            <a:ext cx="7886223" cy="4787721"/>
          </a:xfrm>
        </p:spPr>
        <p:txBody>
          <a:bodyPr/>
          <a:lstStyle/>
          <a:p>
            <a:pPr marL="0" indent="0">
              <a:spcAft>
                <a:spcPts val="1800"/>
              </a:spcAft>
              <a:buNone/>
            </a:pPr>
            <a:r>
              <a:rPr lang="en-GB" sz="2000" dirty="0"/>
              <a:t>The call today is: </a:t>
            </a:r>
            <a:r>
              <a:rPr lang="en-GB" sz="2000" b="1" i="1" dirty="0"/>
              <a:t>One Hour, One Value, One Change </a:t>
            </a:r>
            <a:br>
              <a:rPr lang="en-GB" sz="2000" b="1" i="1" dirty="0"/>
            </a:br>
            <a:r>
              <a:rPr lang="en-GB" sz="2000" b="1" i="1" dirty="0"/>
              <a:t>		    </a:t>
            </a:r>
          </a:p>
          <a:p>
            <a:pPr marL="0" indent="0">
              <a:spcAft>
                <a:spcPts val="1800"/>
              </a:spcAft>
              <a:buNone/>
            </a:pPr>
            <a:r>
              <a:rPr lang="en-GB" sz="2000" b="1" dirty="0"/>
              <a:t>Outcomes </a:t>
            </a:r>
          </a:p>
          <a:p>
            <a:pPr>
              <a:spcAft>
                <a:spcPts val="1800"/>
              </a:spcAft>
            </a:pPr>
            <a:r>
              <a:rPr lang="en-GB" sz="2000" dirty="0"/>
              <a:t>The theme of this year’s World Values Day is Values for Community. We’ll identify one action relating to one of our school’s values that will make our school and the whole community around us a bit stronger and healthier </a:t>
            </a:r>
          </a:p>
          <a:p>
            <a:pPr>
              <a:spcAft>
                <a:spcPts val="1800"/>
              </a:spcAft>
            </a:pPr>
            <a:r>
              <a:rPr lang="en-GB" sz="2000" dirty="0"/>
              <a:t>Capture other ideas for actions that we might also do to really live this value.</a:t>
            </a:r>
          </a:p>
          <a:p>
            <a:pPr>
              <a:spcAft>
                <a:spcPts val="1800"/>
              </a:spcAft>
            </a:pPr>
            <a:r>
              <a:rPr lang="en-GB" sz="2000" dirty="0"/>
              <a:t>Agree next steps on how to carry out the agreed action(s).</a:t>
            </a:r>
          </a:p>
          <a:p>
            <a:pPr>
              <a:spcAft>
                <a:spcPts val="1800"/>
              </a:spcAft>
            </a:pPr>
            <a:endParaRPr lang="en-GB" sz="2000" dirty="0"/>
          </a:p>
          <a:p>
            <a:endParaRPr lang="en-GB" dirty="0"/>
          </a:p>
        </p:txBody>
      </p:sp>
    </p:spTree>
    <p:extLst>
      <p:ext uri="{BB962C8B-B14F-4D97-AF65-F5344CB8AC3E}">
        <p14:creationId xmlns:p14="http://schemas.microsoft.com/office/powerpoint/2010/main" val="193449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r>
              <a:rPr lang="en-US" altLang="en-US" b="1" dirty="0">
                <a:solidFill>
                  <a:schemeClr val="bg1"/>
                </a:solidFill>
              </a:rPr>
              <a:t>Slide 5</a:t>
            </a:r>
            <a:endParaRPr lang="en-US" altLang="en-US" sz="1400" b="1" dirty="0">
              <a:solidFill>
                <a:schemeClr val="bg1"/>
              </a:solidFill>
            </a:endParaRPr>
          </a:p>
        </p:txBody>
      </p:sp>
      <p:sp>
        <p:nvSpPr>
          <p:cNvPr id="6" name="Title 1"/>
          <p:cNvSpPr txBox="1">
            <a:spLocks/>
          </p:cNvSpPr>
          <p:nvPr/>
        </p:nvSpPr>
        <p:spPr bwMode="auto">
          <a:xfrm>
            <a:off x="755576" y="332656"/>
            <a:ext cx="770262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rgbClr val="686A69"/>
                </a:solidFill>
                <a:latin typeface="+mj-lt"/>
                <a:ea typeface="MS PGothic" pitchFamily="34" charset="-128"/>
                <a:cs typeface="+mj-cs"/>
              </a:defRPr>
            </a:lvl1pPr>
            <a:lvl2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2pPr>
            <a:lvl3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3pPr>
            <a:lvl4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4pPr>
            <a:lvl5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5pPr>
            <a:lvl6pPr marL="457200" algn="l" rtl="0" fontAlgn="base">
              <a:spcBef>
                <a:spcPct val="0"/>
              </a:spcBef>
              <a:spcAft>
                <a:spcPct val="0"/>
              </a:spcAft>
              <a:defRPr b="1">
                <a:solidFill>
                  <a:schemeClr val="tx1"/>
                </a:solidFill>
                <a:latin typeface="Arial" charset="0"/>
                <a:ea typeface="ＭＳ Ｐゴシック" charset="0"/>
                <a:cs typeface="ＭＳ Ｐゴシック" charset="0"/>
              </a:defRPr>
            </a:lvl6pPr>
            <a:lvl7pPr marL="914400" algn="l" rtl="0" fontAlgn="base">
              <a:spcBef>
                <a:spcPct val="0"/>
              </a:spcBef>
              <a:spcAft>
                <a:spcPct val="0"/>
              </a:spcAft>
              <a:defRPr b="1">
                <a:solidFill>
                  <a:schemeClr val="tx1"/>
                </a:solidFill>
                <a:latin typeface="Arial" charset="0"/>
                <a:ea typeface="ＭＳ Ｐゴシック" charset="0"/>
                <a:cs typeface="ＭＳ Ｐゴシック" charset="0"/>
              </a:defRPr>
            </a:lvl7pPr>
            <a:lvl8pPr marL="1371600" algn="l" rtl="0" fontAlgn="base">
              <a:spcBef>
                <a:spcPct val="0"/>
              </a:spcBef>
              <a:spcAft>
                <a:spcPct val="0"/>
              </a:spcAft>
              <a:defRPr b="1">
                <a:solidFill>
                  <a:schemeClr val="tx1"/>
                </a:solidFill>
                <a:latin typeface="Arial" charset="0"/>
                <a:ea typeface="ＭＳ Ｐゴシック" charset="0"/>
                <a:cs typeface="ＭＳ Ｐゴシック" charset="0"/>
              </a:defRPr>
            </a:lvl8pPr>
            <a:lvl9pPr marL="1828800" algn="l" rtl="0" fontAlgn="base">
              <a:spcBef>
                <a:spcPct val="0"/>
              </a:spcBef>
              <a:spcAft>
                <a:spcPct val="0"/>
              </a:spcAft>
              <a:defRPr b="1">
                <a:solidFill>
                  <a:schemeClr val="tx1"/>
                </a:solidFill>
                <a:latin typeface="Arial" charset="0"/>
                <a:ea typeface="ＭＳ Ｐゴシック" charset="0"/>
                <a:cs typeface="ＭＳ Ｐゴシック" charset="0"/>
              </a:defRPr>
            </a:lvl9pPr>
          </a:lstStyle>
          <a:p>
            <a:r>
              <a:rPr lang="en-GB" kern="0" dirty="0">
                <a:solidFill>
                  <a:srgbClr val="00B0F0"/>
                </a:solidFill>
              </a:rPr>
              <a:t>How is it going to work?</a:t>
            </a:r>
            <a:endParaRPr lang="en-GB" altLang="en-US" sz="2400" kern="0" dirty="0">
              <a:solidFill>
                <a:srgbClr val="00B0F0"/>
              </a:solidFill>
              <a:latin typeface="Aileron heavy"/>
            </a:endParaRPr>
          </a:p>
        </p:txBody>
      </p:sp>
      <p:sp>
        <p:nvSpPr>
          <p:cNvPr id="7" name="Content Placeholder 1"/>
          <p:cNvSpPr>
            <a:spLocks noGrp="1"/>
          </p:cNvSpPr>
          <p:nvPr>
            <p:ph idx="1"/>
          </p:nvPr>
        </p:nvSpPr>
        <p:spPr>
          <a:xfrm>
            <a:off x="609600" y="1340768"/>
            <a:ext cx="7886223" cy="4787721"/>
          </a:xfrm>
        </p:spPr>
        <p:txBody>
          <a:bodyPr/>
          <a:lstStyle/>
          <a:p>
            <a:pPr>
              <a:spcAft>
                <a:spcPts val="1800"/>
              </a:spcAft>
            </a:pPr>
            <a:r>
              <a:rPr lang="en-GB" sz="2000" dirty="0"/>
              <a:t>Be personal. Let’s say “I” or “We”  -  not “They”.  </a:t>
            </a:r>
          </a:p>
          <a:p>
            <a:pPr>
              <a:spcAft>
                <a:spcPts val="1800"/>
              </a:spcAft>
            </a:pPr>
            <a:r>
              <a:rPr lang="en-GB" sz="2000" dirty="0"/>
              <a:t>Be specific. Small changes, not big words, make the difference. </a:t>
            </a:r>
          </a:p>
          <a:p>
            <a:pPr>
              <a:spcAft>
                <a:spcPts val="1800"/>
              </a:spcAft>
            </a:pPr>
            <a:r>
              <a:rPr lang="en-GB" sz="2000" dirty="0"/>
              <a:t>Be committed. Say what you will do, and when.  Commit for yourself, not for others.</a:t>
            </a:r>
          </a:p>
          <a:p>
            <a:pPr>
              <a:spcAft>
                <a:spcPts val="1800"/>
              </a:spcAft>
            </a:pPr>
            <a:r>
              <a:rPr lang="en-GB" sz="2000" dirty="0"/>
              <a:t>Keep focussed and concise – there will be time pressure so we can finish in one hour.</a:t>
            </a:r>
          </a:p>
          <a:p>
            <a:pPr>
              <a:spcAft>
                <a:spcPts val="1800"/>
              </a:spcAft>
            </a:pPr>
            <a:r>
              <a:rPr lang="en-GB" sz="2000" dirty="0"/>
              <a:t>Step by step process.  Please go with it.</a:t>
            </a:r>
          </a:p>
          <a:p>
            <a:pPr>
              <a:spcAft>
                <a:spcPts val="1800"/>
              </a:spcAft>
            </a:pPr>
            <a:r>
              <a:rPr lang="en-GB" sz="2000" dirty="0"/>
              <a:t>Key outcome is (at least) one action we can all sign up to and make happen.</a:t>
            </a:r>
            <a:endParaRPr lang="en-GB" dirty="0"/>
          </a:p>
        </p:txBody>
      </p:sp>
    </p:spTree>
    <p:extLst>
      <p:ext uri="{BB962C8B-B14F-4D97-AF65-F5344CB8AC3E}">
        <p14:creationId xmlns:p14="http://schemas.microsoft.com/office/powerpoint/2010/main" val="200080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7544" y="295275"/>
            <a:ext cx="7990656" cy="685800"/>
          </a:xfrm>
        </p:spPr>
        <p:txBody>
          <a:bodyPr/>
          <a:lstStyle/>
          <a:p>
            <a:r>
              <a:rPr lang="en-GB" sz="2400" dirty="0">
                <a:solidFill>
                  <a:srgbClr val="00B0F0"/>
                </a:solidFill>
              </a:rPr>
              <a:t>Where do we need to reconnect?</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5</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467544" y="1484784"/>
            <a:ext cx="8352928" cy="4392488"/>
          </a:xfrm>
        </p:spPr>
        <p:txBody>
          <a:bodyPr/>
          <a:lstStyle/>
          <a:p>
            <a:pPr marL="0" indent="0">
              <a:buNone/>
            </a:pPr>
            <a:endParaRPr lang="en-GB" sz="2000" b="1" dirty="0"/>
          </a:p>
          <a:p>
            <a:pPr marL="0" indent="0">
              <a:buNone/>
            </a:pPr>
            <a:r>
              <a:rPr lang="en-GB" sz="2000" b="1" dirty="0"/>
              <a:t>The value we are working with today is: </a:t>
            </a:r>
            <a:r>
              <a:rPr lang="en-GB" sz="2000" b="1" i="1" dirty="0">
                <a:solidFill>
                  <a:srgbClr val="FF0000"/>
                </a:solidFill>
              </a:rPr>
              <a:t>[INSERT CHOSEN VALUE]</a:t>
            </a:r>
          </a:p>
          <a:p>
            <a:pPr marL="0" indent="0">
              <a:buNone/>
            </a:pPr>
            <a:endParaRPr lang="en-GB" sz="1000" i="1" dirty="0"/>
          </a:p>
          <a:p>
            <a:pPr marL="0" indent="0">
              <a:buNone/>
            </a:pPr>
            <a:r>
              <a:rPr lang="en-GB" sz="2000" i="1" dirty="0"/>
              <a:t>Split into groups of 2s and 3s and discuss</a:t>
            </a:r>
            <a:r>
              <a:rPr lang="en-GB" sz="2000" dirty="0"/>
              <a:t>: </a:t>
            </a:r>
          </a:p>
          <a:p>
            <a:pPr marL="0" indent="0">
              <a:buNone/>
            </a:pPr>
            <a:endParaRPr lang="en-GB" sz="1000" dirty="0"/>
          </a:p>
          <a:p>
            <a:pPr marL="0" indent="0">
              <a:spcAft>
                <a:spcPts val="600"/>
              </a:spcAft>
              <a:buNone/>
            </a:pPr>
            <a:endParaRPr lang="en-GB" sz="2000" b="1" i="1" dirty="0"/>
          </a:p>
          <a:p>
            <a:pPr marL="0" indent="0">
              <a:spcAft>
                <a:spcPts val="600"/>
              </a:spcAft>
              <a:buNone/>
            </a:pPr>
            <a:r>
              <a:rPr lang="en-GB" sz="2000" b="1" i="1" dirty="0"/>
              <a:t>What would this school look like if we really put this value into action every day?      </a:t>
            </a:r>
            <a:r>
              <a:rPr lang="en-GB" sz="2000" b="1" i="1" dirty="0">
                <a:solidFill>
                  <a:srgbClr val="FF0000"/>
                </a:solidFill>
              </a:rPr>
              <a:t>4 minutes</a:t>
            </a:r>
            <a:r>
              <a:rPr lang="en-GB" sz="2000" b="1" i="1" dirty="0"/>
              <a:t>                                                             </a:t>
            </a:r>
            <a:endParaRPr lang="en-GB" sz="2000" b="1" i="1" dirty="0">
              <a:solidFill>
                <a:srgbClr val="FF0000"/>
              </a:solidFill>
            </a:endParaRPr>
          </a:p>
          <a:p>
            <a:pPr marL="0" indent="0">
              <a:spcAft>
                <a:spcPts val="600"/>
              </a:spcAft>
              <a:buNone/>
            </a:pPr>
            <a:endParaRPr lang="en-GB" sz="2000" b="1" i="1" dirty="0"/>
          </a:p>
          <a:p>
            <a:pPr marL="0" indent="0">
              <a:spcAft>
                <a:spcPts val="600"/>
              </a:spcAft>
              <a:buNone/>
            </a:pPr>
            <a:r>
              <a:rPr lang="en-GB" sz="2000" b="1" i="1" dirty="0"/>
              <a:t>What difference would it make if the wider local community practised this value every day?      </a:t>
            </a:r>
            <a:r>
              <a:rPr lang="en-GB" sz="2000" b="1" i="1" dirty="0">
                <a:solidFill>
                  <a:srgbClr val="FF0000"/>
                </a:solidFill>
              </a:rPr>
              <a:t>4 minutes</a:t>
            </a:r>
            <a:r>
              <a:rPr lang="en-GB" sz="2000" b="1" i="1" dirty="0"/>
              <a:t>           </a:t>
            </a:r>
          </a:p>
          <a:p>
            <a:pPr marL="0" indent="0">
              <a:spcAft>
                <a:spcPts val="600"/>
              </a:spcAft>
              <a:buNone/>
            </a:pPr>
            <a:endParaRPr lang="en-GB" sz="2000" b="1" dirty="0"/>
          </a:p>
          <a:p>
            <a:pPr marL="0" indent="0">
              <a:spcAft>
                <a:spcPts val="600"/>
              </a:spcAft>
              <a:buNone/>
            </a:pPr>
            <a:br>
              <a:rPr lang="en-GB" sz="2000" b="1" dirty="0"/>
            </a:br>
            <a:endParaRPr lang="en-GB" sz="2000" b="1" dirty="0"/>
          </a:p>
          <a:p>
            <a:pPr marL="0" indent="0">
              <a:spcAft>
                <a:spcPts val="600"/>
              </a:spcAft>
              <a:buNone/>
            </a:pPr>
            <a:endParaRPr lang="en-GB" sz="2000" dirty="0"/>
          </a:p>
        </p:txBody>
      </p:sp>
    </p:spTree>
    <p:extLst>
      <p:ext uri="{BB962C8B-B14F-4D97-AF65-F5344CB8AC3E}">
        <p14:creationId xmlns:p14="http://schemas.microsoft.com/office/powerpoint/2010/main" val="392966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What can we do?</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6</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467545" y="1196752"/>
            <a:ext cx="8424936" cy="492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buNone/>
            </a:pPr>
            <a:endParaRPr lang="en-GB" sz="2000" dirty="0"/>
          </a:p>
          <a:p>
            <a:pPr marL="0" indent="0">
              <a:buNone/>
            </a:pPr>
            <a:endParaRPr lang="en-GB" sz="1800" dirty="0"/>
          </a:p>
          <a:p>
            <a:pPr marL="0" indent="0">
              <a:spcAft>
                <a:spcPts val="600"/>
              </a:spcAft>
              <a:buNone/>
            </a:pPr>
            <a:r>
              <a:rPr lang="en-GB" sz="2000" b="1" dirty="0"/>
              <a:t>What could we do to put that value more fully into action across our school and the wider local community?</a:t>
            </a:r>
            <a:r>
              <a:rPr lang="en-GB" sz="2000" dirty="0"/>
              <a:t> </a:t>
            </a:r>
          </a:p>
          <a:p>
            <a:pPr marL="0" indent="0">
              <a:spcAft>
                <a:spcPts val="600"/>
              </a:spcAft>
              <a:buNone/>
            </a:pPr>
            <a:endParaRPr lang="en-GB" sz="2000" dirty="0"/>
          </a:p>
          <a:p>
            <a:pPr defTabSz="914126">
              <a:spcAft>
                <a:spcPts val="1800"/>
              </a:spcAft>
              <a:defRPr/>
            </a:pPr>
            <a:r>
              <a:rPr lang="en-GB" sz="2000" dirty="0"/>
              <a:t>Form new groups of 2s and 3s</a:t>
            </a:r>
          </a:p>
          <a:p>
            <a:pPr defTabSz="914126">
              <a:spcAft>
                <a:spcPts val="1800"/>
              </a:spcAft>
              <a:defRPr/>
            </a:pPr>
            <a:r>
              <a:rPr lang="en-GB" sz="2000" dirty="0"/>
              <a:t>Silent reflection and post-it notes </a:t>
            </a:r>
            <a:r>
              <a:rPr lang="en-GB" sz="2000" b="1" dirty="0">
                <a:solidFill>
                  <a:srgbClr val="FF0000"/>
                </a:solidFill>
              </a:rPr>
              <a:t>2 minutes</a:t>
            </a:r>
          </a:p>
          <a:p>
            <a:pPr defTabSz="914126">
              <a:spcAft>
                <a:spcPts val="1800"/>
              </a:spcAft>
              <a:defRPr/>
            </a:pPr>
            <a:r>
              <a:rPr lang="en-GB" sz="2000" dirty="0"/>
              <a:t>Group discussion </a:t>
            </a:r>
            <a:r>
              <a:rPr lang="en-GB" sz="2000" b="1" dirty="0">
                <a:solidFill>
                  <a:srgbClr val="FF0000"/>
                </a:solidFill>
              </a:rPr>
              <a:t>8 minutes</a:t>
            </a:r>
          </a:p>
          <a:p>
            <a:pPr marL="0" indent="0">
              <a:spcAft>
                <a:spcPts val="600"/>
              </a:spcAft>
              <a:buNone/>
            </a:pPr>
            <a:endParaRPr lang="en-GB" sz="2000" b="1" dirty="0">
              <a:solidFill>
                <a:srgbClr val="FF0000"/>
              </a:solidFill>
            </a:endParaRPr>
          </a:p>
          <a:p>
            <a:pPr marL="0" indent="0">
              <a:spcAft>
                <a:spcPts val="600"/>
              </a:spcAft>
              <a:buNone/>
            </a:pPr>
            <a:endParaRPr lang="en-GB" sz="2000" dirty="0"/>
          </a:p>
        </p:txBody>
      </p:sp>
    </p:spTree>
    <p:extLst>
      <p:ext uri="{BB962C8B-B14F-4D97-AF65-F5344CB8AC3E}">
        <p14:creationId xmlns:p14="http://schemas.microsoft.com/office/powerpoint/2010/main" val="348951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What can we do?</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7</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829815" y="908720"/>
            <a:ext cx="7879209" cy="52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buNone/>
            </a:pPr>
            <a:endParaRPr lang="en-GB" sz="1800" dirty="0"/>
          </a:p>
          <a:p>
            <a:pPr marL="0" indent="0">
              <a:spcAft>
                <a:spcPts val="600"/>
              </a:spcAft>
              <a:buNone/>
            </a:pPr>
            <a:endParaRPr lang="en-GB" sz="2000" dirty="0"/>
          </a:p>
          <a:p>
            <a:pPr marL="0" indent="0">
              <a:spcBef>
                <a:spcPts val="0"/>
              </a:spcBef>
              <a:spcAft>
                <a:spcPts val="0"/>
              </a:spcAft>
              <a:buNone/>
            </a:pPr>
            <a:r>
              <a:rPr lang="en-GB" sz="2000" b="1" dirty="0"/>
              <a:t>Assess the impact of each action and select the top one</a:t>
            </a:r>
          </a:p>
          <a:p>
            <a:pPr marL="0" indent="0">
              <a:spcBef>
                <a:spcPts val="0"/>
              </a:spcBef>
              <a:spcAft>
                <a:spcPts val="0"/>
              </a:spcAft>
              <a:buNone/>
            </a:pPr>
            <a:r>
              <a:rPr lang="en-GB" sz="2000" dirty="0"/>
              <a:t> </a:t>
            </a:r>
          </a:p>
          <a:p>
            <a:pPr defTabSz="914126">
              <a:spcAft>
                <a:spcPts val="1800"/>
              </a:spcAft>
              <a:defRPr/>
            </a:pPr>
            <a:r>
              <a:rPr lang="en-GB" sz="2000" dirty="0"/>
              <a:t>Stay in the same groups</a:t>
            </a:r>
          </a:p>
          <a:p>
            <a:pPr defTabSz="914126">
              <a:spcAft>
                <a:spcPts val="1800"/>
              </a:spcAft>
              <a:defRPr/>
            </a:pPr>
            <a:r>
              <a:rPr lang="en-GB" sz="2000" dirty="0"/>
              <a:t>In assessing an action ask questions like:</a:t>
            </a:r>
          </a:p>
          <a:p>
            <a:pPr marL="0" indent="0">
              <a:spcBef>
                <a:spcPts val="0"/>
              </a:spcBef>
              <a:spcAft>
                <a:spcPts val="0"/>
              </a:spcAft>
              <a:buNone/>
            </a:pPr>
            <a:r>
              <a:rPr lang="en-GB" sz="2000" dirty="0"/>
              <a:t>     - how will it improve the way we connect with each other?</a:t>
            </a:r>
          </a:p>
          <a:p>
            <a:pPr marL="0" indent="0">
              <a:spcBef>
                <a:spcPts val="0"/>
              </a:spcBef>
              <a:spcAft>
                <a:spcPts val="0"/>
              </a:spcAft>
              <a:buNone/>
            </a:pPr>
            <a:r>
              <a:rPr lang="en-GB" sz="2000" dirty="0"/>
              <a:t>     - how easy is it to implement?</a:t>
            </a:r>
          </a:p>
          <a:p>
            <a:pPr marL="0" indent="0">
              <a:spcBef>
                <a:spcPts val="0"/>
              </a:spcBef>
              <a:spcAft>
                <a:spcPts val="0"/>
              </a:spcAft>
              <a:buNone/>
            </a:pPr>
            <a:r>
              <a:rPr lang="en-GB" sz="2000" dirty="0"/>
              <a:t>     - will it involve investment/expense?</a:t>
            </a:r>
          </a:p>
          <a:p>
            <a:pPr marL="0" indent="0">
              <a:spcBef>
                <a:spcPts val="0"/>
              </a:spcBef>
              <a:spcAft>
                <a:spcPts val="0"/>
              </a:spcAft>
              <a:buNone/>
            </a:pPr>
            <a:r>
              <a:rPr lang="en-GB" sz="2000" dirty="0"/>
              <a:t>     - will it need high level approval?</a:t>
            </a:r>
          </a:p>
          <a:p>
            <a:pPr marL="0" indent="0">
              <a:spcBef>
                <a:spcPts val="0"/>
              </a:spcBef>
              <a:spcAft>
                <a:spcPts val="0"/>
              </a:spcAft>
              <a:buNone/>
            </a:pPr>
            <a:r>
              <a:rPr lang="en-GB" sz="2000" i="1" dirty="0"/>
              <a:t>     - </a:t>
            </a:r>
            <a:r>
              <a:rPr lang="en-GB" sz="2000" dirty="0"/>
              <a:t>how motivated are we to take this action?</a:t>
            </a:r>
          </a:p>
          <a:p>
            <a:pPr marL="0" indent="0">
              <a:spcBef>
                <a:spcPts val="0"/>
              </a:spcBef>
              <a:spcAft>
                <a:spcPts val="0"/>
              </a:spcAft>
              <a:buNone/>
            </a:pPr>
            <a:endParaRPr lang="en-GB" sz="2000" dirty="0"/>
          </a:p>
          <a:p>
            <a:pPr marL="0" indent="0" defTabSz="914126">
              <a:spcAft>
                <a:spcPts val="1800"/>
              </a:spcAft>
              <a:buNone/>
              <a:defRPr/>
            </a:pPr>
            <a:r>
              <a:rPr lang="en-GB" sz="2000" b="1" dirty="0">
                <a:solidFill>
                  <a:srgbClr val="FF0000"/>
                </a:solidFill>
              </a:rPr>
              <a:t>6 minutes </a:t>
            </a:r>
          </a:p>
          <a:p>
            <a:pPr marL="0" indent="0">
              <a:spcBef>
                <a:spcPts val="0"/>
              </a:spcBef>
              <a:spcAft>
                <a:spcPts val="0"/>
              </a:spcAft>
              <a:buNone/>
            </a:pPr>
            <a:endParaRPr lang="en-GB" sz="2000" dirty="0"/>
          </a:p>
        </p:txBody>
      </p:sp>
    </p:spTree>
    <p:extLst>
      <p:ext uri="{BB962C8B-B14F-4D97-AF65-F5344CB8AC3E}">
        <p14:creationId xmlns:p14="http://schemas.microsoft.com/office/powerpoint/2010/main" val="19655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What will we do?</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8</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746736" y="1844824"/>
            <a:ext cx="7772400"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buNone/>
            </a:pPr>
            <a:r>
              <a:rPr lang="en-GB" sz="1800" i="1" dirty="0"/>
              <a:t>Now all groups come together for general discussion</a:t>
            </a:r>
          </a:p>
          <a:p>
            <a:pPr marL="0" indent="0">
              <a:buNone/>
            </a:pPr>
            <a:endParaRPr lang="en-GB" sz="1800" dirty="0"/>
          </a:p>
          <a:p>
            <a:pPr>
              <a:spcAft>
                <a:spcPts val="600"/>
              </a:spcAft>
            </a:pPr>
            <a:r>
              <a:rPr lang="en-GB" sz="1800" dirty="0"/>
              <a:t>Each of the small groups now shares its best idea – keep it brief</a:t>
            </a:r>
          </a:p>
          <a:p>
            <a:pPr>
              <a:spcAft>
                <a:spcPts val="600"/>
              </a:spcAft>
            </a:pPr>
            <a:r>
              <a:rPr lang="en-GB" sz="1800" dirty="0"/>
              <a:t>General discussion of the actions that the groups came up with, and assessments of their impact</a:t>
            </a:r>
          </a:p>
          <a:p>
            <a:pPr>
              <a:spcAft>
                <a:spcPts val="600"/>
              </a:spcAft>
            </a:pPr>
            <a:r>
              <a:rPr lang="en-GB" sz="1800" dirty="0"/>
              <a:t>Decide which actions would have the most significant impact on attendees, on the school and on the whole local community</a:t>
            </a:r>
          </a:p>
          <a:p>
            <a:pPr>
              <a:spcAft>
                <a:spcPts val="600"/>
              </a:spcAft>
            </a:pPr>
            <a:r>
              <a:rPr lang="en-GB" sz="1800" dirty="0"/>
              <a:t>Produce an outline plan to put one or more of the actions into practice in the local community</a:t>
            </a:r>
          </a:p>
          <a:p>
            <a:pPr marL="0" indent="0">
              <a:spcAft>
                <a:spcPts val="600"/>
              </a:spcAft>
              <a:buNone/>
            </a:pPr>
            <a:r>
              <a:rPr lang="en-GB" sz="1800" b="1" dirty="0"/>
              <a:t>Everybody commits to put the chosen action(s) into practi</a:t>
            </a:r>
            <a:r>
              <a:rPr lang="en-GB" sz="1800" b="1" i="1" dirty="0"/>
              <a:t>c</a:t>
            </a:r>
            <a:r>
              <a:rPr lang="en-GB" sz="1800" b="1" dirty="0"/>
              <a:t>e by signing the We Value template</a:t>
            </a:r>
          </a:p>
          <a:p>
            <a:pPr marL="0" indent="0">
              <a:spcAft>
                <a:spcPts val="600"/>
              </a:spcAft>
              <a:buNone/>
            </a:pPr>
            <a:r>
              <a:rPr lang="en-GB" sz="1800" b="1" dirty="0">
                <a:solidFill>
                  <a:srgbClr val="FF0000"/>
                </a:solidFill>
              </a:rPr>
              <a:t>20 minutes in all</a:t>
            </a:r>
          </a:p>
          <a:p>
            <a:pPr marL="0" indent="0">
              <a:spcAft>
                <a:spcPts val="600"/>
              </a:spcAft>
              <a:buNone/>
            </a:pPr>
            <a:endParaRPr lang="en-GB" sz="1800" dirty="0"/>
          </a:p>
        </p:txBody>
      </p:sp>
    </p:spTree>
    <p:extLst>
      <p:ext uri="{BB962C8B-B14F-4D97-AF65-F5344CB8AC3E}">
        <p14:creationId xmlns:p14="http://schemas.microsoft.com/office/powerpoint/2010/main" val="2369560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AAF996-0143-41CB-B5D1-C70522E7821C}"/>
              </a:ext>
            </a:extLst>
          </p:cNvPr>
          <p:cNvSpPr>
            <a:spLocks noGrp="1"/>
          </p:cNvSpPr>
          <p:nvPr>
            <p:ph type="sldNum" sz="quarter" idx="12"/>
          </p:nvPr>
        </p:nvSpPr>
        <p:spPr/>
        <p:txBody>
          <a:bodyPr/>
          <a:lstStyle/>
          <a:p>
            <a:pPr>
              <a:defRPr/>
            </a:pPr>
            <a:fld id="{F851C7EF-1A74-43C0-9DA4-E3D0A5354ECF}" type="slidenum">
              <a:rPr lang="en-US" altLang="en-US" smtClean="0"/>
              <a:pPr>
                <a:defRPr/>
              </a:pPr>
              <a:t>9</a:t>
            </a:fld>
            <a:endParaRPr lang="en-US" altLang="en-US" sz="1400"/>
          </a:p>
        </p:txBody>
      </p:sp>
      <p:pic>
        <p:nvPicPr>
          <p:cNvPr id="2055" name="Picture 7" descr="WVD-logo-new-e1467280041822">
            <a:extLst>
              <a:ext uri="{FF2B5EF4-FFF2-40B4-BE49-F238E27FC236}">
                <a16:creationId xmlns:a16="http://schemas.microsoft.com/office/drawing/2014/main" id="{91C3FFDD-12E6-4DFF-A3A2-4F9DABE14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46" y="5472688"/>
            <a:ext cx="1781175" cy="7048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D959F908-12C5-4E11-A088-0A18B5D2CC49}"/>
              </a:ext>
            </a:extLst>
          </p:cNvPr>
          <p:cNvSpPr>
            <a:spLocks noGrp="1" noChangeArrowheads="1"/>
          </p:cNvSpPr>
          <p:nvPr/>
        </p:nvSpPr>
        <p:spPr bwMode="auto">
          <a:xfrm>
            <a:off x="899592" y="478288"/>
            <a:ext cx="75533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rgbClr val="808080"/>
                </a:solidFill>
                <a:effectLst/>
                <a:latin typeface="Arial Rounded MT Bold" panose="020F0704030504030204" pitchFamily="34" charset="0"/>
                <a:ea typeface="Times New Roman" panose="02020603050405020304" pitchFamily="18" charset="0"/>
                <a:cs typeface="Times New Roman" panose="02020603050405020304" pitchFamily="18" charset="0"/>
              </a:rPr>
              <a:t>WE VALUE…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Subtitle 2">
            <a:extLst>
              <a:ext uri="{FF2B5EF4-FFF2-40B4-BE49-F238E27FC236}">
                <a16:creationId xmlns:a16="http://schemas.microsoft.com/office/drawing/2014/main" id="{49D153EE-904D-4E58-9A8D-FAFEEA5FFB55}"/>
              </a:ext>
            </a:extLst>
          </p:cNvPr>
          <p:cNvSpPr>
            <a:spLocks noGrp="1"/>
          </p:cNvSpPr>
          <p:nvPr/>
        </p:nvSpPr>
        <p:spPr>
          <a:xfrm>
            <a:off x="395536" y="3409087"/>
            <a:ext cx="8424936" cy="1914754"/>
          </a:xfrm>
          <a:prstGeom prst="rect">
            <a:avLst/>
          </a:prstGeom>
          <a:ln w="19050">
            <a:solidFill>
              <a:schemeClr val="bg1">
                <a:lumMod val="50000"/>
              </a:schemeClr>
            </a:solidFill>
            <a:prstDash val="dash"/>
          </a:ln>
        </p:spPr>
        <p:txBody>
          <a:bodyPr vert="horz" lIns="91440" tIns="45720" rIns="91440" bIns="45720" rtlCol="0">
            <a:normAutofit/>
          </a:bodyPr>
          <a:lstStyle/>
          <a:p>
            <a:endParaRPr lang="en-GB"/>
          </a:p>
        </p:txBody>
      </p:sp>
      <p:sp>
        <p:nvSpPr>
          <p:cNvPr id="5" name="TextBox 3">
            <a:extLst>
              <a:ext uri="{FF2B5EF4-FFF2-40B4-BE49-F238E27FC236}">
                <a16:creationId xmlns:a16="http://schemas.microsoft.com/office/drawing/2014/main" id="{967CCCC1-7BB8-46F9-8623-43747C687CB9}"/>
              </a:ext>
            </a:extLst>
          </p:cNvPr>
          <p:cNvSpPr txBox="1">
            <a:spLocks noChangeArrowheads="1"/>
          </p:cNvSpPr>
          <p:nvPr/>
        </p:nvSpPr>
        <p:spPr bwMode="auto">
          <a:xfrm>
            <a:off x="6305550" y="6165304"/>
            <a:ext cx="2762250" cy="31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www.worldvaluesday.com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Subtitle 2">
            <a:extLst>
              <a:ext uri="{FF2B5EF4-FFF2-40B4-BE49-F238E27FC236}">
                <a16:creationId xmlns:a16="http://schemas.microsoft.com/office/drawing/2014/main" id="{64B809FD-EEF9-4538-8051-6F75F9290E4E}"/>
              </a:ext>
            </a:extLst>
          </p:cNvPr>
          <p:cNvSpPr>
            <a:spLocks noGrp="1"/>
          </p:cNvSpPr>
          <p:nvPr/>
        </p:nvSpPr>
        <p:spPr>
          <a:xfrm>
            <a:off x="395536" y="1459231"/>
            <a:ext cx="8424936" cy="1041851"/>
          </a:xfrm>
          <a:prstGeom prst="rect">
            <a:avLst/>
          </a:prstGeom>
          <a:ln w="19050">
            <a:solidFill>
              <a:schemeClr val="bg1">
                <a:lumMod val="50000"/>
              </a:schemeClr>
            </a:solidFill>
            <a:prstDash val="dash"/>
          </a:ln>
        </p:spPr>
        <p:txBody>
          <a:bodyPr vert="horz" lIns="91440" tIns="45720" rIns="91440" bIns="45720" rtlCol="0">
            <a:normAutofit/>
          </a:bodyPr>
          <a:lstStyle/>
          <a:p>
            <a:endParaRPr lang="en-GB"/>
          </a:p>
        </p:txBody>
      </p:sp>
      <p:sp>
        <p:nvSpPr>
          <p:cNvPr id="7" name="Text Box 2">
            <a:extLst>
              <a:ext uri="{FF2B5EF4-FFF2-40B4-BE49-F238E27FC236}">
                <a16:creationId xmlns:a16="http://schemas.microsoft.com/office/drawing/2014/main" id="{82C42153-D862-4B7B-AAF1-839D41B3E5C5}"/>
              </a:ext>
            </a:extLst>
          </p:cNvPr>
          <p:cNvSpPr txBox="1">
            <a:spLocks noChangeArrowheads="1"/>
          </p:cNvSpPr>
          <p:nvPr/>
        </p:nvSpPr>
        <p:spPr bwMode="auto">
          <a:xfrm>
            <a:off x="647700" y="5524500"/>
            <a:ext cx="55804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808080"/>
                </a:solidFill>
                <a:effectLst/>
                <a:latin typeface="Arial Rounded MT Bold" panose="020F0704030504030204" pitchFamily="34" charset="0"/>
                <a:ea typeface="Times New Roman" panose="02020603050405020304" pitchFamily="18" charset="0"/>
                <a:cs typeface="Times New Roman" panose="02020603050405020304" pitchFamily="18" charset="0"/>
              </a:rPr>
              <a:t>#WorldValuesDay2022</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9" name="Rectangle 396">
            <a:extLst>
              <a:ext uri="{FF2B5EF4-FFF2-40B4-BE49-F238E27FC236}">
                <a16:creationId xmlns:a16="http://schemas.microsoft.com/office/drawing/2014/main" id="{FC18B7EE-C066-407A-AEC6-BE858C7FA22E}"/>
              </a:ext>
            </a:extLst>
          </p:cNvPr>
          <p:cNvSpPr>
            <a:spLocks noChangeArrowheads="1"/>
          </p:cNvSpPr>
          <p:nvPr/>
        </p:nvSpPr>
        <p:spPr bwMode="auto">
          <a:xfrm flipH="1">
            <a:off x="2627784" y="2371015"/>
            <a:ext cx="3888432" cy="1292662"/>
          </a:xfrm>
          <a:prstGeom prst="rect">
            <a:avLst/>
          </a:prstGeom>
          <a:noFill/>
          <a:ln>
            <a:noFill/>
          </a:ln>
          <a:effectLst>
            <a:outerShdw dist="38100" dir="2700000" sx="100500" sy="1005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274320" tIns="274320" rIns="274320" bIns="2743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rgbClr val="808080"/>
                </a:solidFill>
                <a:effectLst/>
                <a:latin typeface="Arial Rounded MT Bold" panose="020F0704030504030204" pitchFamily="34" charset="0"/>
                <a:ea typeface="Times New Roman" panose="02020603050405020304" pitchFamily="18" charset="0"/>
                <a:cs typeface="Times New Roman" panose="02020603050405020304" pitchFamily="18" charset="0"/>
              </a:rPr>
              <a:t>SO WE…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8">
            <a:extLst>
              <a:ext uri="{FF2B5EF4-FFF2-40B4-BE49-F238E27FC236}">
                <a16:creationId xmlns:a16="http://schemas.microsoft.com/office/drawing/2014/main" id="{E203D042-813D-4952-9713-E1E0811EEBE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9">
            <a:extLst>
              <a:ext uri="{FF2B5EF4-FFF2-40B4-BE49-F238E27FC236}">
                <a16:creationId xmlns:a16="http://schemas.microsoft.com/office/drawing/2014/main" id="{2E5F4724-B579-4950-93B8-4D90CB8C457A}"/>
              </a:ext>
            </a:extLst>
          </p:cNvPr>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2" name="Rectangle 14">
            <a:extLst>
              <a:ext uri="{FF2B5EF4-FFF2-40B4-BE49-F238E27FC236}">
                <a16:creationId xmlns:a16="http://schemas.microsoft.com/office/drawing/2014/main" id="{D494BE8C-1136-4FF9-A0F0-55CC743054A5}"/>
              </a:ext>
            </a:extLst>
          </p:cNvPr>
          <p:cNvSpPr>
            <a:spLocks noChangeArrowheads="1"/>
          </p:cNvSpPr>
          <p:nvPr/>
        </p:nvSpPr>
        <p:spPr bwMode="auto">
          <a:xfrm>
            <a:off x="0" y="1162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37197112"/>
      </p:ext>
    </p:extLst>
  </p:cSld>
  <p:clrMapOvr>
    <a:masterClrMapping/>
  </p:clrMapOvr>
</p:sld>
</file>

<file path=ppt/theme/theme1.xml><?xml version="1.0" encoding="utf-8"?>
<a:theme xmlns:a="http://schemas.openxmlformats.org/drawingml/2006/main" name="Executive">
  <a:themeElements>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fontScheme name="Executiv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Siren III:Applications:Microsoft Office 2004:Templates:Presentations:Designs:Executive</Template>
  <TotalTime>35559</TotalTime>
  <Words>2637</Words>
  <Application>Microsoft Office PowerPoint</Application>
  <PresentationFormat>On-screen Show (4:3)</PresentationFormat>
  <Paragraphs>226</Paragraphs>
  <Slides>11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Aileron heavy</vt:lpstr>
      <vt:lpstr>Arial</vt:lpstr>
      <vt:lpstr>Arial Rounded MT Bold</vt:lpstr>
      <vt:lpstr>Calibri</vt:lpstr>
      <vt:lpstr>DIN Alternate</vt:lpstr>
      <vt:lpstr>Times</vt:lpstr>
      <vt:lpstr>Wingdings</vt:lpstr>
      <vt:lpstr>Executive</vt:lpstr>
      <vt:lpstr>Custom Design</vt:lpstr>
      <vt:lpstr>PowerPoint Presentation</vt:lpstr>
      <vt:lpstr>Why Are We Here?</vt:lpstr>
      <vt:lpstr>Why Are We Here?</vt:lpstr>
      <vt:lpstr>PowerPoint Presentation</vt:lpstr>
      <vt:lpstr>Where do we need to reconnect?</vt:lpstr>
      <vt:lpstr>What can we do?</vt:lpstr>
      <vt:lpstr>What can we do?</vt:lpstr>
      <vt:lpstr>What will we do?</vt:lpstr>
      <vt:lpstr>PowerPoint Presentation</vt:lpstr>
      <vt:lpstr>How will we follow up?</vt:lpstr>
      <vt:lpstr>PowerPoint Presentation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here here</dc:title>
  <dc:creator>private</dc:creator>
  <cp:lastModifiedBy>Charles Fowler</cp:lastModifiedBy>
  <cp:revision>465</cp:revision>
  <cp:lastPrinted>2017-07-04T09:53:29Z</cp:lastPrinted>
  <dcterms:created xsi:type="dcterms:W3CDTF">2013-08-31T13:04:54Z</dcterms:created>
  <dcterms:modified xsi:type="dcterms:W3CDTF">2022-08-10T14:11:07Z</dcterms:modified>
</cp:coreProperties>
</file>