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4"/>
  </p:notesMasterIdLst>
  <p:sldIdLst>
    <p:sldId id="363" r:id="rId3"/>
    <p:sldId id="375" r:id="rId4"/>
    <p:sldId id="376" r:id="rId5"/>
    <p:sldId id="377" r:id="rId6"/>
    <p:sldId id="368" r:id="rId7"/>
    <p:sldId id="378" r:id="rId8"/>
    <p:sldId id="382" r:id="rId9"/>
    <p:sldId id="362" r:id="rId10"/>
    <p:sldId id="373" r:id="rId11"/>
    <p:sldId id="383" r:id="rId12"/>
    <p:sldId id="374" r:id="rId13"/>
  </p:sldIdLst>
  <p:sldSz cx="9144000" cy="6858000" type="screen4x3"/>
  <p:notesSz cx="7104063" cy="102346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D76"/>
    <a:srgbClr val="AA0E81"/>
    <a:srgbClr val="D812A4"/>
    <a:srgbClr val="404040"/>
    <a:srgbClr val="66552C"/>
    <a:srgbClr val="686A69"/>
    <a:srgbClr val="0092D2"/>
    <a:srgbClr val="FF3399"/>
    <a:srgbClr val="CCCC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967" autoAdjust="0"/>
  </p:normalViewPr>
  <p:slideViewPr>
    <p:cSldViewPr>
      <p:cViewPr varScale="1">
        <p:scale>
          <a:sx n="92" d="100"/>
          <a:sy n="92" d="100"/>
        </p:scale>
        <p:origin x="2136" y="9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9201" cy="512304"/>
          </a:xfrm>
          <a:prstGeom prst="rect">
            <a:avLst/>
          </a:prstGeom>
          <a:noFill/>
          <a:ln>
            <a:noFill/>
          </a:ln>
        </p:spPr>
        <p:txBody>
          <a:bodyPr vert="horz" wrap="square" lIns="94791" tIns="47396" rIns="94791" bIns="47396"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4024862" y="0"/>
            <a:ext cx="3079201" cy="512304"/>
          </a:xfrm>
          <a:prstGeom prst="rect">
            <a:avLst/>
          </a:prstGeom>
          <a:noFill/>
          <a:ln>
            <a:noFill/>
          </a:ln>
        </p:spPr>
        <p:txBody>
          <a:bodyPr vert="horz" wrap="square" lIns="94791" tIns="47396" rIns="94791" bIns="47396"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9218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47320" y="4861155"/>
            <a:ext cx="5209425" cy="4605821"/>
          </a:xfrm>
          <a:prstGeom prst="rect">
            <a:avLst/>
          </a:prstGeom>
          <a:noFill/>
          <a:ln>
            <a:noFill/>
          </a:ln>
        </p:spPr>
        <p:txBody>
          <a:bodyPr vert="horz" wrap="square" lIns="94791" tIns="47396" rIns="94791" bIns="473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722309"/>
            <a:ext cx="3079201" cy="512304"/>
          </a:xfrm>
          <a:prstGeom prst="rect">
            <a:avLst/>
          </a:prstGeom>
          <a:noFill/>
          <a:ln>
            <a:noFill/>
          </a:ln>
        </p:spPr>
        <p:txBody>
          <a:bodyPr vert="horz" wrap="square" lIns="94791" tIns="47396" rIns="94791" bIns="47396"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4024862" y="9722309"/>
            <a:ext cx="3079201" cy="512304"/>
          </a:xfrm>
          <a:prstGeom prst="rect">
            <a:avLst/>
          </a:prstGeom>
          <a:noFill/>
          <a:ln>
            <a:noFill/>
          </a:ln>
        </p:spPr>
        <p:txBody>
          <a:bodyPr vert="horz" wrap="square" lIns="94791" tIns="47396" rIns="94791" bIns="47396"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br.org/2009/07/rebuilding-companies-as-communiti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70180" indent="-296223">
              <a:spcBef>
                <a:spcPct val="30000"/>
              </a:spcBef>
              <a:defRPr sz="1200">
                <a:solidFill>
                  <a:schemeClr val="tx1"/>
                </a:solidFill>
                <a:latin typeface="Arial" panose="020B0604020202020204" pitchFamily="34" charset="0"/>
                <a:ea typeface="MS PGothic" panose="020B0600070205080204" pitchFamily="34" charset="-128"/>
              </a:defRPr>
            </a:lvl2pPr>
            <a:lvl3pPr marL="1184893" indent="-236979">
              <a:spcBef>
                <a:spcPct val="30000"/>
              </a:spcBef>
              <a:defRPr sz="1200">
                <a:solidFill>
                  <a:schemeClr val="tx1"/>
                </a:solidFill>
                <a:latin typeface="Arial" panose="020B0604020202020204" pitchFamily="34" charset="0"/>
                <a:ea typeface="MS PGothic" panose="020B0600070205080204" pitchFamily="34" charset="-128"/>
              </a:defRPr>
            </a:lvl3pPr>
            <a:lvl4pPr marL="1658851" indent="-236979">
              <a:spcBef>
                <a:spcPct val="30000"/>
              </a:spcBef>
              <a:defRPr sz="1200">
                <a:solidFill>
                  <a:schemeClr val="tx1"/>
                </a:solidFill>
                <a:latin typeface="Arial" panose="020B0604020202020204" pitchFamily="34" charset="0"/>
                <a:ea typeface="MS PGothic" panose="020B0600070205080204" pitchFamily="34" charset="-128"/>
              </a:defRPr>
            </a:lvl4pPr>
            <a:lvl5pPr marL="2132808" indent="-236979">
              <a:spcBef>
                <a:spcPct val="30000"/>
              </a:spcBef>
              <a:defRPr sz="1200">
                <a:solidFill>
                  <a:schemeClr val="tx1"/>
                </a:solidFill>
                <a:latin typeface="Arial" panose="020B0604020202020204" pitchFamily="34" charset="0"/>
                <a:ea typeface="MS PGothic" panose="020B0600070205080204" pitchFamily="34" charset="-128"/>
              </a:defRPr>
            </a:lvl5pPr>
            <a:lvl6pPr marL="2606765"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0723"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54680"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28637"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If you wish you can insert your organization’s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remove the prompt box).</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426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8 minutes</a:t>
            </a:r>
          </a:p>
          <a:p>
            <a:pPr defTabSz="947915">
              <a:defRPr/>
            </a:pPr>
            <a:endParaRPr lang="en-GB" dirty="0"/>
          </a:p>
          <a:p>
            <a:pPr defTabSz="938899" eaLnBrk="1" fontAlgn="auto" hangingPunct="1">
              <a:spcBef>
                <a:spcPts val="0"/>
              </a:spcBef>
              <a:spcAft>
                <a:spcPts val="0"/>
              </a:spcAft>
              <a:defRPr/>
            </a:pPr>
            <a:r>
              <a:rPr lang="en-US" sz="1000" b="1" dirty="0"/>
              <a:t>Refresh and re-</a:t>
            </a:r>
            <a:r>
              <a:rPr lang="en-US" sz="1000" b="1" dirty="0" err="1"/>
              <a:t>energise</a:t>
            </a:r>
            <a:r>
              <a:rPr lang="en-US" sz="1000" b="1" dirty="0"/>
              <a:t> the practice of values and agree how to share out responsibility for moving the plan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This section is intended to prompt the participants and the organisation to follow up the session in various ways, and so help to refresh and re-</a:t>
            </a:r>
            <a:r>
              <a:rPr lang="en-US" sz="1000" dirty="0" err="1"/>
              <a:t>energise</a:t>
            </a:r>
            <a:r>
              <a:rPr lang="en-US" sz="1000" dirty="0"/>
              <a:t> the practice of values generally throughout group/organisation.</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Ask the group for suggested next steps ensure the agreed action is taken consistently (how to get everyone to do it and keep on doing it)</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Ensure there are clear individual responsibilities for moving your chosen action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Note ideas from the group on how you’ll know you’ve been successful – what will be the impact of your chosen action if done consistently?</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If time allows and where relevant you might also think about: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to communicate the plan across the organization (or 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the action/s can become embedded in daily life across the organization (or 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b="1" dirty="0"/>
              <a:t>How we can show appreciation </a:t>
            </a:r>
            <a:r>
              <a:rPr lang="en-US" sz="1000" dirty="0"/>
              <a:t>when the actions are being done well? This is likely to be an important element in the success of the plan.</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10</a:t>
            </a:fld>
            <a:endParaRPr lang="en-US" altLang="en-US"/>
          </a:p>
        </p:txBody>
      </p:sp>
    </p:spTree>
    <p:extLst>
      <p:ext uri="{BB962C8B-B14F-4D97-AF65-F5344CB8AC3E}">
        <p14:creationId xmlns:p14="http://schemas.microsoft.com/office/powerpoint/2010/main" val="11671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30053" indent="-280790">
              <a:spcBef>
                <a:spcPct val="30000"/>
              </a:spcBef>
              <a:defRPr sz="1100">
                <a:solidFill>
                  <a:schemeClr val="tx1"/>
                </a:solidFill>
                <a:latin typeface="Arial" panose="020B0604020202020204" pitchFamily="34" charset="0"/>
                <a:ea typeface="MS PGothic" panose="020B0600070205080204" pitchFamily="34" charset="-128"/>
              </a:defRPr>
            </a:lvl2pPr>
            <a:lvl3pPr marL="1123161" indent="-224632">
              <a:spcBef>
                <a:spcPct val="30000"/>
              </a:spcBef>
              <a:defRPr sz="1100">
                <a:solidFill>
                  <a:schemeClr val="tx1"/>
                </a:solidFill>
                <a:latin typeface="Arial" panose="020B0604020202020204" pitchFamily="34" charset="0"/>
                <a:ea typeface="MS PGothic" panose="020B0600070205080204" pitchFamily="34" charset="-128"/>
              </a:defRPr>
            </a:lvl3pPr>
            <a:lvl4pPr marL="1572424" indent="-224632">
              <a:spcBef>
                <a:spcPct val="30000"/>
              </a:spcBef>
              <a:defRPr sz="1100">
                <a:solidFill>
                  <a:schemeClr val="tx1"/>
                </a:solidFill>
                <a:latin typeface="Arial" panose="020B0604020202020204" pitchFamily="34" charset="0"/>
                <a:ea typeface="MS PGothic" panose="020B0600070205080204" pitchFamily="34" charset="-128"/>
              </a:defRPr>
            </a:lvl4pPr>
            <a:lvl5pPr marL="2021689" indent="-224632">
              <a:spcBef>
                <a:spcPct val="30000"/>
              </a:spcBef>
              <a:defRPr sz="1100">
                <a:solidFill>
                  <a:schemeClr val="tx1"/>
                </a:solidFill>
                <a:latin typeface="Arial" panose="020B0604020202020204" pitchFamily="34" charset="0"/>
                <a:ea typeface="MS PGothic" panose="020B0600070205080204" pitchFamily="34" charset="-128"/>
              </a:defRPr>
            </a:lvl5pPr>
            <a:lvl6pPr marL="2470953"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920217"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369482"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818745"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11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the I VALUE template and posting on Facebook, Twitter, </a:t>
            </a:r>
            <a:r>
              <a:rPr lang="en-US" sz="1200" dirty="0" err="1">
                <a:solidFill>
                  <a:srgbClr val="FF0000"/>
                </a:solidFill>
              </a:rPr>
              <a:t>Linkedin</a:t>
            </a:r>
            <a:r>
              <a:rPr lang="en-US" sz="1200" dirty="0">
                <a:solidFill>
                  <a:srgbClr val="FF0000"/>
                </a:solidFill>
              </a:rPr>
              <a:t> or Instagram, using #WorldValuesDay2022.</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contact@valuesalliance.co.uk</a:t>
            </a:r>
            <a:r>
              <a:rPr lang="en-GB" b="1" i="1" dirty="0"/>
              <a:t>  for suggestions and further resources.</a:t>
            </a:r>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3 minutes</a:t>
            </a:r>
          </a:p>
          <a:p>
            <a:r>
              <a:rPr lang="en-GB" dirty="0"/>
              <a:t>Run briefly through this slide to remind everyone that for every kind of group or organisation it is vital to be aware of what its values are </a:t>
            </a:r>
            <a:r>
              <a:rPr lang="en-GB" b="0" dirty="0"/>
              <a:t>and to consistently put them into practice</a:t>
            </a:r>
            <a:r>
              <a:rPr lang="en-GB" dirty="0"/>
              <a:t>.  However, in the pressure of everyday life we often forget about them, and disillusionment and cynicism can creep in. The last 2 years may have made it particularly difficult to put our values into practice.  There is always room for improvement – but it is no good just leaving it to others, </a:t>
            </a:r>
            <a:r>
              <a:rPr lang="en-GB" b="1" dirty="0"/>
              <a:t>it has to start with each one of us. </a:t>
            </a:r>
          </a:p>
          <a:p>
            <a:pPr defTabSz="939180">
              <a:defRP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39180" rtl="0" eaLnBrk="0" fontAlgn="base" latinLnBrk="0" hangingPunct="0">
              <a:lnSpc>
                <a:spcPct val="100000"/>
              </a:lnSpc>
              <a:spcBef>
                <a:spcPct val="30000"/>
              </a:spcBef>
              <a:spcAft>
                <a:spcPct val="0"/>
              </a:spcAft>
              <a:buClrTx/>
              <a:buSzTx/>
              <a:buFontTx/>
              <a:buNone/>
              <a:tabLst/>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The 4</a:t>
            </a:r>
            <a:r>
              <a:rPr lang="en-US" sz="1800"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sz="1800" dirty="0">
                <a:latin typeface="Calibri" panose="020F0502020204030204" pitchFamily="34" charset="0"/>
                <a:ea typeface="Times New Roman" panose="02020603050405020304" pitchFamily="18" charset="0"/>
                <a:cs typeface="Times New Roman" panose="02020603050405020304" pitchFamily="18" charset="0"/>
              </a:rPr>
              <a:t> point in the slide is largely a quote from the management guru Henry Mintzberg’s on his influential concept of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organisational</a:t>
            </a:r>
            <a:r>
              <a:rPr lang="en-US" sz="1800" dirty="0">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latin typeface="Calibri" panose="020F0502020204030204" pitchFamily="34" charset="0"/>
                <a:ea typeface="Times New Roman" panose="02020603050405020304" pitchFamily="18" charset="0"/>
                <a:cs typeface="Times New Roman" panose="02020603050405020304" pitchFamily="18" charset="0"/>
              </a:rPr>
              <a:t>Communityship</a:t>
            </a:r>
            <a:r>
              <a:rPr lang="en-US" sz="1800" dirty="0">
                <a:latin typeface="Calibri" panose="020F0502020204030204" pitchFamily="34" charset="0"/>
                <a:ea typeface="Times New Roman" panose="02020603050405020304" pitchFamily="18" charset="0"/>
                <a:cs typeface="Times New Roman" panose="02020603050405020304" pitchFamily="18" charset="0"/>
              </a:rPr>
              <a:t>”. See his article in the Harvard Business Review for some background to this concept (which is very relevant to this year’s World Values Day theme of Values for Community): </a:t>
            </a:r>
            <a:r>
              <a:rPr lang="en-US" sz="2800" dirty="0">
                <a:hlinkClick r:id="rId3"/>
              </a:rPr>
              <a:t>Rebuilding Companies as Communities (hbr.org)</a:t>
            </a:r>
            <a:endParaRPr lang="en-US" sz="2800" dirty="0"/>
          </a:p>
          <a:p>
            <a:pPr marL="0" marR="0" lvl="0" indent="0" algn="l" defTabSz="939180" rtl="0" eaLnBrk="0" fontAlgn="base" latinLnBrk="0" hangingPunct="0">
              <a:lnSpc>
                <a:spcPct val="100000"/>
              </a:lnSpc>
              <a:spcBef>
                <a:spcPct val="30000"/>
              </a:spcBef>
              <a:spcAft>
                <a:spcPct val="0"/>
              </a:spcAft>
              <a:buClrTx/>
              <a:buSzTx/>
              <a:buFontTx/>
              <a:buNone/>
              <a:tabLst/>
              <a:defRPr/>
            </a:pPr>
            <a:endParaRPr lang="en-US" sz="2800" dirty="0"/>
          </a:p>
          <a:p>
            <a:pPr defTabSz="939180">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in general before you go through this slide, you could say something along these lines. Values are the heart of every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the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together. They define its culture, the way it behaves and how it shows itself to the rest of the world. They guide us and keep us focused and on track.  But there is always room for improvement.   By focusing together on one of our values we will strengthen our connection with each other, and with our stakeholders. </a:t>
            </a:r>
          </a:p>
          <a:p>
            <a:pPr defTabSz="939180">
              <a:defRP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sym typeface="Wingdings" panose="05000000000000000000" pitchFamily="2" charset="2"/>
              </a:rPr>
              <a:t> </a:t>
            </a:r>
            <a:r>
              <a:rPr lang="en-GB" dirty="0"/>
              <a:t>If appropriate, or if someone asks, you can refer to some of the evidence showing that when organisations have strong values embedded in their culture they perform better and have higher levels of employee engagement and customer satisfaction. There are many studies and reports that support this statement. For instance:  </a:t>
            </a:r>
          </a:p>
          <a:p>
            <a:endParaRPr lang="en-GB" dirty="0"/>
          </a:p>
          <a:p>
            <a:r>
              <a:rPr lang="en-GB" b="1" dirty="0"/>
              <a:t>“A strong values-driven culture is critical to the success of high-performance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800"/>
              </a:spcAft>
            </a:pPr>
            <a:r>
              <a:rPr lang="en-US" dirty="0">
                <a:solidFill>
                  <a:schemeClr val="dk1"/>
                </a:solidFill>
              </a:rPr>
              <a:t>Today we’ll spend </a:t>
            </a:r>
            <a:r>
              <a:rPr lang="en-US" i="1" dirty="0">
                <a:solidFill>
                  <a:schemeClr val="dk1"/>
                </a:solidFill>
              </a:rPr>
              <a:t>one hour </a:t>
            </a:r>
            <a:r>
              <a:rPr lang="en-US" i="0" dirty="0">
                <a:solidFill>
                  <a:schemeClr val="dk1"/>
                </a:solidFill>
              </a:rPr>
              <a:t>identifying </a:t>
            </a:r>
            <a:r>
              <a:rPr lang="en-US" i="1" dirty="0">
                <a:solidFill>
                  <a:schemeClr val="dk1"/>
                </a:solidFill>
              </a:rPr>
              <a:t>one action </a:t>
            </a:r>
            <a:r>
              <a:rPr lang="en-US" i="0" dirty="0">
                <a:solidFill>
                  <a:schemeClr val="dk1"/>
                </a:solidFill>
              </a:rPr>
              <a:t>based on </a:t>
            </a:r>
            <a:r>
              <a:rPr lang="en-US" i="1" dirty="0">
                <a:solidFill>
                  <a:schemeClr val="dk1"/>
                </a:solidFill>
              </a:rPr>
              <a:t>one value </a:t>
            </a:r>
            <a:r>
              <a:rPr lang="en-US" i="0" dirty="0">
                <a:solidFill>
                  <a:schemeClr val="dk1"/>
                </a:solidFill>
              </a:rPr>
              <a:t>of our </a:t>
            </a:r>
            <a:r>
              <a:rPr lang="en-US" i="0" dirty="0" err="1">
                <a:solidFill>
                  <a:schemeClr val="dk1"/>
                </a:solidFill>
              </a:rPr>
              <a:t>organisation</a:t>
            </a:r>
            <a:r>
              <a:rPr lang="en-US" i="0" dirty="0">
                <a:solidFill>
                  <a:schemeClr val="dk1"/>
                </a:solidFill>
              </a:rPr>
              <a:t> that we can all sign up to in order to begin to close the values gap in our organization and help build a stronger feeling of community within it. </a:t>
            </a:r>
            <a:endParaRPr lang="en-GB" dirty="0"/>
          </a:p>
          <a:p>
            <a:endParaRPr lang="en-GB" b="1" dirty="0"/>
          </a:p>
          <a:p>
            <a:r>
              <a:rPr lang="en-GB" b="1" dirty="0"/>
              <a:t>Cover</a:t>
            </a:r>
            <a:r>
              <a:rPr lang="en-GB" b="1" baseline="0" dirty="0"/>
              <a:t> the outcomes for the session</a:t>
            </a:r>
          </a:p>
          <a:p>
            <a:pPr defTabSz="939180">
              <a:defRPr/>
            </a:pPr>
            <a:r>
              <a:rPr lang="en-GB" baseline="0" dirty="0">
                <a:solidFill>
                  <a:srgbClr val="FF0000"/>
                </a:solidFill>
              </a:rPr>
              <a:t>Point out that values need to be put into practice not just within the organisation but in all outside dealings too – with all stakeholders including local and other communities with which the organisation interacts (including trade associations, community of interest groups, virtual communities etc). Your organisation can provide a wonderful example by doing this.</a:t>
            </a:r>
            <a:endParaRPr lang="en-GB" dirty="0">
              <a:solidFill>
                <a:srgbClr val="FF0000"/>
              </a:solidFill>
            </a:endParaRPr>
          </a:p>
          <a:p>
            <a:endParaRPr lang="en-GB" b="1"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38899" eaLnBrk="1" fontAlgn="auto" hangingPunct="1">
              <a:spcBef>
                <a:spcPts val="0"/>
              </a:spcBef>
              <a:spcAft>
                <a:spcPts val="0"/>
              </a:spcAft>
              <a:defRPr/>
            </a:pPr>
            <a:r>
              <a:rPr lang="en-US" dirty="0">
                <a:solidFill>
                  <a:schemeClr val="dk1"/>
                </a:solidFill>
              </a:rPr>
              <a:t>Gain the everyone’s commitment and set some rules for the workshop by highlighting the following points:</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personal. Say “I” or “We” -  not “They”.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specific. Small changes, not big words, make the difference.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committed. Say what you will do, and when. Commit for yourself, not for others.</a:t>
            </a:r>
          </a:p>
          <a:p>
            <a:pPr marL="176096" indent="-176096" defTabSz="938899" eaLnBrk="1" fontAlgn="auto" hangingPunct="1">
              <a:spcBef>
                <a:spcPts val="0"/>
              </a:spcBef>
              <a:spcAft>
                <a:spcPts val="0"/>
              </a:spcAft>
              <a:buFont typeface="Arial" panose="020B0604020202020204" pitchFamily="34" charset="0"/>
              <a:buChar char="•"/>
              <a:defRPr/>
            </a:pPr>
            <a:r>
              <a:rPr lang="en-US" dirty="0" err="1">
                <a:solidFill>
                  <a:schemeClr val="dk1"/>
                </a:solidFill>
              </a:rPr>
              <a:t>Emphasise</a:t>
            </a:r>
            <a:r>
              <a:rPr lang="en-US" dirty="0">
                <a:solidFill>
                  <a:schemeClr val="dk1"/>
                </a:solidFill>
              </a:rPr>
              <a:t> that there is only one hour so it is important to be focused and to follow the step-by-step approach</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42932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r>
              <a:rPr lang="en-GB" dirty="0"/>
              <a:t>You might also want to remind everyone of the Henry Mintzberg quote from Slide 2: “</a:t>
            </a:r>
            <a:r>
              <a:rPr lang="en-US" sz="1200" b="0" i="0" dirty="0">
                <a:solidFill>
                  <a:schemeClr val="bg1"/>
                </a:solidFill>
                <a:effectLst/>
              </a:rPr>
              <a:t>Community means caring about our work, our colleagues, and our place in the world, and in turn being inspired by this caring”.</a:t>
            </a:r>
          </a:p>
          <a:p>
            <a:endParaRPr lang="en-US" sz="1200" b="0" i="0" dirty="0">
              <a:solidFill>
                <a:schemeClr val="bg1"/>
              </a:solidFill>
              <a:effectLst/>
            </a:endParaRPr>
          </a:p>
          <a:p>
            <a:r>
              <a:rPr lang="en-GB" dirty="0"/>
              <a:t>Split into small groups of 2 or 3 each and move onto the discussion.  </a:t>
            </a:r>
            <a:endParaRPr lang="en-GB" baseline="0" dirty="0"/>
          </a:p>
          <a:p>
            <a:endParaRPr lang="en-GB" baseline="0" dirty="0"/>
          </a:p>
          <a:p>
            <a:r>
              <a:rPr lang="en-GB" baseline="0" dirty="0"/>
              <a:t>Please keep to the timing. The questions on this slide are essentially a warm-up for the next slide so it is fine to hurry people a bit.</a:t>
            </a:r>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5</a:t>
            </a:fld>
            <a:endParaRPr lang="en-US" altLang="en-US"/>
          </a:p>
        </p:txBody>
      </p:sp>
    </p:spTree>
    <p:extLst>
      <p:ext uri="{BB962C8B-B14F-4D97-AF65-F5344CB8AC3E}">
        <p14:creationId xmlns:p14="http://schemas.microsoft.com/office/powerpoint/2010/main" val="17010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a:t>
            </a:r>
            <a:r>
              <a:rPr lang="en-GB" b="1" i="1" u="sng" baseline="0" dirty="0"/>
              <a:t> </a:t>
            </a:r>
            <a:r>
              <a:rPr lang="en-GB" b="1" i="1" u="sng" dirty="0"/>
              <a:t>10 minutes</a:t>
            </a:r>
          </a:p>
          <a:p>
            <a:pPr defTabSz="938899" eaLnBrk="1" fontAlgn="auto" hangingPunct="1">
              <a:spcBef>
                <a:spcPts val="0"/>
              </a:spcBef>
              <a:spcAft>
                <a:spcPts val="0"/>
              </a:spcAft>
              <a:defRPr/>
            </a:pPr>
            <a:r>
              <a:rPr lang="en-US" b="1" dirty="0"/>
              <a:t>Brainstorm actions</a:t>
            </a:r>
          </a:p>
          <a:p>
            <a:pPr marL="176096" indent="-176096" defTabSz="938899" eaLnBrk="1" fontAlgn="auto" hangingPunct="1">
              <a:spcBef>
                <a:spcPts val="0"/>
              </a:spcBef>
              <a:spcAft>
                <a:spcPts val="0"/>
              </a:spcAft>
              <a:buFont typeface="Arial" panose="020B0604020202020204" pitchFamily="34" charset="0"/>
              <a:buChar char="•"/>
              <a:defRPr/>
            </a:pPr>
            <a:r>
              <a:rPr lang="en-US" dirty="0"/>
              <a:t>Form new groups of 2s and 3s</a:t>
            </a:r>
          </a:p>
          <a:p>
            <a:pPr marL="176096" indent="-176096" defTabSz="938899" eaLnBrk="1" fontAlgn="auto" hangingPunct="1">
              <a:spcBef>
                <a:spcPts val="0"/>
              </a:spcBef>
              <a:spcAft>
                <a:spcPts val="0"/>
              </a:spcAft>
              <a:buFont typeface="Arial" panose="020B0604020202020204" pitchFamily="34" charset="0"/>
              <a:buChar char="•"/>
              <a:defRPr/>
            </a:pPr>
            <a:r>
              <a:rPr lang="en-US" dirty="0"/>
              <a:t>Ask everyone to think about his/her ideas….in silence for just 2 minutes.  Each participant can note down several specific actions on a post-it note and put it into the </a:t>
            </a:r>
            <a:r>
              <a:rPr lang="en-US" dirty="0" err="1"/>
              <a:t>centre</a:t>
            </a:r>
            <a:r>
              <a:rPr lang="en-US" dirty="0"/>
              <a:t> of the group – the ideas could be to do with stopping something, starting something, or doing something differently. Think “going the extra mile”.  </a:t>
            </a:r>
          </a:p>
          <a:p>
            <a:pPr marL="176096" indent="-176096" defTabSz="938899" eaLnBrk="1" fontAlgn="auto" hangingPunct="1">
              <a:spcBef>
                <a:spcPts val="0"/>
              </a:spcBef>
              <a:spcAft>
                <a:spcPts val="0"/>
              </a:spcAft>
              <a:buFont typeface="Arial" panose="020B0604020202020204" pitchFamily="34" charset="0"/>
              <a:buChar char="•"/>
              <a:defRPr/>
            </a:pPr>
            <a:r>
              <a:rPr lang="en-US" dirty="0"/>
              <a:t>Next ask each group to discuss all the ideas put forward together for maximum time of 8 minutes.  After 5 minutes, you can suggest they start trying to narrow down the ideas. </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
        <p:nvSpPr>
          <p:cNvPr id="5" name="Rectangle 4"/>
          <p:cNvSpPr/>
          <p:nvPr/>
        </p:nvSpPr>
        <p:spPr>
          <a:xfrm>
            <a:off x="947321" y="5617105"/>
            <a:ext cx="3550372" cy="2531449"/>
          </a:xfrm>
          <a:prstGeom prst="rect">
            <a:avLst/>
          </a:prstGeom>
        </p:spPr>
        <p:txBody>
          <a:bodyPr lIns="94791" tIns="47396" rIns="94791" bIns="47396">
            <a:spAutoFit/>
          </a:bodyPr>
          <a:lstStyle/>
          <a:p>
            <a:pPr>
              <a:spcAft>
                <a:spcPts val="311"/>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6979" indent="-236979">
              <a:buFont typeface="+mj-lt"/>
              <a:buAutoNum type="arabicPeriod"/>
            </a:pPr>
            <a:endParaRPr lang="en-US" sz="1200" dirty="0">
              <a:ea typeface="Century Gothic" charset="0"/>
              <a:cs typeface="Century Gothic" charset="0"/>
            </a:endParaRP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6 minutes</a:t>
            </a:r>
          </a:p>
          <a:p>
            <a:endParaRPr lang="en-GB"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group should end up with a top idea which they will recommend in the general discussion which will follow when you go to Slide 8.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7</a:t>
            </a:fld>
            <a:endParaRPr lang="en-US" altLang="en-US"/>
          </a:p>
        </p:txBody>
      </p:sp>
      <p:sp>
        <p:nvSpPr>
          <p:cNvPr id="5" name="Rectangle 4"/>
          <p:cNvSpPr/>
          <p:nvPr/>
        </p:nvSpPr>
        <p:spPr>
          <a:xfrm>
            <a:off x="947321" y="5617105"/>
            <a:ext cx="3550372" cy="2531449"/>
          </a:xfrm>
          <a:prstGeom prst="rect">
            <a:avLst/>
          </a:prstGeom>
        </p:spPr>
        <p:txBody>
          <a:bodyPr lIns="94791" tIns="47396" rIns="94791" bIns="47396">
            <a:spAutoFit/>
          </a:bodyPr>
          <a:lstStyle/>
          <a:p>
            <a:pPr>
              <a:spcAft>
                <a:spcPts val="311"/>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6979" indent="-236979">
              <a:buFont typeface="+mj-lt"/>
              <a:buAutoNum type="arabicPeriod"/>
            </a:pPr>
            <a:endParaRPr lang="en-US" sz="1200" dirty="0">
              <a:ea typeface="Century Gothic" charset="0"/>
              <a:cs typeface="Century Gothic" charset="0"/>
            </a:endParaRP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28517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20 minutes </a:t>
            </a:r>
          </a:p>
          <a:p>
            <a:endParaRPr lang="en-GB" dirty="0"/>
          </a:p>
          <a:p>
            <a:pPr defTabSz="938899" eaLnBrk="1" fontAlgn="auto" hangingPunct="1">
              <a:spcBef>
                <a:spcPts val="0"/>
              </a:spcBef>
              <a:spcAft>
                <a:spcPts val="0"/>
              </a:spcAft>
              <a:defRPr/>
            </a:pPr>
            <a:r>
              <a:rPr lang="en-US" b="1" dirty="0"/>
              <a:t>Group ideas now to be shared in plenary in order to gain commitment to “one value, one change”</a:t>
            </a:r>
          </a:p>
          <a:p>
            <a:pPr defTabSz="938899" eaLnBrk="1" fontAlgn="auto" hangingPunct="1">
              <a:spcBef>
                <a:spcPts val="0"/>
              </a:spcBef>
              <a:spcAft>
                <a:spcPts val="0"/>
              </a:spcAft>
              <a:defRPr/>
            </a:pPr>
            <a:endParaRPr lang="en-US" b="1" dirty="0"/>
          </a:p>
          <a:p>
            <a:pPr defTabSz="938899" eaLnBrk="1" fontAlgn="auto" hangingPunct="1">
              <a:spcBef>
                <a:spcPts val="0"/>
              </a:spcBef>
              <a:spcAft>
                <a:spcPts val="0"/>
              </a:spcAft>
              <a:defRPr/>
            </a:pPr>
            <a:r>
              <a:rPr lang="en-US" dirty="0"/>
              <a:t>Explain that the aim of the Values Challenge workshop is for the group to come up with </a:t>
            </a:r>
            <a:r>
              <a:rPr lang="en-US" i="1" dirty="0"/>
              <a:t>one action </a:t>
            </a:r>
            <a:r>
              <a:rPr lang="en-US" dirty="0"/>
              <a:t>to make </a:t>
            </a:r>
            <a:r>
              <a:rPr lang="en-US" i="1" dirty="0"/>
              <a:t>one change</a:t>
            </a:r>
            <a:r>
              <a:rPr lang="en-US" dirty="0"/>
              <a:t>. This action is meant to close the gap between how the value is currently put into practice and what the value looks like ideally, and in so doing help us all connect better with each other, our stakeholders and communities.</a:t>
            </a:r>
          </a:p>
          <a:p>
            <a:pPr defTabSz="938899" eaLnBrk="1" fontAlgn="auto" hangingPunct="1">
              <a:spcBef>
                <a:spcPts val="0"/>
              </a:spcBef>
              <a:spcAft>
                <a:spcPts val="0"/>
              </a:spcAft>
              <a:defRPr/>
            </a:pPr>
            <a:endParaRPr lang="en-US" dirty="0"/>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group to share their “best” idea in say 30 seconds (exact time allowed will depend on number of groups).   Whatever time allowance you give, make the time allowance clear and make sure the groups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a:t>
            </a:r>
            <a:r>
              <a:rPr lang="en-GB" baseline="0" dirty="0" err="1"/>
              <a:t>eg</a:t>
            </a:r>
            <a:r>
              <a:rPr lang="en-GB" baseline="0" dirty="0"/>
              <a:t> people move physically to the idea which attracts them most, or use sticky voting dots) to identify the idea to be adopted by the whole group.  Also, capture the other suggested actions for future reference..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8</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80">
              <a:defRPr/>
            </a:pPr>
            <a:r>
              <a:rPr lang="en-GB" baseline="0" dirty="0"/>
              <a:t>Please write the chosen value on the We Value template (this should have been printed out before the session) under “We Value…”</a:t>
            </a:r>
          </a:p>
          <a:p>
            <a:pPr defTabSz="939180">
              <a:defRPr/>
            </a:pPr>
            <a:endParaRPr lang="en-GB" baseline="0" dirty="0"/>
          </a:p>
          <a:p>
            <a:pPr defTabSz="939180">
              <a:defRPr/>
            </a:pPr>
            <a:r>
              <a:rPr lang="en-GB" baseline="0" dirty="0"/>
              <a:t>Then please write the chosen action that everyone will take to put that value into practice. </a:t>
            </a:r>
          </a:p>
          <a:p>
            <a:pPr defTabSz="939180">
              <a:defRPr/>
            </a:pPr>
            <a:endParaRPr lang="en-GB" baseline="0" dirty="0"/>
          </a:p>
          <a:p>
            <a:pPr defTabSz="939180">
              <a:defRPr/>
            </a:pPr>
            <a:r>
              <a:rPr lang="en-GB" baseline="0" dirty="0"/>
              <a:t>If there is time, space and appetite, you can take a photo of the completed/signed We Value template, either on its own or with all the participants, and share on social media using the hashtag #WorldValuesDay2022.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9</a:t>
            </a:fld>
            <a:endParaRPr lang="en-US" altLang="en-US"/>
          </a:p>
        </p:txBody>
      </p:sp>
    </p:spTree>
    <p:extLst>
      <p:ext uri="{BB962C8B-B14F-4D97-AF65-F5344CB8AC3E}">
        <p14:creationId xmlns:p14="http://schemas.microsoft.com/office/powerpoint/2010/main" val="32653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3" name="Picture 5" descr="UK_ValuesAlliance_logo_RGB-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821" y="5462837"/>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1000" y="2293816"/>
            <a:ext cx="8352606" cy="4770537"/>
          </a:xfrm>
          <a:prstGeom prst="rect">
            <a:avLst/>
          </a:prstGeom>
          <a:noFill/>
        </p:spPr>
        <p:txBody>
          <a:bodyPr wrap="square">
            <a:spAutoFit/>
          </a:bodyPr>
          <a:lstStyle/>
          <a:p>
            <a:pPr algn="ctr" eaLnBrk="1" hangingPunct="1">
              <a:defRPr/>
            </a:pPr>
            <a:r>
              <a:rPr lang="en-GB" dirty="0">
                <a:latin typeface="+mn-lt"/>
              </a:rPr>
              <a:t>      </a:t>
            </a:r>
          </a:p>
          <a:p>
            <a:pPr algn="ctr" eaLnBrk="1" hangingPunct="1">
              <a:defRPr/>
            </a:pPr>
            <a:r>
              <a:rPr lang="en-GB" sz="3600" b="1" dirty="0">
                <a:solidFill>
                  <a:srgbClr val="00B0F0"/>
                </a:solidFill>
                <a:latin typeface="+mn-lt"/>
              </a:rPr>
              <a:t>VALUES CHALLENGE 2022</a:t>
            </a:r>
          </a:p>
          <a:p>
            <a:pPr algn="ctr" eaLnBrk="1" hangingPunct="1">
              <a:defRPr/>
            </a:pPr>
            <a:r>
              <a:rPr lang="en-GB" sz="2800" b="1" dirty="0">
                <a:solidFill>
                  <a:srgbClr val="00B0F0"/>
                </a:solidFill>
              </a:rPr>
              <a:t>FOR ORGANISATIONS</a:t>
            </a:r>
          </a:p>
          <a:p>
            <a:pPr algn="ctr" eaLnBrk="1" hangingPunct="1">
              <a:defRPr/>
            </a:pPr>
            <a:r>
              <a:rPr lang="en-GB" sz="2800" b="1" dirty="0">
                <a:solidFill>
                  <a:srgbClr val="00B0F0"/>
                </a:solidFill>
              </a:rPr>
              <a:t>(</a:t>
            </a:r>
            <a:r>
              <a:rPr lang="en-GB" sz="2800" b="1" dirty="0" err="1">
                <a:solidFill>
                  <a:srgbClr val="00B0F0"/>
                </a:solidFill>
              </a:rPr>
              <a:t>Communityship</a:t>
            </a:r>
            <a:r>
              <a:rPr lang="en-GB" sz="2800" b="1" dirty="0">
                <a:solidFill>
                  <a:srgbClr val="00B0F0"/>
                </a:solidFill>
              </a:rPr>
              <a:t> version)</a:t>
            </a:r>
          </a:p>
          <a:p>
            <a:pPr algn="ctr" eaLnBrk="1" hangingPunct="1">
              <a:defRPr/>
            </a:pPr>
            <a:endParaRPr lang="en-GB" altLang="en-US" sz="2800" b="1" dirty="0">
              <a:solidFill>
                <a:srgbClr val="00B0F0"/>
              </a:solidFill>
            </a:endParaRPr>
          </a:p>
          <a:p>
            <a:pPr algn="ctr" eaLnBrk="1" hangingPunct="1">
              <a:defRPr/>
            </a:pPr>
            <a:r>
              <a:rPr lang="en-GB" altLang="en-US" sz="2800" b="1" dirty="0">
                <a:solidFill>
                  <a:srgbClr val="00B0F0"/>
                </a:solidFill>
              </a:rPr>
              <a:t>One Hour, One Value, One Action</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717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5054" y="908720"/>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757613" y="5618467"/>
            <a:ext cx="1864933" cy="739757"/>
          </a:xfrm>
          <a:prstGeom prst="rect">
            <a:avLst/>
          </a:prstGeom>
        </p:spPr>
      </p:pic>
      <p:pic>
        <p:nvPicPr>
          <p:cNvPr id="5" name="Picture 4"/>
          <p:cNvPicPr>
            <a:picLocks noChangeAspect="1"/>
          </p:cNvPicPr>
          <p:nvPr/>
        </p:nvPicPr>
        <p:blipFill>
          <a:blip r:embed="rId6"/>
          <a:stretch>
            <a:fillRect/>
          </a:stretch>
        </p:blipFill>
        <p:spPr>
          <a:xfrm>
            <a:off x="5091690" y="5615860"/>
            <a:ext cx="950246" cy="666840"/>
          </a:xfrm>
          <a:prstGeom prst="rect">
            <a:avLst/>
          </a:prstGeom>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pic>
        <p:nvPicPr>
          <p:cNvPr id="11" name="Picture 10">
            <a:extLst>
              <a:ext uri="{FF2B5EF4-FFF2-40B4-BE49-F238E27FC236}">
                <a16:creationId xmlns:a16="http://schemas.microsoft.com/office/drawing/2014/main" id="{C1FCEB40-A1E8-4F92-8137-D81F3B8BD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188" y="5260177"/>
            <a:ext cx="1420680" cy="1098047"/>
          </a:xfrm>
          <a:prstGeom prst="rect">
            <a:avLst/>
          </a:prstGeom>
        </p:spPr>
      </p:pic>
    </p:spTree>
    <p:extLst>
      <p:ext uri="{BB962C8B-B14F-4D97-AF65-F5344CB8AC3E}">
        <p14:creationId xmlns:p14="http://schemas.microsoft.com/office/powerpoint/2010/main" val="10171340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How will we follow up?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10</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786119"/>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a:spcAft>
                <a:spcPts val="600"/>
              </a:spcAft>
            </a:pPr>
            <a:r>
              <a:rPr lang="en-GB" sz="1800" dirty="0"/>
              <a:t>Next steps - how will we do this consistently?</a:t>
            </a:r>
          </a:p>
          <a:p>
            <a:pPr>
              <a:spcAft>
                <a:spcPts val="600"/>
              </a:spcAft>
            </a:pPr>
            <a:endParaRPr lang="en-GB" sz="1800" dirty="0"/>
          </a:p>
          <a:p>
            <a:pPr>
              <a:spcAft>
                <a:spcPts val="600"/>
              </a:spcAft>
            </a:pPr>
            <a:r>
              <a:rPr lang="en-GB" sz="1800" dirty="0"/>
              <a:t>Responsibilities for moving the plan forward</a:t>
            </a:r>
          </a:p>
          <a:p>
            <a:pPr>
              <a:spcAft>
                <a:spcPts val="600"/>
              </a:spcAft>
            </a:pPr>
            <a:endParaRPr lang="en-GB" sz="1800" dirty="0"/>
          </a:p>
          <a:p>
            <a:pPr>
              <a:spcAft>
                <a:spcPts val="600"/>
              </a:spcAft>
            </a:pPr>
            <a:r>
              <a:rPr lang="en-GB" sz="1800" dirty="0"/>
              <a:t>How will we know we’ve been successful?</a:t>
            </a: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a:spcAft>
                <a:spcPts val="600"/>
              </a:spcAft>
            </a:pPr>
            <a:endParaRPr lang="en-GB" sz="1800" dirty="0"/>
          </a:p>
          <a:p>
            <a:pPr>
              <a:spcAft>
                <a:spcPts val="600"/>
              </a:spcAft>
            </a:pPr>
            <a:endParaRPr lang="en-GB" sz="1800" dirty="0"/>
          </a:p>
          <a:p>
            <a:pPr marL="0" indent="0">
              <a:spcAft>
                <a:spcPts val="600"/>
              </a:spcAft>
              <a:buNone/>
            </a:pPr>
            <a:endParaRPr lang="en-GB" sz="1800" dirty="0"/>
          </a:p>
          <a:p>
            <a:pPr marL="0" indent="0">
              <a:spcAft>
                <a:spcPts val="600"/>
              </a:spcAft>
              <a:buNone/>
            </a:pPr>
            <a:endParaRPr lang="en-GB" sz="1800" dirty="0"/>
          </a:p>
        </p:txBody>
      </p:sp>
    </p:spTree>
    <p:extLst>
      <p:ext uri="{BB962C8B-B14F-4D97-AF65-F5344CB8AC3E}">
        <p14:creationId xmlns:p14="http://schemas.microsoft.com/office/powerpoint/2010/main" val="333971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UK_ValuesAlliance_logo_RGB-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3899" y="5484465"/>
            <a:ext cx="2037136" cy="9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ubtitle 5"/>
          <p:cNvSpPr>
            <a:spLocks noGrp="1"/>
          </p:cNvSpPr>
          <p:nvPr>
            <p:ph type="subTitle" idx="1"/>
          </p:nvPr>
        </p:nvSpPr>
        <p:spPr>
          <a:xfrm>
            <a:off x="927928" y="3024016"/>
            <a:ext cx="7157407" cy="1055780"/>
          </a:xfrm>
        </p:spPr>
        <p:txBody>
          <a:bodyPr>
            <a:normAutofit fontScale="70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putting that value into action</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2022 please see  </a:t>
            </a:r>
            <a:r>
              <a:rPr lang="en-GB" b="1" i="1" u="sng" dirty="0"/>
              <a:t>www.worldvaluesday.com</a:t>
            </a:r>
          </a:p>
        </p:txBody>
      </p:sp>
      <p:pic>
        <p:nvPicPr>
          <p:cNvPr id="6" name="Picture 5"/>
          <p:cNvPicPr>
            <a:picLocks noChangeAspect="1"/>
          </p:cNvPicPr>
          <p:nvPr/>
        </p:nvPicPr>
        <p:blipFill>
          <a:blip r:embed="rId4"/>
          <a:stretch>
            <a:fillRect/>
          </a:stretch>
        </p:blipFill>
        <p:spPr>
          <a:xfrm>
            <a:off x="3116578" y="5542794"/>
            <a:ext cx="1098969" cy="771207"/>
          </a:xfrm>
          <a:prstGeom prst="rect">
            <a:avLst/>
          </a:prstGeom>
        </p:spPr>
      </p:pic>
      <p:pic>
        <p:nvPicPr>
          <p:cNvPr id="7" name="Picture 6"/>
          <p:cNvPicPr>
            <a:picLocks noChangeAspect="1"/>
          </p:cNvPicPr>
          <p:nvPr/>
        </p:nvPicPr>
        <p:blipFill>
          <a:blip r:embed="rId5"/>
          <a:stretch>
            <a:fillRect/>
          </a:stretch>
        </p:blipFill>
        <p:spPr>
          <a:xfrm>
            <a:off x="595695" y="5542794"/>
            <a:ext cx="1944219" cy="771207"/>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pic>
        <p:nvPicPr>
          <p:cNvPr id="2" name="Picture 1">
            <a:extLst>
              <a:ext uri="{FF2B5EF4-FFF2-40B4-BE49-F238E27FC236}">
                <a16:creationId xmlns:a16="http://schemas.microsoft.com/office/drawing/2014/main" id="{9C953C76-4D25-4FA3-9807-D42C6572F918}"/>
              </a:ext>
            </a:extLst>
          </p:cNvPr>
          <p:cNvPicPr>
            <a:picLocks noChangeAspect="1"/>
          </p:cNvPicPr>
          <p:nvPr/>
        </p:nvPicPr>
        <p:blipFill>
          <a:blip r:embed="rId7"/>
          <a:stretch>
            <a:fillRect/>
          </a:stretch>
        </p:blipFill>
        <p:spPr>
          <a:xfrm>
            <a:off x="6918624" y="5459273"/>
            <a:ext cx="1420491" cy="1103472"/>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28888" y="1247377"/>
            <a:ext cx="7886223" cy="5005418"/>
          </a:xfrm>
        </p:spPr>
        <p:txBody>
          <a:bodyPr/>
          <a:lstStyle/>
          <a:p>
            <a:pPr marL="457200" indent="-457200">
              <a:spcAft>
                <a:spcPts val="1200"/>
              </a:spcAft>
              <a:buFont typeface="+mj-lt"/>
              <a:buAutoNum type="arabicPeriod"/>
            </a:pPr>
            <a:r>
              <a:rPr lang="en-GB" sz="2000" dirty="0"/>
              <a:t>Organisations that have strong values embedded in their culture perform better and have higher levels of employee wellbeing and engagement, and increased customer satisfaction. </a:t>
            </a:r>
          </a:p>
          <a:p>
            <a:pPr marL="457200" indent="-457200">
              <a:spcAft>
                <a:spcPts val="1200"/>
              </a:spcAft>
              <a:buFont typeface="+mj-lt"/>
              <a:buAutoNum type="arabicPeriod"/>
            </a:pPr>
            <a:r>
              <a:rPr lang="en-GB" sz="2000" dirty="0"/>
              <a:t>In most organisations a gap exists between how we could best live those values and what we actually do in practice. We need to acknowledge that gap. </a:t>
            </a:r>
          </a:p>
          <a:p>
            <a:pPr marL="457200" indent="-457200">
              <a:spcAft>
                <a:spcPts val="1200"/>
              </a:spcAft>
              <a:buFont typeface="+mj-lt"/>
              <a:buAutoNum type="arabicPeriod"/>
            </a:pPr>
            <a:r>
              <a:rPr lang="en-GB" sz="2000" dirty="0"/>
              <a:t>We can all make a difference and close the gap by reaffirming our values and really living them every day. The aim of this session is to explore how we can do that in a way that will make a difference to us and our organisation. </a:t>
            </a:r>
          </a:p>
          <a:p>
            <a:pPr marL="457200" indent="-457200">
              <a:spcAft>
                <a:spcPts val="1200"/>
              </a:spcAft>
              <a:buFont typeface="+mj-lt"/>
              <a:buAutoNum type="arabicPeriod"/>
            </a:pPr>
            <a:r>
              <a:rPr lang="en-GB" sz="2000" dirty="0"/>
              <a:t>It can help to think about our organisation as a community. </a:t>
            </a:r>
            <a:r>
              <a:rPr lang="en-US" sz="2000" b="0" i="0" dirty="0">
                <a:solidFill>
                  <a:schemeClr val="bg1"/>
                </a:solidFill>
                <a:effectLst/>
              </a:rPr>
              <a:t>Community means caring about our work, our colleagues, and our place in the world, and in turn being inspired by this caring.</a:t>
            </a:r>
            <a:endParaRPr lang="en-GB" sz="2000" dirty="0">
              <a:solidFill>
                <a:schemeClr val="bg1"/>
              </a:solidFill>
            </a:endParaRPr>
          </a:p>
        </p:txBody>
      </p:sp>
    </p:spTree>
    <p:extLst>
      <p:ext uri="{BB962C8B-B14F-4D97-AF65-F5344CB8AC3E}">
        <p14:creationId xmlns:p14="http://schemas.microsoft.com/office/powerpoint/2010/main" val="16789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3</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23509"/>
            <a:ext cx="8210872" cy="4879057"/>
          </a:xfrm>
        </p:spPr>
        <p:txBody>
          <a:bodyPr/>
          <a:lstStyle/>
          <a:p>
            <a:pPr marL="0" indent="0">
              <a:spcAft>
                <a:spcPts val="1800"/>
              </a:spcAft>
              <a:buNone/>
            </a:pPr>
            <a:r>
              <a:rPr lang="en-GB" sz="2000" dirty="0"/>
              <a:t>The call today is: </a:t>
            </a:r>
            <a:r>
              <a:rPr lang="en-GB" sz="2000" b="1" i="1" dirty="0"/>
              <a:t>One Hour, One Value, One Change     </a:t>
            </a:r>
          </a:p>
          <a:p>
            <a:pPr marL="0" indent="0">
              <a:spcAft>
                <a:spcPts val="1800"/>
              </a:spcAft>
              <a:buNone/>
            </a:pPr>
            <a:r>
              <a:rPr lang="en-GB" sz="2000" b="1" dirty="0"/>
              <a:t>Outcomes </a:t>
            </a:r>
          </a:p>
          <a:p>
            <a:pPr>
              <a:spcAft>
                <a:spcPts val="1800"/>
              </a:spcAft>
            </a:pPr>
            <a:r>
              <a:rPr lang="en-GB" sz="2000" dirty="0"/>
              <a:t>The theme of this year’s World Values Day is Values for Community. We’ll identify one action relating to one of our organisational values that will help us to build the sense of community within our organisation, making our connections to each other a bit stronger and healthier </a:t>
            </a:r>
          </a:p>
          <a:p>
            <a:pPr>
              <a:spcAft>
                <a:spcPts val="1800"/>
              </a:spcAft>
            </a:pPr>
            <a:r>
              <a:rPr lang="en-GB" sz="2000" dirty="0"/>
              <a:t>Capture other ideas for actions that we might also do in order to make that positive impact.</a:t>
            </a:r>
          </a:p>
          <a:p>
            <a:pPr>
              <a:spcAft>
                <a:spcPts val="1800"/>
              </a:spcAft>
            </a:pPr>
            <a:r>
              <a:rPr lang="en-GB" sz="2000" dirty="0"/>
              <a:t>Agree next steps on how to carry out (and keep carrying out) the action.</a:t>
            </a:r>
          </a:p>
          <a:p>
            <a:pPr>
              <a:spcAft>
                <a:spcPts val="1800"/>
              </a:spcAft>
            </a:pPr>
            <a:endParaRPr lang="en-GB" sz="2000" dirty="0"/>
          </a:p>
          <a:p>
            <a:endParaRPr lang="en-GB" dirty="0"/>
          </a:p>
        </p:txBody>
      </p:sp>
    </p:spTree>
    <p:extLst>
      <p:ext uri="{BB962C8B-B14F-4D97-AF65-F5344CB8AC3E}">
        <p14:creationId xmlns:p14="http://schemas.microsoft.com/office/powerpoint/2010/main" val="193449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b="1" dirty="0">
                <a:solidFill>
                  <a:schemeClr val="bg1"/>
                </a:solidFill>
              </a:rPr>
              <a:t>Slide 4</a:t>
            </a:r>
            <a:endParaRPr lang="en-US" altLang="en-US" sz="1400" b="1" dirty="0">
              <a:solidFill>
                <a:schemeClr val="bg1"/>
              </a:solidFill>
            </a:endParaRPr>
          </a:p>
        </p:txBody>
      </p:sp>
      <p:sp>
        <p:nvSpPr>
          <p:cNvPr id="6" name="Title 1"/>
          <p:cNvSpPr txBox="1">
            <a:spLocks/>
          </p:cNvSpPr>
          <p:nvPr/>
        </p:nvSpPr>
        <p:spPr bwMode="auto">
          <a:xfrm>
            <a:off x="755576" y="332656"/>
            <a:ext cx="77026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a:lstStyle>
          <a:p>
            <a:r>
              <a:rPr lang="en-GB" kern="0" dirty="0">
                <a:solidFill>
                  <a:srgbClr val="00B0F0"/>
                </a:solidFill>
              </a:rPr>
              <a:t>How is it going to work?</a:t>
            </a:r>
            <a:endParaRPr lang="en-GB" altLang="en-US" sz="2400" kern="0" dirty="0">
              <a:solidFill>
                <a:srgbClr val="00B0F0"/>
              </a:solidFill>
              <a:latin typeface="Aileron heavy"/>
            </a:endParaRPr>
          </a:p>
        </p:txBody>
      </p:sp>
      <p:sp>
        <p:nvSpPr>
          <p:cNvPr id="7" name="Content Placeholder 1"/>
          <p:cNvSpPr>
            <a:spLocks noGrp="1"/>
          </p:cNvSpPr>
          <p:nvPr>
            <p:ph idx="1"/>
          </p:nvPr>
        </p:nvSpPr>
        <p:spPr>
          <a:xfrm>
            <a:off x="609600" y="1340768"/>
            <a:ext cx="7886223" cy="4787721"/>
          </a:xfrm>
        </p:spPr>
        <p:txBody>
          <a:bodyPr/>
          <a:lstStyle/>
          <a:p>
            <a:pPr>
              <a:spcAft>
                <a:spcPts val="1800"/>
              </a:spcAft>
            </a:pPr>
            <a:r>
              <a:rPr lang="en-GB" sz="2000" dirty="0"/>
              <a:t>Be personal. Let’s say “I” or “We”  -  not “They”.  </a:t>
            </a:r>
          </a:p>
          <a:p>
            <a:pPr>
              <a:spcAft>
                <a:spcPts val="1800"/>
              </a:spcAft>
            </a:pPr>
            <a:r>
              <a:rPr lang="en-GB" sz="2000" dirty="0"/>
              <a:t>Be specific. Small changes, not big words, make the difference. </a:t>
            </a:r>
          </a:p>
          <a:p>
            <a:pPr>
              <a:spcAft>
                <a:spcPts val="1800"/>
              </a:spcAft>
            </a:pPr>
            <a:r>
              <a:rPr lang="en-GB" sz="2000" dirty="0"/>
              <a:t>Be committed. Say what you will do, and when.  Commit for yourself, not for others.</a:t>
            </a:r>
          </a:p>
          <a:p>
            <a:pPr>
              <a:spcAft>
                <a:spcPts val="1800"/>
              </a:spcAft>
            </a:pPr>
            <a:r>
              <a:rPr lang="en-GB" sz="2000" dirty="0"/>
              <a:t>Keep focussed and concise – there will be time pressure so we can finish in one hour.</a:t>
            </a:r>
          </a:p>
          <a:p>
            <a:pPr>
              <a:spcAft>
                <a:spcPts val="1800"/>
              </a:spcAft>
            </a:pPr>
            <a:r>
              <a:rPr lang="en-GB" sz="2000" dirty="0"/>
              <a:t>Step by step process.  Please go with it.</a:t>
            </a:r>
          </a:p>
          <a:p>
            <a:pPr>
              <a:spcAft>
                <a:spcPts val="1800"/>
              </a:spcAft>
            </a:pPr>
            <a:r>
              <a:rPr lang="en-GB" sz="2000" dirty="0"/>
              <a:t>Key outcome is (at least) one action we can all sign up to and make happen.</a:t>
            </a:r>
            <a:endParaRPr lang="en-GB" dirty="0"/>
          </a:p>
        </p:txBody>
      </p:sp>
    </p:spTree>
    <p:extLst>
      <p:ext uri="{BB962C8B-B14F-4D97-AF65-F5344CB8AC3E}">
        <p14:creationId xmlns:p14="http://schemas.microsoft.com/office/powerpoint/2010/main" val="20008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295275"/>
            <a:ext cx="7990656" cy="685800"/>
          </a:xfrm>
        </p:spPr>
        <p:txBody>
          <a:bodyPr/>
          <a:lstStyle/>
          <a:p>
            <a:r>
              <a:rPr lang="en-GB" sz="2400" dirty="0">
                <a:solidFill>
                  <a:srgbClr val="00B0F0"/>
                </a:solidFill>
              </a:rPr>
              <a:t>Where is the gap?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5</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23529" y="1815021"/>
            <a:ext cx="8640960" cy="4392488"/>
          </a:xfrm>
        </p:spPr>
        <p:txBody>
          <a:bodyPr/>
          <a:lstStyle/>
          <a:p>
            <a:pPr marL="0" indent="0">
              <a:buNone/>
            </a:pPr>
            <a:endParaRPr lang="en-GB" sz="2000" b="1" dirty="0"/>
          </a:p>
          <a:p>
            <a:pPr marL="0" indent="0">
              <a:buNone/>
            </a:pPr>
            <a:r>
              <a:rPr lang="en-GB" sz="2000" b="1" dirty="0"/>
              <a:t>Our value we are working with today is: </a:t>
            </a:r>
            <a:r>
              <a:rPr lang="en-GB" sz="2000" b="1" i="1" dirty="0">
                <a:solidFill>
                  <a:srgbClr val="FF0000"/>
                </a:solidFill>
              </a:rPr>
              <a:t>[INSERT CHOSEN VALUE]</a:t>
            </a:r>
          </a:p>
          <a:p>
            <a:pPr marL="0" indent="0">
              <a:buNone/>
            </a:pPr>
            <a:endParaRPr lang="en-GB" sz="1000" i="1" dirty="0"/>
          </a:p>
          <a:p>
            <a:pPr marL="0" indent="0">
              <a:buNone/>
            </a:pPr>
            <a:r>
              <a:rPr lang="en-GB" sz="2000" i="1" dirty="0"/>
              <a:t>Split into groups of 2s and 3s and discuss</a:t>
            </a:r>
            <a:r>
              <a:rPr lang="en-GB" sz="2000" dirty="0"/>
              <a:t>: </a:t>
            </a:r>
          </a:p>
          <a:p>
            <a:pPr marL="0" indent="0">
              <a:buNone/>
            </a:pPr>
            <a:endParaRPr lang="en-GB" sz="1000" dirty="0"/>
          </a:p>
          <a:p>
            <a:pPr marL="0" indent="0">
              <a:spcAft>
                <a:spcPts val="600"/>
              </a:spcAft>
              <a:buNone/>
            </a:pPr>
            <a:r>
              <a:rPr lang="en-GB" sz="2000" b="1" i="1" dirty="0"/>
              <a:t>What good examples are there of this value being practised in our organisation (or elsewhere), and where is there room for improvement?               </a:t>
            </a:r>
            <a:r>
              <a:rPr lang="en-GB" sz="2000" b="1" i="1" dirty="0">
                <a:solidFill>
                  <a:srgbClr val="FF0000"/>
                </a:solidFill>
              </a:rPr>
              <a:t>4 minutes</a:t>
            </a:r>
            <a:r>
              <a:rPr lang="en-GB" sz="2000" b="1" i="1" dirty="0"/>
              <a:t>                                                             </a:t>
            </a:r>
            <a:endParaRPr lang="en-GB" sz="2000" b="1" i="1" dirty="0">
              <a:solidFill>
                <a:srgbClr val="FF0000"/>
              </a:solidFill>
            </a:endParaRPr>
          </a:p>
          <a:p>
            <a:pPr marL="0" indent="0">
              <a:spcAft>
                <a:spcPts val="600"/>
              </a:spcAft>
              <a:buNone/>
            </a:pPr>
            <a:endParaRPr lang="en-GB" sz="1000" b="1" i="1" dirty="0"/>
          </a:p>
          <a:p>
            <a:pPr marL="0" indent="0">
              <a:spcAft>
                <a:spcPts val="600"/>
              </a:spcAft>
              <a:buNone/>
            </a:pPr>
            <a:r>
              <a:rPr lang="en-GB" sz="2000" b="1" i="1" dirty="0"/>
              <a:t>What difference would it make to our sense of community if the whole organisation practised this value every day?      </a:t>
            </a:r>
            <a:r>
              <a:rPr lang="en-GB" sz="2000" b="1" i="1" dirty="0">
                <a:solidFill>
                  <a:srgbClr val="FF0000"/>
                </a:solidFill>
              </a:rPr>
              <a:t>4 minutes</a:t>
            </a:r>
            <a:r>
              <a:rPr lang="en-GB" sz="2000" b="1" i="1" dirty="0"/>
              <a:t>           </a:t>
            </a:r>
          </a:p>
          <a:p>
            <a:pPr marL="0" indent="0">
              <a:spcAft>
                <a:spcPts val="600"/>
              </a:spcAft>
              <a:buNone/>
            </a:pPr>
            <a:r>
              <a:rPr lang="en-GB" sz="2000" dirty="0"/>
              <a:t>		  </a:t>
            </a:r>
          </a:p>
          <a:p>
            <a:pPr marL="0" indent="0">
              <a:spcAft>
                <a:spcPts val="600"/>
              </a:spcAft>
              <a:buNone/>
            </a:pPr>
            <a:endParaRPr lang="en-GB" sz="2000" b="1" dirty="0"/>
          </a:p>
          <a:p>
            <a:pPr marL="0" indent="0">
              <a:spcAft>
                <a:spcPts val="600"/>
              </a:spcAft>
              <a:buNone/>
            </a:pPr>
            <a:br>
              <a:rPr lang="en-GB" sz="2000" b="1" dirty="0"/>
            </a:br>
            <a:endParaRPr lang="en-GB" sz="2000" b="1" dirty="0"/>
          </a:p>
          <a:p>
            <a:pPr marL="0" indent="0">
              <a:spcAft>
                <a:spcPts val="600"/>
              </a:spcAft>
              <a:buNone/>
            </a:pPr>
            <a:endParaRPr lang="en-GB" sz="2000" dirty="0"/>
          </a:p>
        </p:txBody>
      </p:sp>
    </p:spTree>
    <p:extLst>
      <p:ext uri="{BB962C8B-B14F-4D97-AF65-F5344CB8AC3E}">
        <p14:creationId xmlns:p14="http://schemas.microsoft.com/office/powerpoint/2010/main" val="39296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5" y="1196752"/>
            <a:ext cx="7879209" cy="49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2000" dirty="0"/>
          </a:p>
          <a:p>
            <a:pPr marL="0" indent="0">
              <a:buNone/>
            </a:pPr>
            <a:endParaRPr lang="en-GB" sz="1800" dirty="0"/>
          </a:p>
          <a:p>
            <a:pPr marL="0" indent="0">
              <a:spcAft>
                <a:spcPts val="600"/>
              </a:spcAft>
              <a:buNone/>
            </a:pPr>
            <a:r>
              <a:rPr lang="en-GB" sz="2000" b="1" dirty="0"/>
              <a:t>What could we do to put that value more fully into action and build a stronger sense of community in our organisation?</a:t>
            </a:r>
            <a:r>
              <a:rPr lang="en-GB" sz="2000" dirty="0"/>
              <a:t> </a:t>
            </a:r>
          </a:p>
          <a:p>
            <a:pPr marL="0" indent="0">
              <a:spcAft>
                <a:spcPts val="600"/>
              </a:spcAft>
              <a:buNone/>
            </a:pPr>
            <a:endParaRPr lang="en-GB" sz="2000" dirty="0"/>
          </a:p>
          <a:p>
            <a:pPr defTabSz="914126">
              <a:spcAft>
                <a:spcPts val="1800"/>
              </a:spcAft>
              <a:defRPr/>
            </a:pPr>
            <a:r>
              <a:rPr lang="en-GB" sz="2000" dirty="0"/>
              <a:t>Form new groups of 2s and 3s</a:t>
            </a:r>
          </a:p>
          <a:p>
            <a:pPr defTabSz="914126">
              <a:spcAft>
                <a:spcPts val="1800"/>
              </a:spcAft>
              <a:defRPr/>
            </a:pPr>
            <a:r>
              <a:rPr lang="en-GB" sz="2000" dirty="0"/>
              <a:t>Silent reflection and post it notes </a:t>
            </a:r>
            <a:r>
              <a:rPr lang="en-GB" sz="2000" b="1" dirty="0">
                <a:solidFill>
                  <a:srgbClr val="FF0000"/>
                </a:solidFill>
              </a:rPr>
              <a:t>2 minutes</a:t>
            </a:r>
          </a:p>
          <a:p>
            <a:pPr defTabSz="914126">
              <a:spcAft>
                <a:spcPts val="1800"/>
              </a:spcAft>
              <a:defRPr/>
            </a:pPr>
            <a:r>
              <a:rPr lang="en-GB" sz="2000" dirty="0"/>
              <a:t>Group discussion </a:t>
            </a:r>
            <a:r>
              <a:rPr lang="en-GB" sz="2000" b="1" dirty="0">
                <a:solidFill>
                  <a:srgbClr val="FF0000"/>
                </a:solidFill>
              </a:rPr>
              <a:t>8 minutes</a:t>
            </a:r>
          </a:p>
          <a:p>
            <a:pPr marL="0" indent="0">
              <a:spcAft>
                <a:spcPts val="600"/>
              </a:spcAft>
              <a:buNone/>
            </a:pPr>
            <a:endParaRPr lang="en-GB" sz="2000" b="1" dirty="0">
              <a:solidFill>
                <a:srgbClr val="FF0000"/>
              </a:solidFill>
            </a:endParaRPr>
          </a:p>
          <a:p>
            <a:pPr marL="0" indent="0">
              <a:spcAft>
                <a:spcPts val="600"/>
              </a:spcAft>
              <a:buNone/>
            </a:pPr>
            <a:endParaRPr lang="en-GB" sz="2000" dirty="0"/>
          </a:p>
        </p:txBody>
      </p:sp>
    </p:spTree>
    <p:extLst>
      <p:ext uri="{BB962C8B-B14F-4D97-AF65-F5344CB8AC3E}">
        <p14:creationId xmlns:p14="http://schemas.microsoft.com/office/powerpoint/2010/main" val="34895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7</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31716" y="1347711"/>
            <a:ext cx="7879209" cy="52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1800" dirty="0"/>
          </a:p>
          <a:p>
            <a:pPr marL="0" indent="0">
              <a:spcBef>
                <a:spcPts val="0"/>
              </a:spcBef>
              <a:spcAft>
                <a:spcPts val="0"/>
              </a:spcAft>
              <a:buNone/>
            </a:pPr>
            <a:r>
              <a:rPr lang="en-GB" sz="2000" b="1" dirty="0"/>
              <a:t>Assess the impact of each action and select the top one</a:t>
            </a:r>
          </a:p>
          <a:p>
            <a:pPr marL="0" indent="0">
              <a:spcBef>
                <a:spcPts val="0"/>
              </a:spcBef>
              <a:spcAft>
                <a:spcPts val="0"/>
              </a:spcAft>
              <a:buNone/>
            </a:pPr>
            <a:r>
              <a:rPr lang="en-GB" sz="2000" dirty="0"/>
              <a:t> </a:t>
            </a:r>
          </a:p>
          <a:p>
            <a:pPr defTabSz="914126">
              <a:spcAft>
                <a:spcPts val="1800"/>
              </a:spcAft>
              <a:defRPr/>
            </a:pPr>
            <a:r>
              <a:rPr lang="en-GB" sz="2000" dirty="0"/>
              <a:t>Stay in the same groups</a:t>
            </a:r>
          </a:p>
          <a:p>
            <a:pPr defTabSz="914126">
              <a:spcAft>
                <a:spcPts val="1800"/>
              </a:spcAft>
              <a:defRPr/>
            </a:pPr>
            <a:r>
              <a:rPr lang="en-GB" sz="2000" dirty="0"/>
              <a:t>In assessing an action ask questions like:</a:t>
            </a:r>
          </a:p>
          <a:p>
            <a:pPr marL="0" indent="0">
              <a:spcBef>
                <a:spcPts val="0"/>
              </a:spcBef>
              <a:spcAft>
                <a:spcPts val="0"/>
              </a:spcAft>
              <a:buNone/>
            </a:pPr>
            <a:r>
              <a:rPr lang="en-GB" sz="2000" dirty="0"/>
              <a:t>     - will it inspire </a:t>
            </a:r>
            <a:r>
              <a:rPr lang="en-GB" sz="2000"/>
              <a:t>others to </a:t>
            </a:r>
            <a:r>
              <a:rPr lang="en-GB" sz="2000" dirty="0"/>
              <a:t>put that value into action?</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defTabSz="914126">
              <a:spcAft>
                <a:spcPts val="1800"/>
              </a:spcAft>
              <a:buNone/>
              <a:defRPr/>
            </a:pPr>
            <a:endParaRPr lang="en-GB" sz="1000" b="1" dirty="0">
              <a:solidFill>
                <a:srgbClr val="FF0000"/>
              </a:solidFill>
            </a:endParaRPr>
          </a:p>
          <a:p>
            <a:pPr marL="0" indent="0" defTabSz="914126">
              <a:spcAft>
                <a:spcPts val="1800"/>
              </a:spcAft>
              <a:buNone/>
              <a:defRPr/>
            </a:pPr>
            <a:r>
              <a:rPr lang="en-GB" sz="2000" b="1" dirty="0">
                <a:solidFill>
                  <a:srgbClr val="FF0000"/>
                </a:solidFill>
              </a:rPr>
              <a:t>6 minutes </a:t>
            </a:r>
          </a:p>
          <a:p>
            <a:pPr marL="0" indent="0">
              <a:spcBef>
                <a:spcPts val="0"/>
              </a:spcBef>
              <a:spcAft>
                <a:spcPts val="0"/>
              </a:spcAft>
              <a:buNone/>
            </a:pPr>
            <a:endParaRPr lang="en-GB" sz="2000" dirty="0"/>
          </a:p>
        </p:txBody>
      </p:sp>
    </p:spTree>
    <p:extLst>
      <p:ext uri="{BB962C8B-B14F-4D97-AF65-F5344CB8AC3E}">
        <p14:creationId xmlns:p14="http://schemas.microsoft.com/office/powerpoint/2010/main" val="1965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8</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614166"/>
            <a:ext cx="777240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r>
              <a:rPr lang="en-GB" sz="1800" i="1" dirty="0"/>
              <a:t>Now all groups come together for general discussion</a:t>
            </a:r>
          </a:p>
          <a:p>
            <a:pPr marL="0" indent="0">
              <a:buNone/>
            </a:pPr>
            <a:endParaRPr lang="en-GB" sz="1800" dirty="0"/>
          </a:p>
          <a:p>
            <a:pPr marL="0" indent="0">
              <a:spcAft>
                <a:spcPts val="600"/>
              </a:spcAft>
              <a:buNone/>
            </a:pPr>
            <a:r>
              <a:rPr lang="en-GB" sz="1800" dirty="0"/>
              <a:t>Each of the small groups now shares its best idea – keep it brief</a:t>
            </a:r>
          </a:p>
          <a:p>
            <a:pPr marL="0" indent="0">
              <a:spcAft>
                <a:spcPts val="600"/>
              </a:spcAft>
              <a:buNone/>
            </a:pPr>
            <a:r>
              <a:rPr lang="en-GB" sz="1800" dirty="0"/>
              <a:t>General discussion of the actions that the groups came up with, and the assessments of their impact</a:t>
            </a:r>
          </a:p>
          <a:p>
            <a:pPr marL="0" indent="0">
              <a:spcAft>
                <a:spcPts val="600"/>
              </a:spcAft>
              <a:buNone/>
            </a:pPr>
            <a:r>
              <a:rPr lang="en-GB" sz="1800" dirty="0"/>
              <a:t>Decide which actions would have the most significant impact on attendees, on the whole organisation (or on our part of it), and on the community</a:t>
            </a:r>
          </a:p>
          <a:p>
            <a:pPr marL="0" indent="0">
              <a:spcAft>
                <a:spcPts val="600"/>
              </a:spcAft>
              <a:buNone/>
            </a:pPr>
            <a:r>
              <a:rPr lang="en-GB" sz="1800" dirty="0"/>
              <a:t>Produce an outline plan to put one or more of the actions into practice across the organisation (or our part of it)</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r>
              <a:rPr lang="en-GB" sz="1800" b="1" dirty="0">
                <a:solidFill>
                  <a:srgbClr val="FF0000"/>
                </a:solidFill>
              </a:rPr>
              <a:t>20 minutes in all</a:t>
            </a:r>
          </a:p>
          <a:p>
            <a:pPr marL="0" indent="0">
              <a:spcAft>
                <a:spcPts val="600"/>
              </a:spcAft>
              <a:buNone/>
            </a:pPr>
            <a:endParaRPr lang="en-GB" sz="1800" dirty="0"/>
          </a:p>
        </p:txBody>
      </p:sp>
    </p:spTree>
    <p:extLst>
      <p:ext uri="{BB962C8B-B14F-4D97-AF65-F5344CB8AC3E}">
        <p14:creationId xmlns:p14="http://schemas.microsoft.com/office/powerpoint/2010/main" val="23695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AAF996-0143-41CB-B5D1-C70522E7821C}"/>
              </a:ext>
            </a:extLst>
          </p:cNvPr>
          <p:cNvSpPr>
            <a:spLocks noGrp="1"/>
          </p:cNvSpPr>
          <p:nvPr>
            <p:ph type="sldNum" sz="quarter" idx="12"/>
          </p:nvPr>
        </p:nvSpPr>
        <p:spPr/>
        <p:txBody>
          <a:bodyPr/>
          <a:lstStyle/>
          <a:p>
            <a:pPr>
              <a:defRPr/>
            </a:pPr>
            <a:fld id="{F851C7EF-1A74-43C0-9DA4-E3D0A5354ECF}" type="slidenum">
              <a:rPr lang="en-US" altLang="en-US" smtClean="0"/>
              <a:pPr>
                <a:defRPr/>
              </a:pPr>
              <a:t>9</a:t>
            </a:fld>
            <a:endParaRPr lang="en-US" altLang="en-US" sz="1400"/>
          </a:p>
        </p:txBody>
      </p:sp>
      <p:pic>
        <p:nvPicPr>
          <p:cNvPr id="2055" name="Picture 7" descr="WVD-logo-new-e1467280041822">
            <a:extLst>
              <a:ext uri="{FF2B5EF4-FFF2-40B4-BE49-F238E27FC236}">
                <a16:creationId xmlns:a16="http://schemas.microsoft.com/office/drawing/2014/main" id="{91C3FFDD-12E6-4DFF-A3A2-4F9DABE14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46" y="5472688"/>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959F908-12C5-4E11-A088-0A18B5D2CC49}"/>
              </a:ext>
            </a:extLst>
          </p:cNvPr>
          <p:cNvSpPr>
            <a:spLocks noGrp="1" noChangeArrowheads="1"/>
          </p:cNvSpPr>
          <p:nvPr/>
        </p:nvSpPr>
        <p:spPr bwMode="auto">
          <a:xfrm>
            <a:off x="899592" y="478288"/>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ubtitle 2">
            <a:extLst>
              <a:ext uri="{FF2B5EF4-FFF2-40B4-BE49-F238E27FC236}">
                <a16:creationId xmlns:a16="http://schemas.microsoft.com/office/drawing/2014/main" id="{49D153EE-904D-4E58-9A8D-FAFEEA5FFB55}"/>
              </a:ext>
            </a:extLst>
          </p:cNvPr>
          <p:cNvSpPr>
            <a:spLocks noGrp="1"/>
          </p:cNvSpPr>
          <p:nvPr/>
        </p:nvSpPr>
        <p:spPr>
          <a:xfrm>
            <a:off x="395536" y="3409087"/>
            <a:ext cx="8424936" cy="1914754"/>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5" name="TextBox 3">
            <a:extLst>
              <a:ext uri="{FF2B5EF4-FFF2-40B4-BE49-F238E27FC236}">
                <a16:creationId xmlns:a16="http://schemas.microsoft.com/office/drawing/2014/main" id="{967CCCC1-7BB8-46F9-8623-43747C687CB9}"/>
              </a:ext>
            </a:extLst>
          </p:cNvPr>
          <p:cNvSpPr txBox="1">
            <a:spLocks noChangeArrowheads="1"/>
          </p:cNvSpPr>
          <p:nvPr/>
        </p:nvSpPr>
        <p:spPr bwMode="auto">
          <a:xfrm>
            <a:off x="6305550" y="6165304"/>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Subtitle 2">
            <a:extLst>
              <a:ext uri="{FF2B5EF4-FFF2-40B4-BE49-F238E27FC236}">
                <a16:creationId xmlns:a16="http://schemas.microsoft.com/office/drawing/2014/main" id="{64B809FD-EEF9-4538-8051-6F75F9290E4E}"/>
              </a:ext>
            </a:extLst>
          </p:cNvPr>
          <p:cNvSpPr>
            <a:spLocks noGrp="1"/>
          </p:cNvSpPr>
          <p:nvPr/>
        </p:nvSpPr>
        <p:spPr>
          <a:xfrm>
            <a:off x="395536" y="1459231"/>
            <a:ext cx="8424936" cy="1041851"/>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7" name="Text Box 2">
            <a:extLst>
              <a:ext uri="{FF2B5EF4-FFF2-40B4-BE49-F238E27FC236}">
                <a16:creationId xmlns:a16="http://schemas.microsoft.com/office/drawing/2014/main" id="{82C42153-D862-4B7B-AAF1-839D41B3E5C5}"/>
              </a:ext>
            </a:extLst>
          </p:cNvPr>
          <p:cNvSpPr txBox="1">
            <a:spLocks noChangeArrowheads="1"/>
          </p:cNvSpPr>
          <p:nvPr/>
        </p:nvSpPr>
        <p:spPr bwMode="auto">
          <a:xfrm>
            <a:off x="647700" y="5524500"/>
            <a:ext cx="5580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#WorldValuesDay2022</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Rectangle 396">
            <a:extLst>
              <a:ext uri="{FF2B5EF4-FFF2-40B4-BE49-F238E27FC236}">
                <a16:creationId xmlns:a16="http://schemas.microsoft.com/office/drawing/2014/main" id="{FC18B7EE-C066-407A-AEC6-BE858C7FA22E}"/>
              </a:ext>
            </a:extLst>
          </p:cNvPr>
          <p:cNvSpPr>
            <a:spLocks noChangeArrowheads="1"/>
          </p:cNvSpPr>
          <p:nvPr/>
        </p:nvSpPr>
        <p:spPr bwMode="auto">
          <a:xfrm flipH="1">
            <a:off x="2627784"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E203D042-813D-4952-9713-E1E0811EEB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a:extLst>
              <a:ext uri="{FF2B5EF4-FFF2-40B4-BE49-F238E27FC236}">
                <a16:creationId xmlns:a16="http://schemas.microsoft.com/office/drawing/2014/main" id="{2E5F4724-B579-4950-93B8-4D90CB8C457A}"/>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a:extLst>
              <a:ext uri="{FF2B5EF4-FFF2-40B4-BE49-F238E27FC236}">
                <a16:creationId xmlns:a16="http://schemas.microsoft.com/office/drawing/2014/main" id="{D494BE8C-1136-4FF9-A0F0-55CC743054A5}"/>
              </a:ext>
            </a:extLst>
          </p:cNvPr>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197112"/>
      </p:ext>
    </p:extLst>
  </p:cSld>
  <p:clrMapOvr>
    <a:masterClrMapping/>
  </p:clrMapOvr>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39697</TotalTime>
  <Words>2656</Words>
  <Application>Microsoft Office PowerPoint</Application>
  <PresentationFormat>On-screen Show (4:3)</PresentationFormat>
  <Paragraphs>225</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Aileron heavy</vt:lpstr>
      <vt:lpstr>Arial</vt:lpstr>
      <vt:lpstr>Arial Rounded MT Bold</vt:lpstr>
      <vt:lpstr>Calibri</vt:lpstr>
      <vt:lpstr>DIN Alternate</vt:lpstr>
      <vt:lpstr>Times</vt:lpstr>
      <vt:lpstr>Wingdings</vt:lpstr>
      <vt:lpstr>Executive</vt:lpstr>
      <vt:lpstr>Custom Design</vt:lpstr>
      <vt:lpstr>PowerPoint Presentation</vt:lpstr>
      <vt:lpstr>Why Are We Here?</vt:lpstr>
      <vt:lpstr>Why Are We Here?</vt:lpstr>
      <vt:lpstr>PowerPoint Presentation</vt:lpstr>
      <vt:lpstr>Where is the gap?</vt:lpstr>
      <vt:lpstr>What can we do?</vt:lpstr>
      <vt:lpstr>What can we do?</vt:lpstr>
      <vt:lpstr>What will we do?</vt:lpstr>
      <vt:lpstr>PowerPoint Presentation</vt:lpstr>
      <vt:lpstr>How will we follow up?</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Charles Fowler</cp:lastModifiedBy>
  <cp:revision>514</cp:revision>
  <cp:lastPrinted>2021-06-11T13:18:13Z</cp:lastPrinted>
  <dcterms:created xsi:type="dcterms:W3CDTF">2013-08-31T13:04:54Z</dcterms:created>
  <dcterms:modified xsi:type="dcterms:W3CDTF">2022-09-20T12:56:53Z</dcterms:modified>
</cp:coreProperties>
</file>