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7" r:id="rId1"/>
    <p:sldMasterId id="2147483693" r:id="rId2"/>
  </p:sldMasterIdLst>
  <p:notesMasterIdLst>
    <p:notesMasterId r:id="rId14"/>
  </p:notesMasterIdLst>
  <p:sldIdLst>
    <p:sldId id="375" r:id="rId3"/>
    <p:sldId id="370" r:id="rId4"/>
    <p:sldId id="376" r:id="rId5"/>
    <p:sldId id="369" r:id="rId6"/>
    <p:sldId id="368" r:id="rId7"/>
    <p:sldId id="378" r:id="rId8"/>
    <p:sldId id="382" r:id="rId9"/>
    <p:sldId id="362" r:id="rId10"/>
    <p:sldId id="373" r:id="rId11"/>
    <p:sldId id="383" r:id="rId12"/>
    <p:sldId id="374" r:id="rId13"/>
  </p:sldIdLst>
  <p:sldSz cx="9144000" cy="6858000" type="screen4x3"/>
  <p:notesSz cx="6877050" cy="10002838"/>
  <p:defaultTex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urphy Liz" initials="M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25F"/>
    <a:srgbClr val="FF3399"/>
    <a:srgbClr val="9B0D76"/>
    <a:srgbClr val="AA0E81"/>
    <a:srgbClr val="D812A4"/>
    <a:srgbClr val="404040"/>
    <a:srgbClr val="66552C"/>
    <a:srgbClr val="686A69"/>
    <a:srgbClr val="0092D2"/>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6315" autoAdjust="0"/>
  </p:normalViewPr>
  <p:slideViewPr>
    <p:cSldViewPr>
      <p:cViewPr varScale="1">
        <p:scale>
          <a:sx n="84" d="100"/>
          <a:sy n="84" d="100"/>
        </p:scale>
        <p:origin x="2376" y="66"/>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80" d="100"/>
          <a:sy n="80" d="100"/>
        </p:scale>
        <p:origin x="4014"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hdr" sz="quarter"/>
          </p:nvPr>
        </p:nvSpPr>
        <p:spPr bwMode="auto">
          <a:xfrm>
            <a:off x="0" y="0"/>
            <a:ext cx="2980804" cy="500702"/>
          </a:xfrm>
          <a:prstGeom prst="rect">
            <a:avLst/>
          </a:prstGeom>
          <a:noFill/>
          <a:ln>
            <a:noFill/>
          </a:ln>
        </p:spPr>
        <p:txBody>
          <a:bodyPr vert="horz" wrap="square" lIns="92290" tIns="46145" rIns="92290" bIns="46145" numCol="1" anchor="t"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US"/>
          </a:p>
        </p:txBody>
      </p:sp>
      <p:sp>
        <p:nvSpPr>
          <p:cNvPr id="13315" name="Rectangle 3"/>
          <p:cNvSpPr>
            <a:spLocks noGrp="1" noChangeArrowheads="1"/>
          </p:cNvSpPr>
          <p:nvPr>
            <p:ph type="dt" idx="1"/>
          </p:nvPr>
        </p:nvSpPr>
        <p:spPr bwMode="auto">
          <a:xfrm>
            <a:off x="3896246" y="0"/>
            <a:ext cx="2980804" cy="500702"/>
          </a:xfrm>
          <a:prstGeom prst="rect">
            <a:avLst/>
          </a:prstGeom>
          <a:noFill/>
          <a:ln>
            <a:noFill/>
          </a:ln>
        </p:spPr>
        <p:txBody>
          <a:bodyPr vert="horz" wrap="square" lIns="92290" tIns="46145" rIns="92290" bIns="46145" numCol="1" anchor="t" anchorCtr="0" compatLnSpc="1">
            <a:prstTxWarp prst="textNoShape">
              <a:avLst/>
            </a:prstTxWarp>
          </a:bodyPr>
          <a:lstStyle>
            <a:lvl1pPr algn="r" eaLnBrk="0" hangingPunct="0">
              <a:defRPr sz="1200">
                <a:latin typeface="Arial" charset="0"/>
                <a:ea typeface="ＭＳ Ｐゴシック" charset="0"/>
                <a:cs typeface="ＭＳ Ｐゴシック" charset="0"/>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938213" y="750888"/>
            <a:ext cx="5000625" cy="37512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7" name="Rectangle 5"/>
          <p:cNvSpPr>
            <a:spLocks noGrp="1" noChangeArrowheads="1"/>
          </p:cNvSpPr>
          <p:nvPr>
            <p:ph type="body" sz="quarter" idx="3"/>
          </p:nvPr>
        </p:nvSpPr>
        <p:spPr bwMode="auto">
          <a:xfrm>
            <a:off x="917048" y="4751068"/>
            <a:ext cx="5042956" cy="4501517"/>
          </a:xfrm>
          <a:prstGeom prst="rect">
            <a:avLst/>
          </a:prstGeom>
          <a:noFill/>
          <a:ln>
            <a:noFill/>
          </a:ln>
        </p:spPr>
        <p:txBody>
          <a:bodyPr vert="horz" wrap="square" lIns="92290" tIns="46145" rIns="92290" bIns="4614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318" name="Rectangle 6"/>
          <p:cNvSpPr>
            <a:spLocks noGrp="1" noChangeArrowheads="1"/>
          </p:cNvSpPr>
          <p:nvPr>
            <p:ph type="ftr" sz="quarter" idx="4"/>
          </p:nvPr>
        </p:nvSpPr>
        <p:spPr bwMode="auto">
          <a:xfrm>
            <a:off x="0" y="9502136"/>
            <a:ext cx="2980804" cy="500702"/>
          </a:xfrm>
          <a:prstGeom prst="rect">
            <a:avLst/>
          </a:prstGeom>
          <a:noFill/>
          <a:ln>
            <a:noFill/>
          </a:ln>
        </p:spPr>
        <p:txBody>
          <a:bodyPr vert="horz" wrap="square" lIns="92290" tIns="46145" rIns="92290" bIns="46145" numCol="1" anchor="b" anchorCtr="0" compatLnSpc="1">
            <a:prstTxWarp prst="textNoShape">
              <a:avLst/>
            </a:prstTxWarp>
          </a:bodyPr>
          <a:lstStyle>
            <a:lvl1pPr eaLnBrk="0" hangingPunct="0">
              <a:defRPr sz="1200">
                <a:latin typeface="Arial" charset="0"/>
                <a:ea typeface="ＭＳ Ｐゴシック" charset="0"/>
                <a:cs typeface="ＭＳ Ｐゴシック" charset="0"/>
              </a:defRPr>
            </a:lvl1pPr>
          </a:lstStyle>
          <a:p>
            <a:pPr>
              <a:defRPr/>
            </a:pPr>
            <a:endParaRPr lang="en-US"/>
          </a:p>
        </p:txBody>
      </p:sp>
      <p:sp>
        <p:nvSpPr>
          <p:cNvPr id="13319" name="Rectangle 7"/>
          <p:cNvSpPr>
            <a:spLocks noGrp="1" noChangeArrowheads="1"/>
          </p:cNvSpPr>
          <p:nvPr>
            <p:ph type="sldNum" sz="quarter" idx="5"/>
          </p:nvPr>
        </p:nvSpPr>
        <p:spPr bwMode="auto">
          <a:xfrm>
            <a:off x="3896246" y="9502136"/>
            <a:ext cx="2980804" cy="500702"/>
          </a:xfrm>
          <a:prstGeom prst="rect">
            <a:avLst/>
          </a:prstGeom>
          <a:noFill/>
          <a:ln>
            <a:noFill/>
          </a:ln>
        </p:spPr>
        <p:txBody>
          <a:bodyPr vert="horz" wrap="square" lIns="92290" tIns="46145" rIns="92290" bIns="46145" numCol="1" anchor="b" anchorCtr="0" compatLnSpc="1">
            <a:prstTxWarp prst="textNoShape">
              <a:avLst/>
            </a:prstTxWarp>
          </a:bodyPr>
          <a:lstStyle>
            <a:lvl1pPr algn="r" eaLnBrk="0" hangingPunct="0">
              <a:defRPr sz="1200" smtClean="0"/>
            </a:lvl1pPr>
          </a:lstStyle>
          <a:p>
            <a:pPr>
              <a:defRPr/>
            </a:pPr>
            <a:fld id="{BC849C30-D774-42F9-9EDE-F82DF439C0F3}" type="slidenum">
              <a:rPr lang="en-US" altLang="en-US"/>
              <a:pPr>
                <a:defRPr/>
              </a:pPr>
              <a:t>‹#›</a:t>
            </a:fld>
            <a:endParaRPr lang="en-US" altLang="en-US"/>
          </a:p>
        </p:txBody>
      </p:sp>
    </p:spTree>
    <p:extLst>
      <p:ext uri="{BB962C8B-B14F-4D97-AF65-F5344CB8AC3E}">
        <p14:creationId xmlns:p14="http://schemas.microsoft.com/office/powerpoint/2010/main" val="39396639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MS PGothic" panose="020B0600070205080204" pitchFamily="34" charset="-128"/>
              </a:defRPr>
            </a:lvl1pPr>
            <a:lvl2pPr marL="749859" indent="-288407">
              <a:spcBef>
                <a:spcPct val="30000"/>
              </a:spcBef>
              <a:defRPr sz="1200">
                <a:solidFill>
                  <a:schemeClr val="tx1"/>
                </a:solidFill>
                <a:latin typeface="Arial" panose="020B0604020202020204" pitchFamily="34" charset="0"/>
                <a:ea typeface="MS PGothic" panose="020B0600070205080204" pitchFamily="34" charset="-128"/>
              </a:defRPr>
            </a:lvl2pPr>
            <a:lvl3pPr marL="1153630" indent="-230726">
              <a:spcBef>
                <a:spcPct val="30000"/>
              </a:spcBef>
              <a:defRPr sz="1200">
                <a:solidFill>
                  <a:schemeClr val="tx1"/>
                </a:solidFill>
                <a:latin typeface="Arial" panose="020B0604020202020204" pitchFamily="34" charset="0"/>
                <a:ea typeface="MS PGothic" panose="020B0600070205080204" pitchFamily="34" charset="-128"/>
              </a:defRPr>
            </a:lvl3pPr>
            <a:lvl4pPr marL="1615082" indent="-230726">
              <a:spcBef>
                <a:spcPct val="30000"/>
              </a:spcBef>
              <a:defRPr sz="1200">
                <a:solidFill>
                  <a:schemeClr val="tx1"/>
                </a:solidFill>
                <a:latin typeface="Arial" panose="020B0604020202020204" pitchFamily="34" charset="0"/>
                <a:ea typeface="MS PGothic" panose="020B0600070205080204" pitchFamily="34" charset="-128"/>
              </a:defRPr>
            </a:lvl4pPr>
            <a:lvl5pPr marL="2076534" indent="-230726">
              <a:spcBef>
                <a:spcPct val="30000"/>
              </a:spcBef>
              <a:defRPr sz="1200">
                <a:solidFill>
                  <a:schemeClr val="tx1"/>
                </a:solidFill>
                <a:latin typeface="Arial" panose="020B0604020202020204" pitchFamily="34" charset="0"/>
                <a:ea typeface="MS PGothic" panose="020B0600070205080204" pitchFamily="34" charset="-128"/>
              </a:defRPr>
            </a:lvl5pPr>
            <a:lvl6pPr marL="2537986" indent="-23072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6pPr>
            <a:lvl7pPr marL="2999438" indent="-23072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7pPr>
            <a:lvl8pPr marL="3460890" indent="-23072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8pPr>
            <a:lvl9pPr marL="3922342" indent="-230726" eaLnBrk="0" fontAlgn="base" hangingPunct="0">
              <a:spcBef>
                <a:spcPct val="30000"/>
              </a:spcBef>
              <a:spcAft>
                <a:spcPct val="0"/>
              </a:spcAft>
              <a:defRPr sz="1200">
                <a:solidFill>
                  <a:schemeClr val="tx1"/>
                </a:solidFill>
                <a:latin typeface="Arial" panose="020B0604020202020204" pitchFamily="34" charset="0"/>
                <a:ea typeface="MS PGothic" panose="020B0600070205080204" pitchFamily="34" charset="-128"/>
              </a:defRPr>
            </a:lvl9pPr>
          </a:lstStyle>
          <a:p>
            <a:pPr>
              <a:spcBef>
                <a:spcPct val="0"/>
              </a:spcBef>
            </a:pPr>
            <a:fld id="{E8621BD9-9D95-4BFB-9236-1841D86DEA97}" type="slidenum">
              <a:rPr lang="en-US" altLang="en-US"/>
              <a:pPr>
                <a:spcBef>
                  <a:spcPct val="0"/>
                </a:spcBef>
              </a:pPr>
              <a:t>1</a:t>
            </a:fld>
            <a:endParaRPr lang="en-US" altLang="en-US"/>
          </a:p>
        </p:txBody>
      </p:sp>
      <p:sp>
        <p:nvSpPr>
          <p:cNvPr id="8195" name="Rectangle 1026"/>
          <p:cNvSpPr>
            <a:spLocks noGrp="1" noRot="1" noChangeAspect="1" noChangeArrowheads="1" noTextEdit="1"/>
          </p:cNvSpPr>
          <p:nvPr>
            <p:ph type="sldImg"/>
          </p:nvPr>
        </p:nvSpPr>
        <p:spPr>
          <a:ln/>
        </p:spPr>
      </p:sp>
      <p:sp>
        <p:nvSpPr>
          <p:cNvPr id="8196" name="Rectangle 102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a:p>
            <a:pPr eaLnBrk="1" hangingPunct="1"/>
            <a:r>
              <a:rPr lang="en-US" altLang="en-US" dirty="0">
                <a:latin typeface="Arial" panose="020B0604020202020204" pitchFamily="34" charset="0"/>
              </a:rPr>
              <a:t>Please insert your group’s logo on the first and last slides of the</a:t>
            </a:r>
            <a:r>
              <a:rPr lang="en-US" altLang="en-US" baseline="0" dirty="0">
                <a:latin typeface="Arial" panose="020B0604020202020204" pitchFamily="34" charset="0"/>
              </a:rPr>
              <a:t> workshop </a:t>
            </a:r>
            <a:r>
              <a:rPr lang="en-US" altLang="en-US" dirty="0">
                <a:latin typeface="Arial" panose="020B0604020202020204" pitchFamily="34" charset="0"/>
              </a:rPr>
              <a:t>slides before the session or else remove the prompt box .</a:t>
            </a:r>
          </a:p>
        </p:txBody>
      </p:sp>
    </p:spTree>
    <p:extLst>
      <p:ext uri="{BB962C8B-B14F-4D97-AF65-F5344CB8AC3E}">
        <p14:creationId xmlns:p14="http://schemas.microsoft.com/office/powerpoint/2010/main" val="3701720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defRPr/>
            </a:pPr>
            <a:r>
              <a:rPr lang="en-GB" b="1" i="1" u="sng" dirty="0"/>
              <a:t>Time for this slide: 8 minutes</a:t>
            </a:r>
          </a:p>
          <a:p>
            <a:pPr defTabSz="922904">
              <a:defRPr/>
            </a:pPr>
            <a:endParaRPr lang="en-GB" dirty="0"/>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kern="1200" baseline="0" dirty="0">
                <a:solidFill>
                  <a:schemeClr val="tx1"/>
                </a:solidFill>
                <a:latin typeface="Arial" charset="0"/>
                <a:ea typeface="MS PGothic" pitchFamily="34" charset="-128"/>
                <a:cs typeface="ＭＳ Ｐゴシック" charset="0"/>
              </a:rPr>
              <a:t>Refresh and re-</a:t>
            </a:r>
            <a:r>
              <a:rPr lang="en-US" sz="1000" b="1" kern="1200" baseline="0" dirty="0" err="1">
                <a:solidFill>
                  <a:schemeClr val="tx1"/>
                </a:solidFill>
                <a:latin typeface="Arial" charset="0"/>
                <a:ea typeface="MS PGothic" pitchFamily="34" charset="-128"/>
                <a:cs typeface="ＭＳ Ｐゴシック" charset="0"/>
              </a:rPr>
              <a:t>energise</a:t>
            </a:r>
            <a:r>
              <a:rPr lang="en-US" sz="1000" b="1" kern="1200" baseline="0" dirty="0">
                <a:solidFill>
                  <a:schemeClr val="tx1"/>
                </a:solidFill>
                <a:latin typeface="Arial" charset="0"/>
                <a:ea typeface="MS PGothic" pitchFamily="34" charset="-128"/>
                <a:cs typeface="ＭＳ Ｐゴシック" charset="0"/>
              </a:rPr>
              <a:t> the practice of values and agree how to share out responsibility for moving the plan forward</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ＭＳ Ｐゴシック" charset="0"/>
              </a:rPr>
              <a:t>This section is intended to prompt the participants and the group to follow up the session in various ways, and so help to refresh and re-</a:t>
            </a:r>
            <a:r>
              <a:rPr lang="en-US" sz="1000" b="0" kern="1200" baseline="0" dirty="0" err="1">
                <a:solidFill>
                  <a:schemeClr val="tx1"/>
                </a:solidFill>
                <a:latin typeface="Arial" charset="0"/>
                <a:ea typeface="MS PGothic" pitchFamily="34" charset="-128"/>
                <a:cs typeface="ＭＳ Ｐゴシック" charset="0"/>
              </a:rPr>
              <a:t>energise</a:t>
            </a:r>
            <a:r>
              <a:rPr lang="en-US" sz="1000" b="0" kern="1200" baseline="0" dirty="0">
                <a:solidFill>
                  <a:schemeClr val="tx1"/>
                </a:solidFill>
                <a:latin typeface="Arial" charset="0"/>
                <a:ea typeface="MS PGothic" pitchFamily="34" charset="-128"/>
                <a:cs typeface="ＭＳ Ｐゴシック" charset="0"/>
              </a:rPr>
              <a:t> the practice of values generally throughout your group.</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ＭＳ Ｐゴシック" charset="0"/>
              </a:rPr>
              <a:t>Ask the participants for suggested next steps ensure the agreed action is taken consistently (how to get everyone to do it and keep on doing it).</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ＭＳ Ｐゴシック" charset="0"/>
              </a:rPr>
              <a:t>Ensure there are clear individual responsibilities for moving your chosen action forward</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ＭＳ Ｐゴシック" charset="0"/>
              </a:rPr>
              <a:t>Note ideas from participants on how you’ll know you’ve been successful – what will be the impact of your chosen action if done consistently?</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ＭＳ Ｐゴシック" charset="0"/>
              </a:rPr>
              <a:t>If time allows and where relevant you might also think about:</a:t>
            </a: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mn-cs"/>
              </a:rPr>
              <a:t>How to communicate the plan across the rest of the group</a:t>
            </a: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kern="1200" baseline="0" dirty="0">
                <a:solidFill>
                  <a:schemeClr val="tx1"/>
                </a:solidFill>
                <a:latin typeface="Arial" charset="0"/>
                <a:ea typeface="MS PGothic" pitchFamily="34" charset="-128"/>
                <a:cs typeface="+mn-cs"/>
              </a:rPr>
              <a:t>How the action/s can become embedded in daily life across the group</a:t>
            </a: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1" dirty="0"/>
              <a:t>How we can show appreciation </a:t>
            </a:r>
            <a:r>
              <a:rPr lang="en-US" sz="1000" dirty="0"/>
              <a:t>when the actions are being done well? This is likely to be an important element in the success of the plan.</a:t>
            </a: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kern="1200" baseline="0" dirty="0">
              <a:solidFill>
                <a:schemeClr val="tx1"/>
              </a:solidFill>
              <a:latin typeface="Arial" charset="0"/>
              <a:ea typeface="MS PGothic" pitchFamily="34" charset="-128"/>
              <a:cs typeface="+mn-cs"/>
            </a:endParaRP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kern="1200" baseline="0" dirty="0">
              <a:solidFill>
                <a:schemeClr val="tx1"/>
              </a:solidFill>
              <a:latin typeface="Arial" charset="0"/>
              <a:ea typeface="MS PGothic" pitchFamily="34" charset="-128"/>
              <a:cs typeface="+mn-cs"/>
            </a:endParaRP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kern="1200" baseline="0" dirty="0">
              <a:solidFill>
                <a:schemeClr val="tx1"/>
              </a:solidFill>
              <a:latin typeface="Arial" charset="0"/>
              <a:ea typeface="MS PGothic" pitchFamily="34" charset="-128"/>
              <a:cs typeface="+mn-cs"/>
            </a:endParaRPr>
          </a:p>
          <a:p>
            <a:pPr marL="628650" marR="0" lvl="1"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000" b="0" kern="1200" baseline="0" dirty="0">
              <a:solidFill>
                <a:schemeClr val="tx1"/>
              </a:solidFill>
              <a:latin typeface="Arial" charset="0"/>
              <a:ea typeface="MS PGothic" pitchFamily="34" charset="-128"/>
              <a:cs typeface="+mn-cs"/>
            </a:endParaRPr>
          </a:p>
          <a:p>
            <a:pPr marL="457200" marR="0" lvl="1"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000" b="0" kern="1200" baseline="0" dirty="0">
              <a:solidFill>
                <a:schemeClr val="tx1"/>
              </a:solidFill>
              <a:latin typeface="Arial" charset="0"/>
              <a:ea typeface="MS PGothic" pitchFamily="34" charset="-128"/>
              <a:cs typeface="+mn-cs"/>
            </a:endParaRPr>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10</a:t>
            </a:fld>
            <a:endParaRPr lang="en-US" altLang="en-US"/>
          </a:p>
        </p:txBody>
      </p:sp>
    </p:spTree>
    <p:extLst>
      <p:ext uri="{BB962C8B-B14F-4D97-AF65-F5344CB8AC3E}">
        <p14:creationId xmlns:p14="http://schemas.microsoft.com/office/powerpoint/2010/main" val="11671853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100">
                <a:solidFill>
                  <a:schemeClr val="tx1"/>
                </a:solidFill>
                <a:latin typeface="Arial" panose="020B0604020202020204" pitchFamily="34" charset="0"/>
                <a:ea typeface="MS PGothic" panose="020B0600070205080204" pitchFamily="34" charset="-128"/>
              </a:defRPr>
            </a:lvl1pPr>
            <a:lvl2pPr marL="710791" indent="-273381">
              <a:spcBef>
                <a:spcPct val="30000"/>
              </a:spcBef>
              <a:defRPr sz="1100">
                <a:solidFill>
                  <a:schemeClr val="tx1"/>
                </a:solidFill>
                <a:latin typeface="Arial" panose="020B0604020202020204" pitchFamily="34" charset="0"/>
                <a:ea typeface="MS PGothic" panose="020B0600070205080204" pitchFamily="34" charset="-128"/>
              </a:defRPr>
            </a:lvl2pPr>
            <a:lvl3pPr marL="1093526" indent="-218705">
              <a:spcBef>
                <a:spcPct val="30000"/>
              </a:spcBef>
              <a:defRPr sz="1100">
                <a:solidFill>
                  <a:schemeClr val="tx1"/>
                </a:solidFill>
                <a:latin typeface="Arial" panose="020B0604020202020204" pitchFamily="34" charset="0"/>
                <a:ea typeface="MS PGothic" panose="020B0600070205080204" pitchFamily="34" charset="-128"/>
              </a:defRPr>
            </a:lvl3pPr>
            <a:lvl4pPr marL="1530936" indent="-218705">
              <a:spcBef>
                <a:spcPct val="30000"/>
              </a:spcBef>
              <a:defRPr sz="1100">
                <a:solidFill>
                  <a:schemeClr val="tx1"/>
                </a:solidFill>
                <a:latin typeface="Arial" panose="020B0604020202020204" pitchFamily="34" charset="0"/>
                <a:ea typeface="MS PGothic" panose="020B0600070205080204" pitchFamily="34" charset="-128"/>
              </a:defRPr>
            </a:lvl4pPr>
            <a:lvl5pPr marL="1968347" indent="-218705">
              <a:spcBef>
                <a:spcPct val="30000"/>
              </a:spcBef>
              <a:defRPr sz="1100">
                <a:solidFill>
                  <a:schemeClr val="tx1"/>
                </a:solidFill>
                <a:latin typeface="Arial" panose="020B0604020202020204" pitchFamily="34" charset="0"/>
                <a:ea typeface="MS PGothic" panose="020B0600070205080204" pitchFamily="34" charset="-128"/>
              </a:defRPr>
            </a:lvl5pPr>
            <a:lvl6pPr marL="2405757" indent="-218705"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6pPr>
            <a:lvl7pPr marL="2843167" indent="-218705"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7pPr>
            <a:lvl8pPr marL="3280578" indent="-218705"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8pPr>
            <a:lvl9pPr marL="3717988" indent="-218705" eaLnBrk="0" fontAlgn="base" hangingPunct="0">
              <a:spcBef>
                <a:spcPct val="30000"/>
              </a:spcBef>
              <a:spcAft>
                <a:spcPct val="0"/>
              </a:spcAft>
              <a:defRPr sz="1100">
                <a:solidFill>
                  <a:schemeClr val="tx1"/>
                </a:solidFill>
                <a:latin typeface="Arial" panose="020B0604020202020204" pitchFamily="34" charset="0"/>
                <a:ea typeface="MS PGothic" panose="020B0600070205080204" pitchFamily="34" charset="-128"/>
              </a:defRPr>
            </a:lvl9pPr>
          </a:lstStyle>
          <a:p>
            <a:pPr>
              <a:spcBef>
                <a:spcPct val="0"/>
              </a:spcBef>
            </a:pPr>
            <a:fld id="{496E3F17-07B6-4955-A3B6-0B714BA69794}" type="slidenum">
              <a:rPr lang="en-US" altLang="en-US"/>
              <a:pPr>
                <a:spcBef>
                  <a:spcPct val="0"/>
                </a:spcBef>
              </a:pPr>
              <a:t>11</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b="1" u="sng" dirty="0">
              <a:latin typeface="Arial" panose="020B0604020202020204" pitchFamily="34" charset="0"/>
            </a:endParaRPr>
          </a:p>
          <a:p>
            <a:r>
              <a:rPr lang="en-US" altLang="en-US" b="1" u="sng" dirty="0">
                <a:latin typeface="Arial" panose="020B0604020202020204" pitchFamily="34" charset="0"/>
              </a:rPr>
              <a:t>Time for this slide 2 mins</a:t>
            </a:r>
          </a:p>
          <a:p>
            <a:endParaRPr lang="en-US" altLang="en-US" b="1" u="sng" dirty="0">
              <a:latin typeface="Arial" panose="020B0604020202020204" pitchFamily="34"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sz="1200" b="0" kern="1200" baseline="0" dirty="0">
                <a:solidFill>
                  <a:schemeClr val="dk1"/>
                </a:solidFill>
                <a:latin typeface="Arial" charset="0"/>
                <a:ea typeface="MS PGothic" pitchFamily="34" charset="-128"/>
                <a:cs typeface="ＭＳ Ｐゴシック" charset="0"/>
              </a:rPr>
              <a:t>Thank the participants  and encourage them to really close the gap by putting the action into practice. I</a:t>
            </a:r>
            <a:r>
              <a:rPr lang="en-US" altLang="en-US" dirty="0">
                <a:latin typeface="Arial" panose="020B0604020202020204" pitchFamily="34" charset="0"/>
              </a:rPr>
              <a:t>t is all about </a:t>
            </a:r>
            <a:r>
              <a:rPr lang="en-US" altLang="en-US" dirty="0" err="1">
                <a:latin typeface="Arial" panose="020B0604020202020204" pitchFamily="34" charset="0"/>
              </a:rPr>
              <a:t>practising</a:t>
            </a:r>
            <a:r>
              <a:rPr lang="en-US" altLang="en-US" dirty="0">
                <a:latin typeface="Arial" panose="020B0604020202020204" pitchFamily="34" charset="0"/>
              </a:rPr>
              <a:t> </a:t>
            </a:r>
            <a:r>
              <a:rPr lang="en-US" altLang="en-US" b="1" dirty="0">
                <a:latin typeface="Arial" panose="020B0604020202020204" pitchFamily="34" charset="0"/>
              </a:rPr>
              <a:t>consistency </a:t>
            </a:r>
            <a:r>
              <a:rPr lang="en-US" altLang="en-US" b="0" dirty="0">
                <a:latin typeface="Arial" panose="020B0604020202020204" pitchFamily="34" charset="0"/>
              </a:rPr>
              <a:t>in living the values – we need to keep on doing it!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US" sz="1200" b="0" kern="1200" baseline="0" dirty="0">
              <a:solidFill>
                <a:schemeClr val="dk1"/>
              </a:solidFill>
              <a:latin typeface="Arial" charset="0"/>
              <a:ea typeface="MS PGothic" pitchFamily="34" charset="-128"/>
              <a:cs typeface="ＭＳ Ｐゴシック" charset="0"/>
            </a:endParaRP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GB" sz="1200" dirty="0">
                <a:solidFill>
                  <a:srgbClr val="FF0000"/>
                </a:solidFill>
                <a:ea typeface="DIN Alternate" charset="0"/>
                <a:cs typeface="DIN Alternate" charset="0"/>
              </a:rPr>
              <a:t>Ask</a:t>
            </a:r>
            <a:r>
              <a:rPr lang="en-GB" sz="1200" baseline="0" dirty="0">
                <a:solidFill>
                  <a:srgbClr val="FF0000"/>
                </a:solidFill>
                <a:ea typeface="DIN Alternate" charset="0"/>
                <a:cs typeface="DIN Alternate" charset="0"/>
              </a:rPr>
              <a:t> participants to </a:t>
            </a:r>
            <a:r>
              <a:rPr lang="en-GB" sz="1200" dirty="0">
                <a:solidFill>
                  <a:srgbClr val="FF0000"/>
                </a:solidFill>
                <a:ea typeface="DIN Alternate" charset="0"/>
                <a:cs typeface="DIN Alternate" charset="0"/>
              </a:rPr>
              <a:t>s</a:t>
            </a:r>
            <a:r>
              <a:rPr lang="en-US" sz="1200" dirty="0">
                <a:solidFill>
                  <a:srgbClr val="FF0000"/>
                </a:solidFill>
              </a:rPr>
              <a:t>hare their experience of the Values Challenge with the world – the value you chose, and what action you all decided to take. Consider taking a photo of everybody with the We VALUE template and posting on Facebook, Twitter, </a:t>
            </a:r>
            <a:r>
              <a:rPr lang="en-US" sz="1200" dirty="0" err="1">
                <a:solidFill>
                  <a:srgbClr val="FF0000"/>
                </a:solidFill>
              </a:rPr>
              <a:t>Linkedin</a:t>
            </a:r>
            <a:r>
              <a:rPr lang="en-US" sz="1200" dirty="0">
                <a:solidFill>
                  <a:srgbClr val="FF0000"/>
                </a:solidFill>
              </a:rPr>
              <a:t> or Instagram, using #WorldValuesDay.</a:t>
            </a:r>
          </a:p>
          <a:p>
            <a:endParaRPr lang="en-US" altLang="en-US" b="1" baseline="0" dirty="0">
              <a:latin typeface="Arial" panose="020B0604020202020204" pitchFamily="34" charset="0"/>
            </a:endParaRPr>
          </a:p>
          <a:p>
            <a:pPr defTabSz="874821">
              <a:spcAft>
                <a:spcPts val="574"/>
              </a:spcAft>
              <a:defRPr/>
            </a:pPr>
            <a:r>
              <a:rPr lang="en-GB" b="1" i="1" dirty="0"/>
              <a:t>If you think you may like outside help to establish/deepen your values programme, please email </a:t>
            </a:r>
            <a:r>
              <a:rPr lang="en-GB" b="1" i="1" u="sng" dirty="0"/>
              <a:t>info@worldvaluesday.com</a:t>
            </a:r>
            <a:r>
              <a:rPr lang="en-GB" b="1" i="1" dirty="0"/>
              <a:t>  or see www.worldvaluesday.com for suggestions and further resources.</a:t>
            </a:r>
          </a:p>
          <a:p>
            <a:pPr>
              <a:spcAft>
                <a:spcPts val="574"/>
              </a:spcAft>
            </a:pPr>
            <a:endParaRPr lang="en-GB" b="1" i="1" dirty="0"/>
          </a:p>
          <a:p>
            <a:endParaRPr lang="en-US" altLang="en-US" b="1" dirty="0">
              <a:latin typeface="Arial" panose="020B0604020202020204" pitchFamily="34" charset="0"/>
            </a:endParaRPr>
          </a:p>
        </p:txBody>
      </p:sp>
    </p:spTree>
    <p:extLst>
      <p:ext uri="{BB962C8B-B14F-4D97-AF65-F5344CB8AC3E}">
        <p14:creationId xmlns:p14="http://schemas.microsoft.com/office/powerpoint/2010/main" val="2006160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i="1" u="sng" dirty="0"/>
          </a:p>
          <a:p>
            <a:r>
              <a:rPr lang="en-GB" b="1" i="1" u="sng" dirty="0"/>
              <a:t>Time for this slide: 3 minutes</a:t>
            </a:r>
          </a:p>
          <a:p>
            <a:pPr marL="0" marR="0" lvl="0" indent="0" algn="l" defTabSz="939180" rtl="0" eaLnBrk="0" fontAlgn="base" latinLnBrk="0" hangingPunct="0">
              <a:lnSpc>
                <a:spcPct val="100000"/>
              </a:lnSpc>
              <a:spcBef>
                <a:spcPct val="30000"/>
              </a:spcBef>
              <a:spcAft>
                <a:spcPct val="0"/>
              </a:spcAft>
              <a:buClrTx/>
              <a:buSzTx/>
              <a:buFontTx/>
              <a:buNone/>
              <a:tabLst/>
              <a:defRPr/>
            </a:pPr>
            <a:r>
              <a:rPr lang="en-GB" dirty="0"/>
              <a:t>Run briefly through this slide to remind everyone that for every kind of group or organisation it is vital to be aware of what its values are </a:t>
            </a:r>
            <a:r>
              <a:rPr lang="en-GB" b="0" dirty="0"/>
              <a:t>and to consistently put them into practice</a:t>
            </a:r>
            <a:r>
              <a:rPr lang="en-GB" dirty="0"/>
              <a:t>.  However in the pressure of everyday life we often forget about them, and disillusionment and cynicism can creep in. There is always room for improvement – but it is no good just leaving it to others, </a:t>
            </a:r>
            <a:r>
              <a:rPr lang="en-GB" b="1" dirty="0"/>
              <a:t>it has to start with each one of us. </a:t>
            </a:r>
          </a:p>
          <a:p>
            <a:pPr defTabSz="939180">
              <a:defRPr/>
            </a:pPr>
            <a:endParaRPr lang="en-US" sz="1200" dirty="0">
              <a:latin typeface="Calibri" panose="020F0502020204030204" pitchFamily="34" charset="0"/>
              <a:ea typeface="Times New Roman" panose="02020603050405020304" pitchFamily="18" charset="0"/>
              <a:cs typeface="Times New Roman" panose="02020603050405020304" pitchFamily="18" charset="0"/>
            </a:endParaRPr>
          </a:p>
          <a:p>
            <a:pPr defTabSz="939180">
              <a:defRPr/>
            </a:pPr>
            <a:r>
              <a:rPr lang="en-US" sz="1200" dirty="0">
                <a:latin typeface="Calibri" panose="020F0502020204030204" pitchFamily="34" charset="0"/>
                <a:ea typeface="Times New Roman" panose="02020603050405020304" pitchFamily="18" charset="0"/>
                <a:cs typeface="Times New Roman" panose="02020603050405020304" pitchFamily="18" charset="0"/>
              </a:rPr>
              <a:t>If you feel it might be helpful to say a little more about values before you go through this slide, you could say something along these lines. Values are the heart of every group or </a:t>
            </a:r>
            <a:r>
              <a:rPr lang="en-US" sz="1200" dirty="0" err="1">
                <a:latin typeface="Calibri" panose="020F0502020204030204" pitchFamily="34" charset="0"/>
                <a:ea typeface="Times New Roman" panose="02020603050405020304" pitchFamily="18" charset="0"/>
                <a:cs typeface="Times New Roman" panose="02020603050405020304" pitchFamily="18" charset="0"/>
              </a:rPr>
              <a:t>organisation</a:t>
            </a:r>
            <a:r>
              <a:rPr lang="en-US" sz="1200" dirty="0">
                <a:latin typeface="Calibri" panose="020F0502020204030204" pitchFamily="34" charset="0"/>
                <a:ea typeface="Times New Roman" panose="02020603050405020304" pitchFamily="18" charset="0"/>
                <a:cs typeface="Times New Roman" panose="02020603050405020304" pitchFamily="18" charset="0"/>
              </a:rPr>
              <a:t>. They connect us all and provide the glue that binds us together. They define its culture, the way it behaves and how it shows itself to the rest of the world. They guide us and keep us focused and on track.  But there is always room for improvement. By focusing together on one of our values we will strengthen our connection with each other, and with our stakeholders and communities. </a:t>
            </a:r>
            <a:endParaRPr lang="en-GB" sz="1200" dirty="0">
              <a:latin typeface="Calibri" panose="020F0502020204030204" pitchFamily="34" charset="0"/>
              <a:ea typeface="Times New Roman" panose="02020603050405020304" pitchFamily="18" charset="0"/>
              <a:cs typeface="Times New Roman" panose="02020603050405020304" pitchFamily="18" charset="0"/>
            </a:endParaRPr>
          </a:p>
          <a:p>
            <a:endParaRPr lang="en-GB" b="1" i="1" dirty="0">
              <a:solidFill>
                <a:schemeClr val="dk1"/>
              </a:solidFill>
            </a:endParaRPr>
          </a:p>
          <a:p>
            <a:r>
              <a:rPr lang="en-GB" dirty="0">
                <a:sym typeface="Wingdings" panose="05000000000000000000" pitchFamily="2" charset="2"/>
              </a:rPr>
              <a:t> </a:t>
            </a:r>
            <a:r>
              <a:rPr lang="en-GB" dirty="0"/>
              <a:t>If appropriate, or if someone asks, you can refer to some of the evidence showing that when groups or organisations have strong values embedded in their culture they perform better and have higher levels of member engagement and customer/stakeholder satisfaction. There are many studies and reports that support this statement. For instance:  </a:t>
            </a:r>
          </a:p>
          <a:p>
            <a:endParaRPr lang="en-GB" dirty="0"/>
          </a:p>
          <a:p>
            <a:r>
              <a:rPr lang="en-GB" b="1" dirty="0"/>
              <a:t>“A strong values-driven culture is critical to the success of high performance organisations. Organisations with a culture of strong values are more likely to have better financial results than their peers.”    </a:t>
            </a:r>
          </a:p>
          <a:p>
            <a:r>
              <a:rPr lang="en-GB" b="1" dirty="0"/>
              <a:t>“There is a relationship between a culture of strong values…as perceived by employees and organisational performance. That is to say, the values need to be ‘lived’ throughout the organisation.“      </a:t>
            </a:r>
          </a:p>
          <a:p>
            <a:r>
              <a:rPr lang="en-GB" b="1" dirty="0"/>
              <a:t>       </a:t>
            </a:r>
            <a:r>
              <a:rPr lang="en-GB" dirty="0"/>
              <a:t>–  both quotes are from </a:t>
            </a:r>
            <a:r>
              <a:rPr lang="en-GB" i="1" dirty="0"/>
              <a:t>Organisation Values, Are They Worth the Bother? </a:t>
            </a:r>
            <a:r>
              <a:rPr lang="en-GB" i="0" dirty="0"/>
              <a:t>a </a:t>
            </a:r>
            <a:r>
              <a:rPr lang="en-GB" dirty="0"/>
              <a:t>report by </a:t>
            </a:r>
            <a:r>
              <a:rPr lang="en-GB" i="1" dirty="0"/>
              <a:t>Great Place To Work</a:t>
            </a:r>
            <a:r>
              <a:rPr lang="en-GB" dirty="0"/>
              <a:t> November 2014</a:t>
            </a:r>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a:solidFill>
                  <a:srgbClr val="000000"/>
                </a:solidFill>
              </a:rPr>
              <a:pPr>
                <a:defRPr/>
              </a:pPr>
              <a:t>2</a:t>
            </a:fld>
            <a:endParaRPr lang="en-US" altLang="en-US">
              <a:solidFill>
                <a:srgbClr val="000000"/>
              </a:solidFill>
            </a:endParaRPr>
          </a:p>
        </p:txBody>
      </p:sp>
    </p:spTree>
    <p:extLst>
      <p:ext uri="{BB962C8B-B14F-4D97-AF65-F5344CB8AC3E}">
        <p14:creationId xmlns:p14="http://schemas.microsoft.com/office/powerpoint/2010/main" val="4160572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1 minute</a:t>
            </a:r>
          </a:p>
          <a:p>
            <a:endParaRPr lang="en-GB" dirty="0"/>
          </a:p>
          <a:p>
            <a:r>
              <a:rPr lang="en-US" b="1" i="1" dirty="0">
                <a:solidFill>
                  <a:schemeClr val="dk1"/>
                </a:solidFill>
              </a:rPr>
              <a:t>Mention the workshop objective (On the slide this is referred to as the “the call today”):</a:t>
            </a:r>
          </a:p>
          <a:p>
            <a:pPr>
              <a:spcAft>
                <a:spcPts val="1800"/>
              </a:spcAft>
            </a:pPr>
            <a:r>
              <a:rPr lang="en-US" dirty="0">
                <a:solidFill>
                  <a:schemeClr val="dk1"/>
                </a:solidFill>
              </a:rPr>
              <a:t>Today we’ll spend </a:t>
            </a:r>
            <a:r>
              <a:rPr lang="en-US" b="1" i="1" dirty="0">
                <a:solidFill>
                  <a:schemeClr val="dk1"/>
                </a:solidFill>
              </a:rPr>
              <a:t>one hour </a:t>
            </a:r>
            <a:r>
              <a:rPr lang="en-US" i="0" dirty="0">
                <a:solidFill>
                  <a:schemeClr val="dk1"/>
                </a:solidFill>
              </a:rPr>
              <a:t>identifying </a:t>
            </a:r>
            <a:r>
              <a:rPr lang="en-US" b="1" i="1" dirty="0">
                <a:solidFill>
                  <a:schemeClr val="dk1"/>
                </a:solidFill>
              </a:rPr>
              <a:t>one change or action </a:t>
            </a:r>
            <a:r>
              <a:rPr lang="en-US" i="0" dirty="0">
                <a:solidFill>
                  <a:schemeClr val="dk1"/>
                </a:solidFill>
              </a:rPr>
              <a:t>based on </a:t>
            </a:r>
            <a:r>
              <a:rPr lang="en-US" b="1" i="1" dirty="0">
                <a:solidFill>
                  <a:schemeClr val="dk1"/>
                </a:solidFill>
              </a:rPr>
              <a:t>one value </a:t>
            </a:r>
            <a:r>
              <a:rPr lang="en-US" i="0" dirty="0">
                <a:solidFill>
                  <a:schemeClr val="dk1"/>
                </a:solidFill>
              </a:rPr>
              <a:t>of our group that we can all sign up to in order to begin to close the values gap in our group and help bring us closer together as a group.</a:t>
            </a:r>
            <a:endParaRPr lang="en-GB" dirty="0"/>
          </a:p>
          <a:p>
            <a:endParaRPr lang="en-GB" b="1" dirty="0"/>
          </a:p>
          <a:p>
            <a:r>
              <a:rPr lang="en-GB" b="1" dirty="0"/>
              <a:t>Cover</a:t>
            </a:r>
            <a:r>
              <a:rPr lang="en-GB" b="1" baseline="0" dirty="0"/>
              <a:t> the outcomes for the session</a:t>
            </a:r>
          </a:p>
          <a:p>
            <a:pPr defTabSz="939180">
              <a:defRPr/>
            </a:pPr>
            <a:r>
              <a:rPr lang="en-GB" baseline="0" dirty="0">
                <a:solidFill>
                  <a:srgbClr val="FF0000"/>
                </a:solidFill>
              </a:rPr>
              <a:t>Point out that values need to be put into practice not just within the group but in all outside dealings too – with all stakeholders including local and other communities with which the organisation interacts (including trade associations, local government, other community groups, virtual communities etc). Your group can provide a wonderful example by doing this.</a:t>
            </a:r>
            <a:endParaRPr lang="en-GB" dirty="0">
              <a:solidFill>
                <a:srgbClr val="FF0000"/>
              </a:solidFill>
            </a:endParaRPr>
          </a:p>
          <a:p>
            <a:endParaRPr lang="en-GB"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solidFill>
                  <a:srgbClr val="FF0000"/>
                </a:solidFill>
              </a:rPr>
              <a:t>You could mention that the theme for this year’s World Values Day is ‘Values Bring Us Together’, and that this workshop will not only help close the values gap for the group, but will also help participants to understand each other better and be more closely connected and aligned.  </a:t>
            </a:r>
            <a:endParaRPr lang="en-GB" dirty="0">
              <a:solidFill>
                <a:srgbClr val="FF0000"/>
              </a:solidFill>
            </a:endParaRPr>
          </a:p>
          <a:p>
            <a:endParaRPr lang="en-GB" b="1"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C849C30-D774-42F9-9EDE-F82DF439C0F3}"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160572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1" i="1" u="sng" dirty="0"/>
          </a:p>
          <a:p>
            <a:r>
              <a:rPr lang="en-GB" b="1" i="1" u="sng" dirty="0"/>
              <a:t>Time for this slide: 2 minutes</a:t>
            </a: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baseline="0" dirty="0">
                <a:solidFill>
                  <a:schemeClr val="dk1"/>
                </a:solidFill>
                <a:latin typeface="Arial" charset="0"/>
                <a:ea typeface="MS PGothic" pitchFamily="34" charset="-128"/>
                <a:cs typeface="ＭＳ Ｐゴシック" charset="0"/>
              </a:rPr>
              <a:t>Gain everyone’s commitment and set some rules for the workshop by highlighting the following points:</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dk1"/>
                </a:solidFill>
                <a:latin typeface="Arial" charset="0"/>
                <a:ea typeface="MS PGothic" pitchFamily="34" charset="-128"/>
                <a:cs typeface="ＭＳ Ｐゴシック" charset="0"/>
              </a:rPr>
              <a:t>Be personal. Say “I” or “We” -  not “They”.  </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dk1"/>
                </a:solidFill>
                <a:latin typeface="Arial" charset="0"/>
                <a:ea typeface="MS PGothic" pitchFamily="34" charset="-128"/>
                <a:cs typeface="ＭＳ Ｐゴシック" charset="0"/>
              </a:rPr>
              <a:t>Be specific. Small changes, not big words, make the difference. </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dk1"/>
                </a:solidFill>
                <a:latin typeface="Arial" charset="0"/>
                <a:ea typeface="MS PGothic" pitchFamily="34" charset="-128"/>
                <a:cs typeface="ＭＳ Ｐゴシック" charset="0"/>
              </a:rPr>
              <a:t>Be committed. Say what you will do, and when. Commit for yourself, not for others.</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err="1">
                <a:solidFill>
                  <a:schemeClr val="dk1"/>
                </a:solidFill>
                <a:latin typeface="Arial" charset="0"/>
                <a:ea typeface="MS PGothic" pitchFamily="34" charset="-128"/>
                <a:cs typeface="ＭＳ Ｐゴシック" charset="0"/>
              </a:rPr>
              <a:t>Emphasise</a:t>
            </a:r>
            <a:r>
              <a:rPr lang="en-US" sz="1200" b="0" kern="1200" baseline="0" dirty="0">
                <a:solidFill>
                  <a:schemeClr val="dk1"/>
                </a:solidFill>
                <a:latin typeface="Arial" charset="0"/>
                <a:ea typeface="MS PGothic" pitchFamily="34" charset="-128"/>
                <a:cs typeface="ＭＳ Ｐゴシック" charset="0"/>
              </a:rPr>
              <a:t> that this workshop is only for one hour so it is important to be focused and to follow the step-by-step approach</a:t>
            </a:r>
          </a:p>
          <a:p>
            <a:endParaRPr lang="en-GB" baseline="0"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4</a:t>
            </a:fld>
            <a:endParaRPr lang="en-US" altLang="en-US"/>
          </a:p>
        </p:txBody>
      </p:sp>
    </p:spTree>
    <p:extLst>
      <p:ext uri="{BB962C8B-B14F-4D97-AF65-F5344CB8AC3E}">
        <p14:creationId xmlns:p14="http://schemas.microsoft.com/office/powerpoint/2010/main" val="42932471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i="1" u="sng" dirty="0"/>
              <a:t>Time for this slide: 8 minutes</a:t>
            </a:r>
          </a:p>
          <a:p>
            <a:endParaRPr lang="en-GB" dirty="0"/>
          </a:p>
          <a:p>
            <a:r>
              <a:rPr lang="en-GB" dirty="0"/>
              <a:t>Before the session you should insert the value that has been chosen for today’s discussion in the first line of this slide.  You could briefly explain how and why it has been chosen. </a:t>
            </a:r>
          </a:p>
          <a:p>
            <a:endParaRPr lang="en-GB" dirty="0"/>
          </a:p>
          <a:p>
            <a:r>
              <a:rPr lang="en-GB" dirty="0"/>
              <a:t>Split into small teams of 2 or 3 each and move onto the discussion.  </a:t>
            </a:r>
            <a:endParaRPr lang="en-GB" baseline="0" dirty="0"/>
          </a:p>
          <a:p>
            <a:endParaRPr lang="en-GB"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BC849C30-D774-42F9-9EDE-F82DF439C0F3}"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7010830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defRPr/>
            </a:pPr>
            <a:r>
              <a:rPr lang="en-GB" b="1" i="1" u="sng" dirty="0"/>
              <a:t>Time for this slide:</a:t>
            </a:r>
            <a:r>
              <a:rPr lang="en-GB" b="1" i="1" u="sng" baseline="0" dirty="0"/>
              <a:t> </a:t>
            </a:r>
            <a:r>
              <a:rPr lang="en-GB" b="1" i="1" u="sng" dirty="0"/>
              <a:t>10 minutes</a:t>
            </a: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a:solidFill>
                  <a:schemeClr val="tx1"/>
                </a:solidFill>
                <a:latin typeface="Arial" charset="0"/>
                <a:ea typeface="MS PGothic" pitchFamily="34" charset="-128"/>
                <a:cs typeface="ＭＳ Ｐゴシック" charset="0"/>
              </a:rPr>
              <a:t>Brainstorm actions</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charset="0"/>
                <a:ea typeface="MS PGothic" pitchFamily="34" charset="-128"/>
                <a:cs typeface="ＭＳ Ｐゴシック" charset="0"/>
              </a:rPr>
              <a:t>Form new groups of 2s or 3s</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charset="0"/>
                <a:ea typeface="MS PGothic" pitchFamily="34" charset="-128"/>
                <a:cs typeface="ＭＳ Ｐゴシック" charset="0"/>
              </a:rPr>
              <a:t>Ask everyone to think about his/her ideas….in silence for just 2 minutes.  Each participant can note down several specific actions on a post-it note and put it down so all the team can see it – the ideas could be to do with stopping something, starting something, changing something, or doing something differently. Think “going the extra mile”.  </a:t>
            </a:r>
          </a:p>
          <a:p>
            <a:pPr marL="171450" marR="0" lvl="0" indent="-171450" algn="l" defTabSz="914126"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kern="1200" baseline="0" dirty="0">
                <a:solidFill>
                  <a:schemeClr val="tx1"/>
                </a:solidFill>
                <a:latin typeface="Arial" charset="0"/>
                <a:ea typeface="MS PGothic" pitchFamily="34" charset="-128"/>
                <a:cs typeface="ＭＳ Ｐゴシック" charset="0"/>
              </a:rPr>
              <a:t>Next ask each team to discuss all the ideas put forward together for maximum time of 8 minutes.  After 5 minutes, you can suggest they start trying to narrow down the ideas. </a:t>
            </a:r>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6</a:t>
            </a:fld>
            <a:endParaRPr lang="en-US" altLang="en-US"/>
          </a:p>
        </p:txBody>
      </p:sp>
      <p:sp>
        <p:nvSpPr>
          <p:cNvPr id="5" name="Rectangle 4"/>
          <p:cNvSpPr/>
          <p:nvPr/>
        </p:nvSpPr>
        <p:spPr>
          <a:xfrm>
            <a:off x="917048" y="5489898"/>
            <a:ext cx="3436919" cy="2581909"/>
          </a:xfrm>
          <a:prstGeom prst="rect">
            <a:avLst/>
          </a:prstGeom>
        </p:spPr>
        <p:txBody>
          <a:bodyPr lIns="92290" tIns="46145" rIns="92290" bIns="46145">
            <a:spAutoFit/>
          </a:bodyPr>
          <a:lstStyle/>
          <a:p>
            <a:pPr>
              <a:spcAft>
                <a:spcPts val="303"/>
              </a:spcAft>
            </a:pPr>
            <a:r>
              <a:rPr lang="en-US" sz="1400" b="1" dirty="0">
                <a:solidFill>
                  <a:srgbClr val="E05D29"/>
                </a:solidFill>
                <a:latin typeface="DIN Alternate" charset="0"/>
                <a:ea typeface="DIN Alternate" charset="0"/>
                <a:cs typeface="DIN Alternate" charset="0"/>
              </a:rPr>
              <a:t>The rules</a:t>
            </a:r>
            <a:endParaRPr lang="en-US" sz="1200" b="1" dirty="0">
              <a:solidFill>
                <a:srgbClr val="E05D29"/>
              </a:solidFill>
              <a:latin typeface="DIN Alternate" charset="0"/>
              <a:ea typeface="DIN Alternate" charset="0"/>
              <a:cs typeface="DIN Alternate" charset="0"/>
            </a:endParaRPr>
          </a:p>
          <a:p>
            <a:r>
              <a:rPr lang="en-US" sz="1200" dirty="0">
                <a:ea typeface="Century Gothic" charset="0"/>
                <a:cs typeface="Century Gothic" charset="0"/>
              </a:rPr>
              <a:t>To have a constructive meeting, everyone needs to remember three simple rules:</a:t>
            </a:r>
          </a:p>
          <a:p>
            <a:pPr marL="230726" indent="-230726">
              <a:buFont typeface="+mj-lt"/>
              <a:buAutoNum type="arabicPeriod"/>
            </a:pPr>
            <a:endParaRPr lang="en-US" sz="1200" dirty="0">
              <a:ea typeface="Century Gothic" charset="0"/>
              <a:cs typeface="Century Gothic" charset="0"/>
            </a:endParaRP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personal</a:t>
            </a:r>
            <a:r>
              <a:rPr lang="en-US" sz="1200" dirty="0">
                <a:ea typeface="Century Gothic" charset="0"/>
                <a:cs typeface="Century Gothic" charset="0"/>
              </a:rPr>
              <a:t>. Say “I”, not “they”. Commit for yourself, not for others.</a:t>
            </a: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specific</a:t>
            </a:r>
            <a:r>
              <a:rPr lang="en-US" sz="1200" dirty="0">
                <a:ea typeface="Century Gothic" charset="0"/>
                <a:cs typeface="Century Gothic" charset="0"/>
              </a:rPr>
              <a:t>. Small changes, not big words, make the difference. </a:t>
            </a: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committed</a:t>
            </a:r>
            <a:r>
              <a:rPr lang="en-US" sz="1200" dirty="0">
                <a:ea typeface="Century Gothic" charset="0"/>
                <a:cs typeface="Century Gothic" charset="0"/>
              </a:rPr>
              <a:t>. Say what you will do, and when.</a:t>
            </a:r>
          </a:p>
        </p:txBody>
      </p:sp>
    </p:spTree>
    <p:extLst>
      <p:ext uri="{BB962C8B-B14F-4D97-AF65-F5344CB8AC3E}">
        <p14:creationId xmlns:p14="http://schemas.microsoft.com/office/powerpoint/2010/main" val="4634798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defRPr/>
            </a:pPr>
            <a:r>
              <a:rPr lang="en-GB" b="1" i="1" u="sng" dirty="0"/>
              <a:t>Time for this slide: 6 minutes</a:t>
            </a:r>
          </a:p>
          <a:p>
            <a:r>
              <a:rPr lang="en-GB" dirty="0"/>
              <a:t>The next step is for each small team to assess the ideas put forward, using the questions/criteria set out on the slide to come to a view on each idea. If felt helpful, they could award each idea points on a sliding scale of 1 to 5 for how well the suggested action measures up against each of those questions. </a:t>
            </a:r>
          </a:p>
          <a:p>
            <a:endParaRPr lang="en-GB" b="1" i="1" dirty="0"/>
          </a:p>
          <a:p>
            <a:r>
              <a:rPr lang="en-GB" dirty="0"/>
              <a:t>Each team should end up with a top idea which they will recommend in the general discussion which will follow when you go to Slide 8. </a:t>
            </a:r>
          </a:p>
          <a:p>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7</a:t>
            </a:fld>
            <a:endParaRPr lang="en-US" altLang="en-US"/>
          </a:p>
        </p:txBody>
      </p:sp>
      <p:sp>
        <p:nvSpPr>
          <p:cNvPr id="5" name="Rectangle 4"/>
          <p:cNvSpPr/>
          <p:nvPr/>
        </p:nvSpPr>
        <p:spPr>
          <a:xfrm>
            <a:off x="917048" y="5489898"/>
            <a:ext cx="3436919" cy="2581909"/>
          </a:xfrm>
          <a:prstGeom prst="rect">
            <a:avLst/>
          </a:prstGeom>
        </p:spPr>
        <p:txBody>
          <a:bodyPr lIns="92290" tIns="46145" rIns="92290" bIns="46145">
            <a:spAutoFit/>
          </a:bodyPr>
          <a:lstStyle/>
          <a:p>
            <a:pPr>
              <a:spcAft>
                <a:spcPts val="303"/>
              </a:spcAft>
            </a:pPr>
            <a:r>
              <a:rPr lang="en-US" sz="1400" b="1" dirty="0">
                <a:solidFill>
                  <a:srgbClr val="E05D29"/>
                </a:solidFill>
                <a:latin typeface="DIN Alternate" charset="0"/>
                <a:ea typeface="DIN Alternate" charset="0"/>
                <a:cs typeface="DIN Alternate" charset="0"/>
              </a:rPr>
              <a:t>The rules</a:t>
            </a:r>
            <a:endParaRPr lang="en-US" sz="1200" b="1" dirty="0">
              <a:solidFill>
                <a:srgbClr val="E05D29"/>
              </a:solidFill>
              <a:latin typeface="DIN Alternate" charset="0"/>
              <a:ea typeface="DIN Alternate" charset="0"/>
              <a:cs typeface="DIN Alternate" charset="0"/>
            </a:endParaRPr>
          </a:p>
          <a:p>
            <a:r>
              <a:rPr lang="en-US" sz="1200" dirty="0">
                <a:ea typeface="Century Gothic" charset="0"/>
                <a:cs typeface="Century Gothic" charset="0"/>
              </a:rPr>
              <a:t>To have a constructive meeting, everyone needs to remember three simple rules:</a:t>
            </a:r>
          </a:p>
          <a:p>
            <a:pPr marL="230726" indent="-230726">
              <a:buFont typeface="+mj-lt"/>
              <a:buAutoNum type="arabicPeriod"/>
            </a:pPr>
            <a:endParaRPr lang="en-US" sz="1200" dirty="0">
              <a:ea typeface="Century Gothic" charset="0"/>
              <a:cs typeface="Century Gothic" charset="0"/>
            </a:endParaRP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personal</a:t>
            </a:r>
            <a:r>
              <a:rPr lang="en-US" sz="1200" dirty="0">
                <a:ea typeface="Century Gothic" charset="0"/>
                <a:cs typeface="Century Gothic" charset="0"/>
              </a:rPr>
              <a:t>. Say “I”, not “they”. Commit for yourself, not for others.</a:t>
            </a: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specific</a:t>
            </a:r>
            <a:r>
              <a:rPr lang="en-US" sz="1200" dirty="0">
                <a:ea typeface="Century Gothic" charset="0"/>
                <a:cs typeface="Century Gothic" charset="0"/>
              </a:rPr>
              <a:t>. Small changes, not big words, make the difference. </a:t>
            </a:r>
          </a:p>
          <a:p>
            <a:pPr marL="425117" lvl="1" indent="-230726">
              <a:lnSpc>
                <a:spcPct val="150000"/>
              </a:lnSpc>
              <a:buClr>
                <a:srgbClr val="FF5B00"/>
              </a:buClr>
              <a:buSzPct val="120000"/>
              <a:buFont typeface="+mj-lt"/>
              <a:buAutoNum type="arabicPeriod"/>
            </a:pPr>
            <a:r>
              <a:rPr lang="en-US" sz="1200" dirty="0">
                <a:solidFill>
                  <a:srgbClr val="FF5B00"/>
                </a:solidFill>
                <a:ea typeface="Century Gothic" charset="0"/>
                <a:cs typeface="Century Gothic" charset="0"/>
              </a:rPr>
              <a:t>Be committed</a:t>
            </a:r>
            <a:r>
              <a:rPr lang="en-US" sz="1200" dirty="0">
                <a:ea typeface="Century Gothic" charset="0"/>
                <a:cs typeface="Century Gothic" charset="0"/>
              </a:rPr>
              <a:t>. Say what you will do, and when.</a:t>
            </a:r>
          </a:p>
        </p:txBody>
      </p:sp>
    </p:spTree>
    <p:extLst>
      <p:ext uri="{BB962C8B-B14F-4D97-AF65-F5344CB8AC3E}">
        <p14:creationId xmlns:p14="http://schemas.microsoft.com/office/powerpoint/2010/main" val="285172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2904">
              <a:defRPr/>
            </a:pPr>
            <a:r>
              <a:rPr lang="en-GB" b="1" i="1" u="sng" dirty="0"/>
              <a:t>Time for this slide: 20 minutes </a:t>
            </a:r>
          </a:p>
          <a:p>
            <a:endParaRPr lang="en-GB" dirty="0"/>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kern="1200" baseline="0" dirty="0">
                <a:solidFill>
                  <a:schemeClr val="tx1"/>
                </a:solidFill>
                <a:latin typeface="Arial" charset="0"/>
                <a:ea typeface="MS PGothic" pitchFamily="34" charset="-128"/>
                <a:cs typeface="ＭＳ Ｐゴシック" charset="0"/>
              </a:rPr>
              <a:t>Ideas from all the teams now to be shared in plenary in order to gain commitment to “one change”</a:t>
            </a: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1" kern="1200" baseline="0" dirty="0">
              <a:solidFill>
                <a:schemeClr val="tx1"/>
              </a:solidFill>
              <a:latin typeface="Arial" charset="0"/>
              <a:ea typeface="MS PGothic" pitchFamily="34" charset="-128"/>
              <a:cs typeface="ＭＳ Ｐゴシック" charset="0"/>
            </a:endParaRP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baseline="0" dirty="0">
                <a:solidFill>
                  <a:schemeClr val="tx1"/>
                </a:solidFill>
                <a:latin typeface="Arial" charset="0"/>
                <a:ea typeface="MS PGothic" pitchFamily="34" charset="-128"/>
                <a:cs typeface="ＭＳ Ｐゴシック" charset="0"/>
              </a:rPr>
              <a:t>Explain that the aim of the Values Challenge workshop is for the attendees as a whole to come up with </a:t>
            </a:r>
            <a:r>
              <a:rPr lang="en-US" sz="1200" b="1" i="1" kern="1200" baseline="0" dirty="0">
                <a:solidFill>
                  <a:schemeClr val="tx1"/>
                </a:solidFill>
                <a:latin typeface="Arial" charset="0"/>
                <a:ea typeface="MS PGothic" pitchFamily="34" charset="-128"/>
                <a:cs typeface="ＭＳ Ｐゴシック" charset="0"/>
              </a:rPr>
              <a:t>one action or change</a:t>
            </a:r>
            <a:r>
              <a:rPr lang="en-US" sz="1200" b="0" kern="1200" baseline="0" dirty="0">
                <a:solidFill>
                  <a:schemeClr val="tx1"/>
                </a:solidFill>
                <a:latin typeface="Arial" charset="0"/>
                <a:ea typeface="MS PGothic" pitchFamily="34" charset="-128"/>
                <a:cs typeface="ＭＳ Ｐゴシック" charset="0"/>
              </a:rPr>
              <a:t>. This action is meant to close the gap between how the value is currently put into practice and what the value looks like ideally, </a:t>
            </a:r>
            <a:r>
              <a:rPr lang="en-US" dirty="0"/>
              <a:t>and in so doing help us all connect better with each other, our stakeholders and communities.</a:t>
            </a:r>
            <a:r>
              <a:rPr lang="en-US" sz="1200" b="0" kern="1200" baseline="0" dirty="0">
                <a:solidFill>
                  <a:schemeClr val="tx1"/>
                </a:solidFill>
                <a:latin typeface="Arial" charset="0"/>
                <a:ea typeface="MS PGothic" pitchFamily="34" charset="-128"/>
                <a:cs typeface="ＭＳ Ｐゴシック" charset="0"/>
              </a:rPr>
              <a:t>.</a:t>
            </a:r>
          </a:p>
          <a:p>
            <a:pPr marL="0" marR="0" lvl="0" indent="0" algn="l" defTabSz="914126"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baseline="0" dirty="0">
              <a:solidFill>
                <a:schemeClr val="tx1"/>
              </a:solidFill>
              <a:latin typeface="Arial" charset="0"/>
              <a:ea typeface="MS PGothic" pitchFamily="34" charset="-128"/>
              <a:cs typeface="ＭＳ Ｐゴシック" charset="0"/>
            </a:endParaRPr>
          </a:p>
          <a:p>
            <a:r>
              <a:rPr lang="en-GB" dirty="0"/>
              <a:t>Biggest is not always best!  Sometimes small local changes that are easy to execute and easily copied by others can have a more immediate and significant impact than an ambitious plan which never really gets off the ground.</a:t>
            </a:r>
          </a:p>
          <a:p>
            <a:endParaRPr lang="en-GB" dirty="0"/>
          </a:p>
          <a:p>
            <a:r>
              <a:rPr lang="en-GB" dirty="0"/>
              <a:t>Get each team to share their “best” idea in say 30 seconds (exact time allowed will depend on number of teams).   Whatever time allowance you give, make the time allowance clear and make sure the teams stick to it to avoid overrunning </a:t>
            </a:r>
          </a:p>
          <a:p>
            <a:endParaRPr lang="en-GB" dirty="0"/>
          </a:p>
          <a:p>
            <a:r>
              <a:rPr lang="en-GB" dirty="0"/>
              <a:t>Where there is common ground between teams, seek to combine them</a:t>
            </a:r>
            <a:r>
              <a:rPr lang="en-GB" baseline="0" dirty="0"/>
              <a:t> into a single idea.</a:t>
            </a:r>
          </a:p>
          <a:p>
            <a:endParaRPr lang="en-GB" baseline="0" dirty="0"/>
          </a:p>
          <a:p>
            <a:r>
              <a:rPr lang="en-GB" baseline="0" dirty="0"/>
              <a:t>Decide on a voting system that will work best for you (</a:t>
            </a:r>
            <a:r>
              <a:rPr lang="en-GB" baseline="0" dirty="0" err="1"/>
              <a:t>eg</a:t>
            </a:r>
            <a:r>
              <a:rPr lang="en-GB" baseline="0" dirty="0"/>
              <a:t> people move physically to the idea which attracts them most, or use sticky voting dots) to identify the idea to be adopted by the whole group.  Also, capture the other suggested actions for future reference..</a:t>
            </a:r>
          </a:p>
          <a:p>
            <a:endParaRPr lang="en-GB" baseline="0" dirty="0"/>
          </a:p>
          <a:p>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8</a:t>
            </a:fld>
            <a:endParaRPr lang="en-US" altLang="en-US"/>
          </a:p>
        </p:txBody>
      </p:sp>
    </p:spTree>
    <p:extLst>
      <p:ext uri="{BB962C8B-B14F-4D97-AF65-F5344CB8AC3E}">
        <p14:creationId xmlns:p14="http://schemas.microsoft.com/office/powerpoint/2010/main" val="13150911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Please write the chosen value on the We Value template (which should have been printed out before the session) under “We Value…”</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Then please write the chosen action that everyone will take to put that value into practice.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baseline="0" dirty="0"/>
              <a:t>If there is time, space and appetite, you can take a photo of the completed/signed We Value template, either on its own or with all the participants, and share on social media using the hashtag #WorldValuesDay. </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BC849C30-D774-42F9-9EDE-F82DF439C0F3}" type="slidenum">
              <a:rPr lang="en-US" altLang="en-US" smtClean="0"/>
              <a:pPr>
                <a:defRPr/>
              </a:pPr>
              <a:t>9</a:t>
            </a:fld>
            <a:endParaRPr lang="en-US" altLang="en-US"/>
          </a:p>
        </p:txBody>
      </p:sp>
    </p:spTree>
    <p:extLst>
      <p:ext uri="{BB962C8B-B14F-4D97-AF65-F5344CB8AC3E}">
        <p14:creationId xmlns:p14="http://schemas.microsoft.com/office/powerpoint/2010/main" val="3265384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291" name="Rectangle 3"/>
          <p:cNvSpPr>
            <a:spLocks noGrp="1" noChangeArrowheads="1"/>
          </p:cNvSpPr>
          <p:nvPr>
            <p:ph type="ctrTitle"/>
          </p:nvPr>
        </p:nvSpPr>
        <p:spPr>
          <a:xfrm>
            <a:off x="914400" y="1676400"/>
            <a:ext cx="7315200" cy="1143000"/>
          </a:xfrm>
        </p:spPr>
        <p:txBody>
          <a:bodyPr/>
          <a:lstStyle>
            <a:lvl1pPr>
              <a:defRPr sz="800">
                <a:solidFill>
                  <a:srgbClr val="404040"/>
                </a:solidFill>
              </a:defRPr>
            </a:lvl1pPr>
          </a:lstStyle>
          <a:p>
            <a:pPr lvl="0"/>
            <a:r>
              <a:rPr lang="en-US" noProof="0"/>
              <a:t>Click to edit Master title style</a:t>
            </a:r>
          </a:p>
        </p:txBody>
      </p:sp>
      <p:sp>
        <p:nvSpPr>
          <p:cNvPr id="12292" name="Rectangle 4"/>
          <p:cNvSpPr>
            <a:spLocks noGrp="1" noChangeArrowheads="1"/>
          </p:cNvSpPr>
          <p:nvPr>
            <p:ph type="subTitle" idx="1"/>
          </p:nvPr>
        </p:nvSpPr>
        <p:spPr>
          <a:xfrm>
            <a:off x="914400" y="2971800"/>
            <a:ext cx="7315200" cy="1752600"/>
          </a:xfrm>
        </p:spPr>
        <p:txBody>
          <a:bodyPr/>
          <a:lstStyle>
            <a:lvl1pPr marL="0" indent="0">
              <a:buFont typeface="Times" charset="0"/>
              <a:buNone/>
              <a:defRPr>
                <a:solidFill>
                  <a:schemeClr val="tx2"/>
                </a:solidFill>
              </a:defRPr>
            </a:lvl1pPr>
          </a:lstStyle>
          <a:p>
            <a:pPr lvl="0"/>
            <a:r>
              <a:rPr lang="en-US" noProof="0"/>
              <a:t>Click to edit Master subtitle style</a:t>
            </a:r>
          </a:p>
        </p:txBody>
      </p:sp>
      <p:sp>
        <p:nvSpPr>
          <p:cNvPr id="4" name="Rectangle 5"/>
          <p:cNvSpPr>
            <a:spLocks noGrp="1" noChangeArrowheads="1"/>
          </p:cNvSpPr>
          <p:nvPr>
            <p:ph type="dt" sz="half" idx="10"/>
          </p:nvPr>
        </p:nvSpPr>
        <p:spPr>
          <a:xfrm>
            <a:off x="914400" y="6248400"/>
            <a:ext cx="1676400" cy="457200"/>
          </a:xfrm>
          <a:effectLst/>
        </p:spPr>
        <p:txBody>
          <a:bodyPr/>
          <a:lstStyle>
            <a:lvl1pPr>
              <a:defRPr sz="1400"/>
            </a:lvl1pPr>
          </a:lstStyle>
          <a:p>
            <a:pPr>
              <a:defRPr/>
            </a:pPr>
            <a:endParaRPr lang="en-US"/>
          </a:p>
        </p:txBody>
      </p:sp>
      <p:sp>
        <p:nvSpPr>
          <p:cNvPr id="5" name="Rectangle 6"/>
          <p:cNvSpPr>
            <a:spLocks noGrp="1" noChangeArrowheads="1"/>
          </p:cNvSpPr>
          <p:nvPr>
            <p:ph type="ftr" sz="quarter" idx="11"/>
          </p:nvPr>
        </p:nvSpPr>
        <p:spPr>
          <a:xfrm>
            <a:off x="3124200" y="6248400"/>
            <a:ext cx="2895600" cy="457200"/>
          </a:xfrm>
          <a:effectLst/>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xfrm>
            <a:off x="6553200" y="6248400"/>
            <a:ext cx="1676400" cy="457200"/>
          </a:xfrm>
          <a:effectLst/>
        </p:spPr>
        <p:txBody>
          <a:bodyPr/>
          <a:lstStyle>
            <a:lvl1pPr>
              <a:defRPr sz="1400" smtClean="0"/>
            </a:lvl1pPr>
          </a:lstStyle>
          <a:p>
            <a:pPr>
              <a:defRPr/>
            </a:pPr>
            <a:fld id="{6E0D37C8-9BB3-4E25-834B-332E21A91FEE}" type="slidenum">
              <a:rPr lang="en-US" altLang="en-US"/>
              <a:pPr>
                <a:defRPr/>
              </a:pPr>
              <a:t>‹#›</a:t>
            </a:fld>
            <a:endParaRPr lang="en-US" altLang="en-US"/>
          </a:p>
        </p:txBody>
      </p:sp>
    </p:spTree>
    <p:extLst>
      <p:ext uri="{BB962C8B-B14F-4D97-AF65-F5344CB8AC3E}">
        <p14:creationId xmlns:p14="http://schemas.microsoft.com/office/powerpoint/2010/main" val="4180219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EBA4E90-C722-4E58-ABCE-F5B12039FF6F}" type="slidenum">
              <a:rPr lang="en-US" altLang="en-US"/>
              <a:pPr>
                <a:defRPr/>
              </a:pPr>
              <a:t>‹#›</a:t>
            </a:fld>
            <a:endParaRPr lang="en-US" altLang="en-US" sz="1400"/>
          </a:p>
        </p:txBody>
      </p:sp>
    </p:spTree>
    <p:extLst>
      <p:ext uri="{BB962C8B-B14F-4D97-AF65-F5344CB8AC3E}">
        <p14:creationId xmlns:p14="http://schemas.microsoft.com/office/powerpoint/2010/main" val="1171839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95275"/>
            <a:ext cx="1943100" cy="52673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85800" y="295275"/>
            <a:ext cx="5676900" cy="52673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801C55F8-A8EF-4220-BCBF-6EB82AEFBA8A}" type="slidenum">
              <a:rPr lang="en-US" altLang="en-US"/>
              <a:pPr>
                <a:defRPr/>
              </a:pPr>
              <a:t>‹#›</a:t>
            </a:fld>
            <a:endParaRPr lang="en-US" altLang="en-US" sz="1400"/>
          </a:p>
        </p:txBody>
      </p:sp>
    </p:spTree>
    <p:extLst>
      <p:ext uri="{BB962C8B-B14F-4D97-AF65-F5344CB8AC3E}">
        <p14:creationId xmlns:p14="http://schemas.microsoft.com/office/powerpoint/2010/main" val="1935832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9"/>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524C1A5A-EBA2-4374-823E-E1236E5BED05}" type="slidenum">
              <a:rPr lang="en-GB" altLang="en-US"/>
              <a:pPr>
                <a:defRPr/>
              </a:pPr>
              <a:t>‹#›</a:t>
            </a:fld>
            <a:endParaRPr lang="en-GB" altLang="en-US"/>
          </a:p>
        </p:txBody>
      </p:sp>
    </p:spTree>
    <p:extLst>
      <p:ext uri="{BB962C8B-B14F-4D97-AF65-F5344CB8AC3E}">
        <p14:creationId xmlns:p14="http://schemas.microsoft.com/office/powerpoint/2010/main" val="39232648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2F154938-55E4-489D-91E1-6543F56E5A40}" type="slidenum">
              <a:rPr lang="en-GB" altLang="en-US"/>
              <a:pPr>
                <a:defRPr/>
              </a:pPr>
              <a:t>‹#›</a:t>
            </a:fld>
            <a:endParaRPr lang="en-GB" altLang="en-US"/>
          </a:p>
        </p:txBody>
      </p:sp>
    </p:spTree>
    <p:extLst>
      <p:ext uri="{BB962C8B-B14F-4D97-AF65-F5344CB8AC3E}">
        <p14:creationId xmlns:p14="http://schemas.microsoft.com/office/powerpoint/2010/main" val="4264198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1D91A51D-832E-494C-AF5B-3796BFAF839B}" type="slidenum">
              <a:rPr lang="en-GB" altLang="en-US"/>
              <a:pPr>
                <a:defRPr/>
              </a:pPr>
              <a:t>‹#›</a:t>
            </a:fld>
            <a:endParaRPr lang="en-GB" altLang="en-US"/>
          </a:p>
        </p:txBody>
      </p:sp>
    </p:spTree>
    <p:extLst>
      <p:ext uri="{BB962C8B-B14F-4D97-AF65-F5344CB8AC3E}">
        <p14:creationId xmlns:p14="http://schemas.microsoft.com/office/powerpoint/2010/main" val="38626839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a:t>NEXT</a:t>
            </a:r>
          </a:p>
        </p:txBody>
      </p:sp>
      <p:sp>
        <p:nvSpPr>
          <p:cNvPr id="7" name="Slide Number Placeholder 5"/>
          <p:cNvSpPr>
            <a:spLocks noGrp="1"/>
          </p:cNvSpPr>
          <p:nvPr>
            <p:ph type="sldNum" sz="quarter" idx="12"/>
          </p:nvPr>
        </p:nvSpPr>
        <p:spPr/>
        <p:txBody>
          <a:bodyPr/>
          <a:lstStyle>
            <a:lvl1pPr>
              <a:defRPr/>
            </a:lvl1pPr>
          </a:lstStyle>
          <a:p>
            <a:pPr>
              <a:defRPr/>
            </a:pPr>
            <a:fld id="{2E50A664-DB43-43E9-B055-83EEADC49F8F}" type="slidenum">
              <a:rPr lang="en-GB" altLang="en-US"/>
              <a:pPr>
                <a:defRPr/>
              </a:pPr>
              <a:t>‹#›</a:t>
            </a:fld>
            <a:endParaRPr lang="en-GB" altLang="en-US"/>
          </a:p>
        </p:txBody>
      </p:sp>
    </p:spTree>
    <p:extLst>
      <p:ext uri="{BB962C8B-B14F-4D97-AF65-F5344CB8AC3E}">
        <p14:creationId xmlns:p14="http://schemas.microsoft.com/office/powerpoint/2010/main" val="28130328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p:cNvSpPr>
            <a:spLocks noGrp="1"/>
          </p:cNvSpPr>
          <p:nvPr>
            <p:ph type="dt" sz="half" idx="10"/>
          </p:nvPr>
        </p:nvSpPr>
        <p:spPr/>
        <p:txBody>
          <a:bodyPr/>
          <a:lstStyle>
            <a:lvl1pPr>
              <a:defRPr/>
            </a:lvl1pPr>
          </a:lstStyle>
          <a:p>
            <a:pPr>
              <a:defRPr/>
            </a:pPr>
            <a:endParaRPr lang="en-GB" altLang="en-US" dirty="0"/>
          </a:p>
        </p:txBody>
      </p:sp>
      <p:sp>
        <p:nvSpPr>
          <p:cNvPr id="8" name="Footer Placeholder 4"/>
          <p:cNvSpPr>
            <a:spLocks noGrp="1"/>
          </p:cNvSpPr>
          <p:nvPr>
            <p:ph type="ftr" sz="quarter" idx="11"/>
          </p:nvPr>
        </p:nvSpPr>
        <p:spPr/>
        <p:txBody>
          <a:bodyPr/>
          <a:lstStyle>
            <a:lvl1pPr>
              <a:defRPr/>
            </a:lvl1pPr>
          </a:lstStyle>
          <a:p>
            <a:pPr>
              <a:defRPr/>
            </a:pPr>
            <a:r>
              <a:rPr lang="en-GB"/>
              <a:t>NEXT</a:t>
            </a:r>
          </a:p>
        </p:txBody>
      </p:sp>
      <p:sp>
        <p:nvSpPr>
          <p:cNvPr id="9" name="Slide Number Placeholder 5"/>
          <p:cNvSpPr>
            <a:spLocks noGrp="1"/>
          </p:cNvSpPr>
          <p:nvPr>
            <p:ph type="sldNum" sz="quarter" idx="12"/>
          </p:nvPr>
        </p:nvSpPr>
        <p:spPr/>
        <p:txBody>
          <a:bodyPr/>
          <a:lstStyle>
            <a:lvl1pPr>
              <a:defRPr/>
            </a:lvl1pPr>
          </a:lstStyle>
          <a:p>
            <a:pPr>
              <a:defRPr/>
            </a:pPr>
            <a:fld id="{3470049D-6300-4028-B7C1-E359DBF2EA97}" type="slidenum">
              <a:rPr lang="en-GB" altLang="en-US"/>
              <a:pPr>
                <a:defRPr/>
              </a:pPr>
              <a:t>‹#›</a:t>
            </a:fld>
            <a:endParaRPr lang="en-GB" altLang="en-US"/>
          </a:p>
        </p:txBody>
      </p:sp>
    </p:spTree>
    <p:extLst>
      <p:ext uri="{BB962C8B-B14F-4D97-AF65-F5344CB8AC3E}">
        <p14:creationId xmlns:p14="http://schemas.microsoft.com/office/powerpoint/2010/main" val="3863457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endParaRPr lang="en-GB" altLang="en-US" dirty="0"/>
          </a:p>
        </p:txBody>
      </p:sp>
      <p:sp>
        <p:nvSpPr>
          <p:cNvPr id="4" name="Footer Placeholder 4"/>
          <p:cNvSpPr>
            <a:spLocks noGrp="1"/>
          </p:cNvSpPr>
          <p:nvPr>
            <p:ph type="ftr" sz="quarter" idx="11"/>
          </p:nvPr>
        </p:nvSpPr>
        <p:spPr/>
        <p:txBody>
          <a:bodyPr/>
          <a:lstStyle>
            <a:lvl1pPr>
              <a:defRPr/>
            </a:lvl1pPr>
          </a:lstStyle>
          <a:p>
            <a:pPr>
              <a:defRPr/>
            </a:pPr>
            <a:r>
              <a:rPr lang="en-GB"/>
              <a:t>NEXT</a:t>
            </a:r>
          </a:p>
        </p:txBody>
      </p:sp>
      <p:sp>
        <p:nvSpPr>
          <p:cNvPr id="5" name="Slide Number Placeholder 5"/>
          <p:cNvSpPr>
            <a:spLocks noGrp="1"/>
          </p:cNvSpPr>
          <p:nvPr>
            <p:ph type="sldNum" sz="quarter" idx="12"/>
          </p:nvPr>
        </p:nvSpPr>
        <p:spPr/>
        <p:txBody>
          <a:bodyPr/>
          <a:lstStyle>
            <a:lvl1pPr>
              <a:defRPr/>
            </a:lvl1pPr>
          </a:lstStyle>
          <a:p>
            <a:pPr>
              <a:defRPr/>
            </a:pPr>
            <a:fld id="{125B3E93-A0C2-4919-9DD3-6A1AEB00E50E}" type="slidenum">
              <a:rPr lang="en-GB" altLang="en-US"/>
              <a:pPr>
                <a:defRPr/>
              </a:pPr>
              <a:t>‹#›</a:t>
            </a:fld>
            <a:endParaRPr lang="en-GB" altLang="en-US"/>
          </a:p>
        </p:txBody>
      </p:sp>
    </p:spTree>
    <p:extLst>
      <p:ext uri="{BB962C8B-B14F-4D97-AF65-F5344CB8AC3E}">
        <p14:creationId xmlns:p14="http://schemas.microsoft.com/office/powerpoint/2010/main" val="14213229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GB" altLang="en-US" dirty="0"/>
          </a:p>
        </p:txBody>
      </p:sp>
      <p:sp>
        <p:nvSpPr>
          <p:cNvPr id="3" name="Footer Placeholder 4"/>
          <p:cNvSpPr>
            <a:spLocks noGrp="1"/>
          </p:cNvSpPr>
          <p:nvPr>
            <p:ph type="ftr" sz="quarter" idx="11"/>
          </p:nvPr>
        </p:nvSpPr>
        <p:spPr/>
        <p:txBody>
          <a:bodyPr/>
          <a:lstStyle>
            <a:lvl1pPr>
              <a:defRPr/>
            </a:lvl1pPr>
          </a:lstStyle>
          <a:p>
            <a:pPr>
              <a:defRPr/>
            </a:pPr>
            <a:r>
              <a:rPr lang="en-GB"/>
              <a:t>NEXT</a:t>
            </a:r>
          </a:p>
        </p:txBody>
      </p:sp>
      <p:sp>
        <p:nvSpPr>
          <p:cNvPr id="4" name="Slide Number Placeholder 5"/>
          <p:cNvSpPr>
            <a:spLocks noGrp="1"/>
          </p:cNvSpPr>
          <p:nvPr>
            <p:ph type="sldNum" sz="quarter" idx="12"/>
          </p:nvPr>
        </p:nvSpPr>
        <p:spPr/>
        <p:txBody>
          <a:bodyPr/>
          <a:lstStyle>
            <a:lvl1pPr>
              <a:defRPr/>
            </a:lvl1pPr>
          </a:lstStyle>
          <a:p>
            <a:pPr>
              <a:defRPr/>
            </a:pPr>
            <a:fld id="{CD92049E-DAD0-459D-AD5A-C322B0AC82E4}" type="slidenum">
              <a:rPr lang="en-GB" altLang="en-US"/>
              <a:pPr>
                <a:defRPr/>
              </a:pPr>
              <a:t>‹#›</a:t>
            </a:fld>
            <a:endParaRPr lang="en-GB" altLang="en-US"/>
          </a:p>
        </p:txBody>
      </p:sp>
    </p:spTree>
    <p:extLst>
      <p:ext uri="{BB962C8B-B14F-4D97-AF65-F5344CB8AC3E}">
        <p14:creationId xmlns:p14="http://schemas.microsoft.com/office/powerpoint/2010/main" val="22159028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a:t>NEXT</a:t>
            </a:r>
          </a:p>
        </p:txBody>
      </p:sp>
      <p:sp>
        <p:nvSpPr>
          <p:cNvPr id="7" name="Slide Number Placeholder 5"/>
          <p:cNvSpPr>
            <a:spLocks noGrp="1"/>
          </p:cNvSpPr>
          <p:nvPr>
            <p:ph type="sldNum" sz="quarter" idx="12"/>
          </p:nvPr>
        </p:nvSpPr>
        <p:spPr/>
        <p:txBody>
          <a:bodyPr/>
          <a:lstStyle>
            <a:lvl1pPr>
              <a:defRPr/>
            </a:lvl1pPr>
          </a:lstStyle>
          <a:p>
            <a:pPr>
              <a:defRPr/>
            </a:pPr>
            <a:fld id="{C0C4EA1D-EB20-48C9-AE0A-7750DEB68747}" type="slidenum">
              <a:rPr lang="en-GB" altLang="en-US"/>
              <a:pPr>
                <a:defRPr/>
              </a:pPr>
              <a:t>‹#›</a:t>
            </a:fld>
            <a:endParaRPr lang="en-GB" altLang="en-US"/>
          </a:p>
        </p:txBody>
      </p:sp>
    </p:spTree>
    <p:extLst>
      <p:ext uri="{BB962C8B-B14F-4D97-AF65-F5344CB8AC3E}">
        <p14:creationId xmlns:p14="http://schemas.microsoft.com/office/powerpoint/2010/main" val="905950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99D6CE0-D189-415F-BFD1-4845478A9C65}" type="slidenum">
              <a:rPr lang="en-US" altLang="en-US"/>
              <a:pPr>
                <a:defRPr/>
              </a:pPr>
              <a:t>‹#›</a:t>
            </a:fld>
            <a:endParaRPr lang="en-US" altLang="en-US" sz="1400"/>
          </a:p>
        </p:txBody>
      </p:sp>
    </p:spTree>
    <p:extLst>
      <p:ext uri="{BB962C8B-B14F-4D97-AF65-F5344CB8AC3E}">
        <p14:creationId xmlns:p14="http://schemas.microsoft.com/office/powerpoint/2010/main" val="2789030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GB" altLang="en-US" dirty="0"/>
          </a:p>
        </p:txBody>
      </p:sp>
      <p:sp>
        <p:nvSpPr>
          <p:cNvPr id="6" name="Footer Placeholder 4"/>
          <p:cNvSpPr>
            <a:spLocks noGrp="1"/>
          </p:cNvSpPr>
          <p:nvPr>
            <p:ph type="ftr" sz="quarter" idx="11"/>
          </p:nvPr>
        </p:nvSpPr>
        <p:spPr/>
        <p:txBody>
          <a:bodyPr/>
          <a:lstStyle>
            <a:lvl1pPr>
              <a:defRPr/>
            </a:lvl1pPr>
          </a:lstStyle>
          <a:p>
            <a:pPr>
              <a:defRPr/>
            </a:pPr>
            <a:r>
              <a:rPr lang="en-GB"/>
              <a:t>NEXT</a:t>
            </a:r>
          </a:p>
        </p:txBody>
      </p:sp>
      <p:sp>
        <p:nvSpPr>
          <p:cNvPr id="7" name="Slide Number Placeholder 5"/>
          <p:cNvSpPr>
            <a:spLocks noGrp="1"/>
          </p:cNvSpPr>
          <p:nvPr>
            <p:ph type="sldNum" sz="quarter" idx="12"/>
          </p:nvPr>
        </p:nvSpPr>
        <p:spPr/>
        <p:txBody>
          <a:bodyPr/>
          <a:lstStyle>
            <a:lvl1pPr>
              <a:defRPr/>
            </a:lvl1pPr>
          </a:lstStyle>
          <a:p>
            <a:pPr>
              <a:defRPr/>
            </a:pPr>
            <a:fld id="{B189D5F7-57E1-4AD0-957E-FEC1451BA096}" type="slidenum">
              <a:rPr lang="en-GB" altLang="en-US"/>
              <a:pPr>
                <a:defRPr/>
              </a:pPr>
              <a:t>‹#›</a:t>
            </a:fld>
            <a:endParaRPr lang="en-GB" altLang="en-US"/>
          </a:p>
        </p:txBody>
      </p:sp>
    </p:spTree>
    <p:extLst>
      <p:ext uri="{BB962C8B-B14F-4D97-AF65-F5344CB8AC3E}">
        <p14:creationId xmlns:p14="http://schemas.microsoft.com/office/powerpoint/2010/main" val="3374935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937DB1BF-D976-46D3-A3A8-9F3C900C50DD}" type="slidenum">
              <a:rPr lang="en-GB" altLang="en-US"/>
              <a:pPr>
                <a:defRPr/>
              </a:pPr>
              <a:t>‹#›</a:t>
            </a:fld>
            <a:endParaRPr lang="en-GB" altLang="en-US"/>
          </a:p>
        </p:txBody>
      </p:sp>
    </p:spTree>
    <p:extLst>
      <p:ext uri="{BB962C8B-B14F-4D97-AF65-F5344CB8AC3E}">
        <p14:creationId xmlns:p14="http://schemas.microsoft.com/office/powerpoint/2010/main" val="32303595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pPr>
              <a:defRPr/>
            </a:pPr>
            <a:endParaRPr lang="en-GB" altLang="en-US" dirty="0"/>
          </a:p>
        </p:txBody>
      </p:sp>
      <p:sp>
        <p:nvSpPr>
          <p:cNvPr id="5" name="Footer Placeholder 4"/>
          <p:cNvSpPr>
            <a:spLocks noGrp="1"/>
          </p:cNvSpPr>
          <p:nvPr>
            <p:ph type="ftr" sz="quarter" idx="11"/>
          </p:nvPr>
        </p:nvSpPr>
        <p:spPr/>
        <p:txBody>
          <a:bodyPr/>
          <a:lstStyle>
            <a:lvl1pPr>
              <a:defRPr/>
            </a:lvl1pPr>
          </a:lstStyle>
          <a:p>
            <a:pPr>
              <a:defRPr/>
            </a:pPr>
            <a:r>
              <a:rPr lang="en-GB"/>
              <a:t>NEXT</a:t>
            </a:r>
          </a:p>
        </p:txBody>
      </p:sp>
      <p:sp>
        <p:nvSpPr>
          <p:cNvPr id="6" name="Slide Number Placeholder 5"/>
          <p:cNvSpPr>
            <a:spLocks noGrp="1"/>
          </p:cNvSpPr>
          <p:nvPr>
            <p:ph type="sldNum" sz="quarter" idx="12"/>
          </p:nvPr>
        </p:nvSpPr>
        <p:spPr/>
        <p:txBody>
          <a:bodyPr/>
          <a:lstStyle>
            <a:lvl1pPr>
              <a:defRPr/>
            </a:lvl1pPr>
          </a:lstStyle>
          <a:p>
            <a:pPr>
              <a:defRPr/>
            </a:pPr>
            <a:fld id="{7E019CF7-8FF9-4B47-8F18-9CB4146DFA0E}" type="slidenum">
              <a:rPr lang="en-GB" altLang="en-US"/>
              <a:pPr>
                <a:defRPr/>
              </a:pPr>
              <a:t>‹#›</a:t>
            </a:fld>
            <a:endParaRPr lang="en-GB" altLang="en-US"/>
          </a:p>
        </p:txBody>
      </p:sp>
    </p:spTree>
    <p:extLst>
      <p:ext uri="{BB962C8B-B14F-4D97-AF65-F5344CB8AC3E}">
        <p14:creationId xmlns:p14="http://schemas.microsoft.com/office/powerpoint/2010/main" val="1473561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4"/>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a:p>
        </p:txBody>
      </p:sp>
      <p:sp>
        <p:nvSpPr>
          <p:cNvPr id="5"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6" name="Rectangle 7"/>
          <p:cNvSpPr>
            <a:spLocks noGrp="1" noChangeArrowheads="1"/>
          </p:cNvSpPr>
          <p:nvPr>
            <p:ph type="sldNum" sz="quarter" idx="12"/>
          </p:nvPr>
        </p:nvSpPr>
        <p:spPr>
          <a:ln/>
        </p:spPr>
        <p:txBody>
          <a:bodyPr/>
          <a:lstStyle>
            <a:lvl1pPr>
              <a:defRPr/>
            </a:lvl1pPr>
          </a:lstStyle>
          <a:p>
            <a:pPr>
              <a:defRPr/>
            </a:pPr>
            <a:fld id="{DAAE7AD7-43A6-478C-BE77-A421DE846129}" type="slidenum">
              <a:rPr lang="en-US" altLang="en-US"/>
              <a:pPr>
                <a:defRPr/>
              </a:pPr>
              <a:t>‹#›</a:t>
            </a:fld>
            <a:endParaRPr lang="en-US" altLang="en-US" sz="1400"/>
          </a:p>
        </p:txBody>
      </p:sp>
    </p:spTree>
    <p:extLst>
      <p:ext uri="{BB962C8B-B14F-4D97-AF65-F5344CB8AC3E}">
        <p14:creationId xmlns:p14="http://schemas.microsoft.com/office/powerpoint/2010/main" val="214150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85800" y="17526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752600"/>
            <a:ext cx="38100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38FD7E3C-08B8-421F-8F80-DD1DCA8C39D5}" type="slidenum">
              <a:rPr lang="en-US" altLang="en-US"/>
              <a:pPr>
                <a:defRPr/>
              </a:pPr>
              <a:t>‹#›</a:t>
            </a:fld>
            <a:endParaRPr lang="en-US" altLang="en-US" sz="1400"/>
          </a:p>
        </p:txBody>
      </p:sp>
    </p:spTree>
    <p:extLst>
      <p:ext uri="{BB962C8B-B14F-4D97-AF65-F5344CB8AC3E}">
        <p14:creationId xmlns:p14="http://schemas.microsoft.com/office/powerpoint/2010/main" val="2897505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a:p>
        </p:txBody>
      </p:sp>
      <p:sp>
        <p:nvSpPr>
          <p:cNvPr id="8"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9" name="Rectangle 7"/>
          <p:cNvSpPr>
            <a:spLocks noGrp="1" noChangeArrowheads="1"/>
          </p:cNvSpPr>
          <p:nvPr>
            <p:ph type="sldNum" sz="quarter" idx="12"/>
          </p:nvPr>
        </p:nvSpPr>
        <p:spPr>
          <a:ln/>
        </p:spPr>
        <p:txBody>
          <a:bodyPr/>
          <a:lstStyle>
            <a:lvl1pPr>
              <a:defRPr/>
            </a:lvl1pPr>
          </a:lstStyle>
          <a:p>
            <a:pPr>
              <a:defRPr/>
            </a:pPr>
            <a:fld id="{5397D34A-DE5B-4E25-B3CF-568EF08B84F7}" type="slidenum">
              <a:rPr lang="en-US" altLang="en-US"/>
              <a:pPr>
                <a:defRPr/>
              </a:pPr>
              <a:t>‹#›</a:t>
            </a:fld>
            <a:endParaRPr lang="en-US" altLang="en-US" sz="1400"/>
          </a:p>
        </p:txBody>
      </p:sp>
    </p:spTree>
    <p:extLst>
      <p:ext uri="{BB962C8B-B14F-4D97-AF65-F5344CB8AC3E}">
        <p14:creationId xmlns:p14="http://schemas.microsoft.com/office/powerpoint/2010/main" val="4235928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a:p>
        </p:txBody>
      </p:sp>
      <p:sp>
        <p:nvSpPr>
          <p:cNvPr id="4"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5" name="Rectangle 7"/>
          <p:cNvSpPr>
            <a:spLocks noGrp="1" noChangeArrowheads="1"/>
          </p:cNvSpPr>
          <p:nvPr>
            <p:ph type="sldNum" sz="quarter" idx="12"/>
          </p:nvPr>
        </p:nvSpPr>
        <p:spPr>
          <a:ln/>
        </p:spPr>
        <p:txBody>
          <a:bodyPr/>
          <a:lstStyle>
            <a:lvl1pPr>
              <a:defRPr/>
            </a:lvl1pPr>
          </a:lstStyle>
          <a:p>
            <a:pPr>
              <a:defRPr/>
            </a:pPr>
            <a:fld id="{9DE0E95E-5602-4219-A257-752BD5E5CCAB}" type="slidenum">
              <a:rPr lang="en-US" altLang="en-US"/>
              <a:pPr>
                <a:defRPr/>
              </a:pPr>
              <a:t>‹#›</a:t>
            </a:fld>
            <a:endParaRPr lang="en-US" altLang="en-US" sz="1400"/>
          </a:p>
        </p:txBody>
      </p:sp>
    </p:spTree>
    <p:extLst>
      <p:ext uri="{BB962C8B-B14F-4D97-AF65-F5344CB8AC3E}">
        <p14:creationId xmlns:p14="http://schemas.microsoft.com/office/powerpoint/2010/main" val="4017222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p>
        </p:txBody>
      </p:sp>
      <p:sp>
        <p:nvSpPr>
          <p:cNvPr id="3"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4" name="Rectangle 7"/>
          <p:cNvSpPr>
            <a:spLocks noGrp="1" noChangeArrowheads="1"/>
          </p:cNvSpPr>
          <p:nvPr>
            <p:ph type="sldNum" sz="quarter" idx="12"/>
          </p:nvPr>
        </p:nvSpPr>
        <p:spPr>
          <a:ln/>
        </p:spPr>
        <p:txBody>
          <a:bodyPr/>
          <a:lstStyle>
            <a:lvl1pPr>
              <a:defRPr/>
            </a:lvl1pPr>
          </a:lstStyle>
          <a:p>
            <a:pPr>
              <a:defRPr/>
            </a:pPr>
            <a:fld id="{F851C7EF-1A74-43C0-9DA4-E3D0A5354ECF}" type="slidenum">
              <a:rPr lang="en-US" altLang="en-US"/>
              <a:pPr>
                <a:defRPr/>
              </a:pPr>
              <a:t>‹#›</a:t>
            </a:fld>
            <a:endParaRPr lang="en-US" altLang="en-US" sz="1400"/>
          </a:p>
        </p:txBody>
      </p:sp>
    </p:spTree>
    <p:extLst>
      <p:ext uri="{BB962C8B-B14F-4D97-AF65-F5344CB8AC3E}">
        <p14:creationId xmlns:p14="http://schemas.microsoft.com/office/powerpoint/2010/main" val="593197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E6F9EDA5-409C-4C01-A06F-53976799F63D}" type="slidenum">
              <a:rPr lang="en-US" altLang="en-US"/>
              <a:pPr>
                <a:defRPr/>
              </a:pPr>
              <a:t>‹#›</a:t>
            </a:fld>
            <a:endParaRPr lang="en-US" altLang="en-US" sz="1400"/>
          </a:p>
        </p:txBody>
      </p:sp>
    </p:spTree>
    <p:extLst>
      <p:ext uri="{BB962C8B-B14F-4D97-AF65-F5344CB8AC3E}">
        <p14:creationId xmlns:p14="http://schemas.microsoft.com/office/powerpoint/2010/main" val="24282873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a:p>
        </p:txBody>
      </p:sp>
      <p:sp>
        <p:nvSpPr>
          <p:cNvPr id="6" name="Rectangle 6"/>
          <p:cNvSpPr>
            <a:spLocks noGrp="1" noChangeArrowheads="1"/>
          </p:cNvSpPr>
          <p:nvPr>
            <p:ph type="ftr" sz="quarter" idx="11"/>
          </p:nvPr>
        </p:nvSpPr>
        <p:spPr>
          <a:ln/>
        </p:spPr>
        <p:txBody>
          <a:bodyPr/>
          <a:lstStyle>
            <a:lvl1pPr>
              <a:defRPr/>
            </a:lvl1pPr>
          </a:lstStyle>
          <a:p>
            <a:pPr>
              <a:defRPr/>
            </a:pPr>
            <a:r>
              <a:rPr lang="en-US"/>
              <a:t>NEXT</a:t>
            </a:r>
          </a:p>
        </p:txBody>
      </p:sp>
      <p:sp>
        <p:nvSpPr>
          <p:cNvPr id="7" name="Rectangle 7"/>
          <p:cNvSpPr>
            <a:spLocks noGrp="1" noChangeArrowheads="1"/>
          </p:cNvSpPr>
          <p:nvPr>
            <p:ph type="sldNum" sz="quarter" idx="12"/>
          </p:nvPr>
        </p:nvSpPr>
        <p:spPr>
          <a:ln/>
        </p:spPr>
        <p:txBody>
          <a:bodyPr/>
          <a:lstStyle>
            <a:lvl1pPr>
              <a:defRPr/>
            </a:lvl1pPr>
          </a:lstStyle>
          <a:p>
            <a:pPr>
              <a:defRPr/>
            </a:pPr>
            <a:fld id="{5BB4FEA4-A173-45EF-8C58-CE77933E0E75}" type="slidenum">
              <a:rPr lang="en-US" altLang="en-US"/>
              <a:pPr>
                <a:defRPr/>
              </a:pPr>
              <a:t>‹#›</a:t>
            </a:fld>
            <a:endParaRPr lang="en-US" altLang="en-US" sz="1400"/>
          </a:p>
        </p:txBody>
      </p:sp>
    </p:spTree>
    <p:extLst>
      <p:ext uri="{BB962C8B-B14F-4D97-AF65-F5344CB8AC3E}">
        <p14:creationId xmlns:p14="http://schemas.microsoft.com/office/powerpoint/2010/main" val="10847145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pic>
        <p:nvPicPr>
          <p:cNvPr id="1026" name="Picture 11" descr="gen_pg_2s"/>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1588"/>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p:cNvSpPr>
            <a:spLocks noGrp="1" noChangeArrowheads="1"/>
          </p:cNvSpPr>
          <p:nvPr>
            <p:ph type="title"/>
          </p:nvPr>
        </p:nvSpPr>
        <p:spPr bwMode="auto">
          <a:xfrm>
            <a:off x="1447800" y="295275"/>
            <a:ext cx="7010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4"/>
          <p:cNvSpPr>
            <a:spLocks noGrp="1" noChangeArrowheads="1"/>
          </p:cNvSpPr>
          <p:nvPr>
            <p:ph type="body" idx="1"/>
          </p:nvPr>
        </p:nvSpPr>
        <p:spPr bwMode="auto">
          <a:xfrm>
            <a:off x="685800" y="1752600"/>
            <a:ext cx="7772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1269" name="Rectangle 5"/>
          <p:cNvSpPr>
            <a:spLocks noGrp="1" noChangeArrowheads="1"/>
          </p:cNvSpPr>
          <p:nvPr>
            <p:ph type="dt" sz="half" idx="2"/>
          </p:nvPr>
        </p:nvSpPr>
        <p:spPr bwMode="auto">
          <a:xfrm>
            <a:off x="5257800" y="6219825"/>
            <a:ext cx="12192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eaLnBrk="0" hangingPunct="0">
              <a:defRPr sz="1000">
                <a:solidFill>
                  <a:schemeClr val="tx2"/>
                </a:solidFill>
                <a:latin typeface="Arial" charset="0"/>
                <a:ea typeface="ＭＳ Ｐゴシック" charset="0"/>
                <a:cs typeface="+mn-cs"/>
              </a:defRPr>
            </a:lvl1pPr>
          </a:lstStyle>
          <a:p>
            <a:pPr>
              <a:defRPr/>
            </a:pPr>
            <a:endParaRPr lang="en-US"/>
          </a:p>
        </p:txBody>
      </p:sp>
      <p:sp>
        <p:nvSpPr>
          <p:cNvPr id="11270" name="Rectangle 6"/>
          <p:cNvSpPr>
            <a:spLocks noGrp="1" noChangeArrowheads="1"/>
          </p:cNvSpPr>
          <p:nvPr>
            <p:ph type="ftr" sz="quarter" idx="3"/>
          </p:nvPr>
        </p:nvSpPr>
        <p:spPr bwMode="auto">
          <a:xfrm>
            <a:off x="1676400" y="6219825"/>
            <a:ext cx="34290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algn="l" eaLnBrk="0" hangingPunct="0">
              <a:defRPr sz="1000">
                <a:solidFill>
                  <a:schemeClr val="tx2"/>
                </a:solidFill>
                <a:latin typeface="Arial" charset="0"/>
                <a:ea typeface="ＭＳ Ｐゴシック" charset="0"/>
                <a:cs typeface="+mn-cs"/>
              </a:defRPr>
            </a:lvl1pPr>
          </a:lstStyle>
          <a:p>
            <a:pPr>
              <a:defRPr/>
            </a:pPr>
            <a:r>
              <a:rPr lang="en-US"/>
              <a:t>NEXT</a:t>
            </a:r>
          </a:p>
        </p:txBody>
      </p:sp>
      <p:sp>
        <p:nvSpPr>
          <p:cNvPr id="11271" name="Rectangle 7"/>
          <p:cNvSpPr>
            <a:spLocks noGrp="1" noChangeArrowheads="1"/>
          </p:cNvSpPr>
          <p:nvPr>
            <p:ph type="sldNum" sz="quarter" idx="4"/>
          </p:nvPr>
        </p:nvSpPr>
        <p:spPr bwMode="auto">
          <a:xfrm>
            <a:off x="609600" y="6219825"/>
            <a:ext cx="914400" cy="333375"/>
          </a:xfrm>
          <a:prstGeom prst="rect">
            <a:avLst/>
          </a:prstGeom>
          <a:noFill/>
          <a:ln>
            <a:noFill/>
          </a:ln>
          <a:effectLst>
            <a:outerShdw blurRad="25400" dist="12700" dir="2700000" algn="ctr" rotWithShape="0">
              <a:srgbClr val="808080">
                <a:alpha val="74997"/>
              </a:srgbClr>
            </a:outerShdw>
          </a:effectLst>
        </p:spPr>
        <p:txBody>
          <a:bodyPr vert="horz" wrap="square" lIns="91440" tIns="45720" rIns="91440" bIns="45720" numCol="1" anchor="t" anchorCtr="0" compatLnSpc="1">
            <a:prstTxWarp prst="textNoShape">
              <a:avLst/>
            </a:prstTxWarp>
          </a:bodyPr>
          <a:lstStyle>
            <a:lvl1pPr eaLnBrk="0" hangingPunct="0">
              <a:defRPr sz="1000" smtClean="0">
                <a:solidFill>
                  <a:schemeClr val="tx2"/>
                </a:solidFill>
              </a:defRPr>
            </a:lvl1pPr>
          </a:lstStyle>
          <a:p>
            <a:pPr>
              <a:defRPr/>
            </a:pPr>
            <a:fld id="{45FACA02-B219-4E26-A7E0-BF264513249F}" type="slidenum">
              <a:rPr lang="en-US" altLang="en-US"/>
              <a:pPr>
                <a:defRPr/>
              </a:pPr>
              <a:t>‹#›</a:t>
            </a:fld>
            <a:endParaRPr lang="en-US" altLang="en-US" sz="1400"/>
          </a:p>
        </p:txBody>
      </p:sp>
    </p:spTree>
  </p:cSld>
  <p:clrMap bg1="lt1" tx1="dk1" bg2="lt2" tx2="dk2" accent1="accent1" accent2="accent2" accent3="accent3" accent4="accent4" accent5="accent5" accent6="accent6" hlink="hlink" folHlink="folHlink"/>
  <p:sldLayoutIdLst>
    <p:sldLayoutId id="2147485620" r:id="rId1"/>
    <p:sldLayoutId id="2147485599" r:id="rId2"/>
    <p:sldLayoutId id="2147485600" r:id="rId3"/>
    <p:sldLayoutId id="2147485601" r:id="rId4"/>
    <p:sldLayoutId id="2147485602" r:id="rId5"/>
    <p:sldLayoutId id="2147485603" r:id="rId6"/>
    <p:sldLayoutId id="2147485604" r:id="rId7"/>
    <p:sldLayoutId id="2147485605" r:id="rId8"/>
    <p:sldLayoutId id="2147485606" r:id="rId9"/>
    <p:sldLayoutId id="2147485607" r:id="rId10"/>
    <p:sldLayoutId id="2147485608" r:id="rId11"/>
  </p:sldLayoutIdLst>
  <p:hf hdr="0" dt="0"/>
  <p:txStyles>
    <p:titleStyle>
      <a:lvl1pPr algn="l" rtl="0" eaLnBrk="0" fontAlgn="base" hangingPunct="0">
        <a:spcBef>
          <a:spcPct val="0"/>
        </a:spcBef>
        <a:spcAft>
          <a:spcPct val="0"/>
        </a:spcAft>
        <a:defRPr b="1">
          <a:solidFill>
            <a:srgbClr val="686A69"/>
          </a:solidFill>
          <a:latin typeface="+mj-lt"/>
          <a:ea typeface="MS PGothic" pitchFamily="34" charset="-128"/>
          <a:cs typeface="+mj-cs"/>
        </a:defRPr>
      </a:lvl1pPr>
      <a:lvl2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2pPr>
      <a:lvl3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3pPr>
      <a:lvl4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4pPr>
      <a:lvl5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5pPr>
      <a:lvl6pPr marL="457200" algn="l" rtl="0" fontAlgn="base">
        <a:spcBef>
          <a:spcPct val="0"/>
        </a:spcBef>
        <a:spcAft>
          <a:spcPct val="0"/>
        </a:spcAft>
        <a:defRPr b="1">
          <a:solidFill>
            <a:schemeClr val="tx1"/>
          </a:solidFill>
          <a:latin typeface="Arial" charset="0"/>
          <a:ea typeface="ＭＳ Ｐゴシック" charset="0"/>
          <a:cs typeface="ＭＳ Ｐゴシック" charset="0"/>
        </a:defRPr>
      </a:lvl6pPr>
      <a:lvl7pPr marL="914400" algn="l" rtl="0" fontAlgn="base">
        <a:spcBef>
          <a:spcPct val="0"/>
        </a:spcBef>
        <a:spcAft>
          <a:spcPct val="0"/>
        </a:spcAft>
        <a:defRPr b="1">
          <a:solidFill>
            <a:schemeClr val="tx1"/>
          </a:solidFill>
          <a:latin typeface="Arial" charset="0"/>
          <a:ea typeface="ＭＳ Ｐゴシック" charset="0"/>
          <a:cs typeface="ＭＳ Ｐゴシック" charset="0"/>
        </a:defRPr>
      </a:lvl7pPr>
      <a:lvl8pPr marL="1371600" algn="l" rtl="0" fontAlgn="base">
        <a:spcBef>
          <a:spcPct val="0"/>
        </a:spcBef>
        <a:spcAft>
          <a:spcPct val="0"/>
        </a:spcAft>
        <a:defRPr b="1">
          <a:solidFill>
            <a:schemeClr val="tx1"/>
          </a:solidFill>
          <a:latin typeface="Arial" charset="0"/>
          <a:ea typeface="ＭＳ Ｐゴシック" charset="0"/>
          <a:cs typeface="ＭＳ Ｐゴシック" charset="0"/>
        </a:defRPr>
      </a:lvl8pPr>
      <a:lvl9pPr marL="1828800" algn="l" rtl="0" fontAlgn="base">
        <a:spcBef>
          <a:spcPct val="0"/>
        </a:spcBef>
        <a:spcAft>
          <a:spcPct val="0"/>
        </a:spcAft>
        <a:defRPr b="1">
          <a:solidFill>
            <a:schemeClr val="tx1"/>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0" hangingPunct="0">
              <a:defRPr sz="1200">
                <a:solidFill>
                  <a:srgbClr val="898989"/>
                </a:solidFill>
                <a:latin typeface="Arial" pitchFamily="34" charset="0"/>
                <a:ea typeface="ＭＳ Ｐゴシック" pitchFamily="34" charset="-128"/>
              </a:defRPr>
            </a:lvl1pPr>
          </a:lstStyle>
          <a:p>
            <a:pPr>
              <a:defRPr/>
            </a:pPr>
            <a:endParaRPr lang="en-GB"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pitchFamily="34" charset="0"/>
                <a:ea typeface="ＭＳ Ｐゴシック" pitchFamily="34" charset="-128"/>
                <a:cs typeface="+mn-cs"/>
              </a:defRPr>
            </a:lvl1pPr>
          </a:lstStyle>
          <a:p>
            <a:pPr>
              <a:defRPr/>
            </a:pPr>
            <a:r>
              <a:rPr lang="en-GB"/>
              <a:t>NEXT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smtClean="0">
                <a:solidFill>
                  <a:srgbClr val="898989"/>
                </a:solidFill>
              </a:defRPr>
            </a:lvl1pPr>
          </a:lstStyle>
          <a:p>
            <a:pPr>
              <a:defRPr/>
            </a:pPr>
            <a:fld id="{94B658CC-1C2F-4C42-B645-1340B7CA67B1}"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5609" r:id="rId1"/>
    <p:sldLayoutId id="2147485610" r:id="rId2"/>
    <p:sldLayoutId id="2147485611" r:id="rId3"/>
    <p:sldLayoutId id="2147485612" r:id="rId4"/>
    <p:sldLayoutId id="2147485613" r:id="rId5"/>
    <p:sldLayoutId id="2147485614" r:id="rId6"/>
    <p:sldLayoutId id="2147485615" r:id="rId7"/>
    <p:sldLayoutId id="2147485616" r:id="rId8"/>
    <p:sldLayoutId id="2147485617" r:id="rId9"/>
    <p:sldLayoutId id="2147485618" r:id="rId10"/>
    <p:sldLayoutId id="2147485619" r:id="rId11"/>
  </p:sldLayoutIdLst>
  <p:hf hdr="0" dt="0"/>
  <p:txStyles>
    <p:title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ＭＳ Ｐゴシック" charset="-128"/>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6.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5"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2133" y="571349"/>
            <a:ext cx="3270927"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p:cNvSpPr txBox="1"/>
          <p:nvPr/>
        </p:nvSpPr>
        <p:spPr>
          <a:xfrm>
            <a:off x="107504" y="3219616"/>
            <a:ext cx="1512168" cy="246221"/>
          </a:xfrm>
          <a:prstGeom prst="rect">
            <a:avLst/>
          </a:prstGeom>
          <a:noFill/>
        </p:spPr>
        <p:txBody>
          <a:bodyPr wrap="square" rtlCol="0">
            <a:spAutoFit/>
          </a:bodyPr>
          <a:lstStyle/>
          <a:p>
            <a:r>
              <a:rPr lang="en-GB" sz="1000" dirty="0">
                <a:solidFill>
                  <a:schemeClr val="tx2"/>
                </a:solidFill>
              </a:rPr>
              <a:t>Trust</a:t>
            </a:r>
          </a:p>
        </p:txBody>
      </p:sp>
      <p:sp>
        <p:nvSpPr>
          <p:cNvPr id="23" name="TextBox 22"/>
          <p:cNvSpPr txBox="1"/>
          <p:nvPr/>
        </p:nvSpPr>
        <p:spPr>
          <a:xfrm>
            <a:off x="107504" y="4411347"/>
            <a:ext cx="1670962" cy="261610"/>
          </a:xfrm>
          <a:prstGeom prst="rect">
            <a:avLst/>
          </a:prstGeom>
          <a:noFill/>
        </p:spPr>
        <p:txBody>
          <a:bodyPr wrap="square" rtlCol="0">
            <a:spAutoFit/>
          </a:bodyPr>
          <a:lstStyle/>
          <a:p>
            <a:r>
              <a:rPr lang="en-GB" sz="1100" dirty="0">
                <a:solidFill>
                  <a:schemeClr val="tx2"/>
                </a:solidFill>
              </a:rPr>
              <a:t>Appreciation</a:t>
            </a:r>
          </a:p>
        </p:txBody>
      </p:sp>
      <p:sp>
        <p:nvSpPr>
          <p:cNvPr id="3" name="Rectangle 2"/>
          <p:cNvSpPr/>
          <p:nvPr/>
        </p:nvSpPr>
        <p:spPr bwMode="auto">
          <a:xfrm>
            <a:off x="530885" y="474517"/>
            <a:ext cx="3340983" cy="1747577"/>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6" name="TextBox 5"/>
          <p:cNvSpPr txBox="1"/>
          <p:nvPr/>
        </p:nvSpPr>
        <p:spPr>
          <a:xfrm>
            <a:off x="509201" y="510469"/>
            <a:ext cx="3340983" cy="1200329"/>
          </a:xfrm>
          <a:prstGeom prst="rect">
            <a:avLst/>
          </a:prstGeom>
          <a:noFill/>
        </p:spPr>
        <p:txBody>
          <a:bodyPr wrap="square" rtlCol="0">
            <a:spAutoFit/>
          </a:bodyPr>
          <a:lstStyle/>
          <a:p>
            <a:pPr algn="ctr"/>
            <a:endParaRPr lang="en-GB" dirty="0"/>
          </a:p>
          <a:p>
            <a:pPr algn="ctr"/>
            <a:r>
              <a:rPr lang="en-GB" dirty="0"/>
              <a:t>You can insert your group’s logo here </a:t>
            </a:r>
          </a:p>
        </p:txBody>
      </p:sp>
      <p:sp>
        <p:nvSpPr>
          <p:cNvPr id="12" name="TextBox 11"/>
          <p:cNvSpPr txBox="1"/>
          <p:nvPr/>
        </p:nvSpPr>
        <p:spPr>
          <a:xfrm>
            <a:off x="591000" y="2293816"/>
            <a:ext cx="8352606" cy="4647426"/>
          </a:xfrm>
          <a:prstGeom prst="rect">
            <a:avLst/>
          </a:prstGeom>
          <a:noFill/>
        </p:spPr>
        <p:txBody>
          <a:bodyPr wrap="square">
            <a:spAutoFit/>
          </a:bodyPr>
          <a:lstStyle/>
          <a:p>
            <a:pPr algn="ctr" eaLnBrk="1" hangingPunct="1">
              <a:defRPr/>
            </a:pPr>
            <a:r>
              <a:rPr lang="en-GB" dirty="0">
                <a:latin typeface="+mn-lt"/>
              </a:rPr>
              <a:t>      </a:t>
            </a:r>
          </a:p>
          <a:p>
            <a:pPr algn="ctr" eaLnBrk="1" hangingPunct="1">
              <a:defRPr/>
            </a:pPr>
            <a:endParaRPr lang="en-GB" sz="2800" b="1" dirty="0">
              <a:solidFill>
                <a:schemeClr val="accent6">
                  <a:lumMod val="50000"/>
                </a:schemeClr>
              </a:solidFill>
              <a:latin typeface="+mn-lt"/>
            </a:endParaRPr>
          </a:p>
          <a:p>
            <a:pPr algn="ctr" eaLnBrk="1" hangingPunct="1">
              <a:defRPr/>
            </a:pPr>
            <a:r>
              <a:rPr lang="en-GB" sz="3600" b="1" dirty="0">
                <a:solidFill>
                  <a:srgbClr val="00B0F0"/>
                </a:solidFill>
                <a:latin typeface="+mn-lt"/>
              </a:rPr>
              <a:t>VALUES CHALLENGE 2023</a:t>
            </a:r>
          </a:p>
          <a:p>
            <a:pPr algn="ctr" eaLnBrk="1" hangingPunct="1">
              <a:defRPr/>
            </a:pPr>
            <a:r>
              <a:rPr lang="en-GB" sz="2800" b="1" dirty="0">
                <a:solidFill>
                  <a:srgbClr val="00B0F0"/>
                </a:solidFill>
                <a:latin typeface="+mn-lt"/>
              </a:rPr>
              <a:t>For Community Groups</a:t>
            </a:r>
          </a:p>
          <a:p>
            <a:pPr algn="ctr" eaLnBrk="1" hangingPunct="1">
              <a:defRPr/>
            </a:pPr>
            <a:endParaRPr lang="en-GB" altLang="en-US" b="1" dirty="0">
              <a:solidFill>
                <a:srgbClr val="00B0F0"/>
              </a:solidFill>
            </a:endParaRPr>
          </a:p>
          <a:p>
            <a:pPr algn="ctr" eaLnBrk="1" hangingPunct="1">
              <a:defRPr/>
            </a:pPr>
            <a:r>
              <a:rPr lang="en-GB" altLang="en-US" b="1" dirty="0">
                <a:solidFill>
                  <a:srgbClr val="00B0F0"/>
                </a:solidFill>
              </a:rPr>
              <a:t>One Hour, One Value, One Change</a:t>
            </a:r>
          </a:p>
          <a:p>
            <a:pPr marL="457200" indent="-457200" algn="ctr" eaLnBrk="1" hangingPunct="1">
              <a:buFont typeface="Wingdings" panose="05000000000000000000" pitchFamily="2" charset="2"/>
              <a:buChar char="Ø"/>
              <a:defRPr/>
            </a:pPr>
            <a:endParaRPr lang="en-GB" sz="2800" b="1" dirty="0">
              <a:solidFill>
                <a:schemeClr val="accent6">
                  <a:lumMod val="50000"/>
                </a:schemeClr>
              </a:solidFill>
              <a:latin typeface="+mn-lt"/>
            </a:endParaRPr>
          </a:p>
          <a:p>
            <a:pPr algn="ctr" eaLnBrk="1" hangingPunct="1">
              <a:defRPr/>
            </a:pPr>
            <a:endParaRPr lang="en-GB" sz="2800" b="1" dirty="0">
              <a:solidFill>
                <a:schemeClr val="accent6">
                  <a:lumMod val="50000"/>
                </a:schemeClr>
              </a:solidFill>
              <a:latin typeface="+mn-lt"/>
            </a:endParaRPr>
          </a:p>
          <a:p>
            <a:pPr algn="ctr" eaLnBrk="1" hangingPunct="1">
              <a:defRPr/>
            </a:pPr>
            <a:endParaRPr lang="en-GB" sz="2000" dirty="0">
              <a:solidFill>
                <a:schemeClr val="accent6">
                  <a:lumMod val="50000"/>
                </a:schemeClr>
              </a:solidFill>
              <a:latin typeface="+mn-lt"/>
            </a:endParaRPr>
          </a:p>
          <a:p>
            <a:pPr algn="ctr" eaLnBrk="1" hangingPunct="1">
              <a:defRPr/>
            </a:pPr>
            <a:endParaRPr lang="en-GB" sz="2000" dirty="0">
              <a:solidFill>
                <a:schemeClr val="accent6">
                  <a:lumMod val="50000"/>
                </a:schemeClr>
              </a:solidFill>
              <a:latin typeface="+mn-lt"/>
            </a:endParaRPr>
          </a:p>
          <a:p>
            <a:pPr eaLnBrk="1" hangingPunct="1">
              <a:defRPr/>
            </a:pPr>
            <a:endParaRPr lang="en-GB" sz="3600" b="1" dirty="0">
              <a:solidFill>
                <a:srgbClr val="686A69"/>
              </a:solidFill>
              <a:latin typeface="+mn-lt"/>
            </a:endParaRPr>
          </a:p>
        </p:txBody>
      </p:sp>
      <p:pic>
        <p:nvPicPr>
          <p:cNvPr id="13" name="Picture 5" descr="UK_ValuesAlliance_logo_RGB-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973" y="5373216"/>
            <a:ext cx="1860451" cy="84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p:nvPicPr>
        <p:blipFill>
          <a:blip r:embed="rId5"/>
          <a:stretch>
            <a:fillRect/>
          </a:stretch>
        </p:blipFill>
        <p:spPr>
          <a:xfrm>
            <a:off x="757613" y="5416447"/>
            <a:ext cx="2374227" cy="941777"/>
          </a:xfrm>
          <a:prstGeom prst="rect">
            <a:avLst/>
          </a:prstGeom>
        </p:spPr>
      </p:pic>
      <p:pic>
        <p:nvPicPr>
          <p:cNvPr id="15" name="Picture 14"/>
          <p:cNvPicPr>
            <a:picLocks noChangeAspect="1"/>
          </p:cNvPicPr>
          <p:nvPr/>
        </p:nvPicPr>
        <p:blipFill>
          <a:blip r:embed="rId6"/>
          <a:stretch>
            <a:fillRect/>
          </a:stretch>
        </p:blipFill>
        <p:spPr>
          <a:xfrm>
            <a:off x="3463796" y="5489362"/>
            <a:ext cx="1134221" cy="795945"/>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2380" y="5355289"/>
            <a:ext cx="1420680" cy="1098047"/>
          </a:xfrm>
          <a:prstGeom prst="rect">
            <a:avLst/>
          </a:prstGeom>
        </p:spPr>
      </p:pic>
    </p:spTree>
    <p:extLst>
      <p:ext uri="{BB962C8B-B14F-4D97-AF65-F5344CB8AC3E}">
        <p14:creationId xmlns:p14="http://schemas.microsoft.com/office/powerpoint/2010/main" val="106849080"/>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How will we follow up?</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10</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755576" y="1786119"/>
            <a:ext cx="7772400" cy="374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spcAft>
                <a:spcPts val="600"/>
              </a:spcAft>
              <a:buNone/>
            </a:pPr>
            <a:endParaRPr lang="en-GB" sz="1800" dirty="0"/>
          </a:p>
          <a:p>
            <a:pPr>
              <a:spcAft>
                <a:spcPts val="600"/>
              </a:spcAft>
            </a:pPr>
            <a:r>
              <a:rPr lang="en-GB" sz="1800" dirty="0"/>
              <a:t>Next steps - how will we do this consistently?</a:t>
            </a:r>
          </a:p>
          <a:p>
            <a:pPr>
              <a:spcAft>
                <a:spcPts val="600"/>
              </a:spcAft>
            </a:pPr>
            <a:endParaRPr lang="en-GB" sz="1800" dirty="0"/>
          </a:p>
          <a:p>
            <a:pPr>
              <a:spcAft>
                <a:spcPts val="600"/>
              </a:spcAft>
            </a:pPr>
            <a:r>
              <a:rPr lang="en-GB" sz="1800" dirty="0"/>
              <a:t>Responsibilities for moving the plan forward</a:t>
            </a:r>
          </a:p>
          <a:p>
            <a:pPr>
              <a:spcAft>
                <a:spcPts val="600"/>
              </a:spcAft>
            </a:pPr>
            <a:endParaRPr lang="en-GB" sz="1800" dirty="0"/>
          </a:p>
          <a:p>
            <a:pPr>
              <a:spcAft>
                <a:spcPts val="600"/>
              </a:spcAft>
            </a:pPr>
            <a:r>
              <a:rPr lang="en-GB" sz="1800" dirty="0"/>
              <a:t>How will we know we’ve been successful?</a:t>
            </a:r>
          </a:p>
          <a:p>
            <a:pPr marL="0" indent="0">
              <a:spcAft>
                <a:spcPts val="600"/>
              </a:spcAft>
              <a:buNone/>
            </a:pPr>
            <a:endParaRPr lang="en-GB" sz="1800" b="1" dirty="0"/>
          </a:p>
          <a:p>
            <a:pPr marL="0" indent="0">
              <a:spcAft>
                <a:spcPts val="600"/>
              </a:spcAft>
              <a:buNone/>
            </a:pPr>
            <a:endParaRPr lang="en-GB" sz="1800" b="1" dirty="0"/>
          </a:p>
          <a:p>
            <a:pPr marL="0" indent="0">
              <a:spcAft>
                <a:spcPts val="600"/>
              </a:spcAft>
              <a:buNone/>
            </a:pPr>
            <a:r>
              <a:rPr lang="en-GB" sz="1800" b="1" dirty="0">
                <a:solidFill>
                  <a:srgbClr val="FF0000"/>
                </a:solidFill>
              </a:rPr>
              <a:t>8 minutes</a:t>
            </a:r>
            <a:endParaRPr lang="en-GB" sz="1800" dirty="0">
              <a:solidFill>
                <a:srgbClr val="FF0000"/>
              </a:solidFill>
            </a:endParaRPr>
          </a:p>
          <a:p>
            <a:pPr marL="0" indent="0">
              <a:spcAft>
                <a:spcPts val="600"/>
              </a:spcAft>
              <a:buNone/>
            </a:pPr>
            <a:endParaRPr lang="en-GB" sz="1800" b="1" dirty="0"/>
          </a:p>
          <a:p>
            <a:pPr marL="0" indent="0">
              <a:spcAft>
                <a:spcPts val="600"/>
              </a:spcAft>
              <a:buNone/>
            </a:pPr>
            <a:endParaRPr lang="en-GB" sz="1800" b="1" dirty="0"/>
          </a:p>
          <a:p>
            <a:pPr marL="0" indent="0">
              <a:spcAft>
                <a:spcPts val="600"/>
              </a:spcAft>
              <a:buNone/>
            </a:pPr>
            <a:endParaRPr lang="en-GB" sz="1800" dirty="0"/>
          </a:p>
          <a:p>
            <a:pPr marL="0" indent="0">
              <a:spcAft>
                <a:spcPts val="600"/>
              </a:spcAft>
              <a:buNone/>
            </a:pPr>
            <a:endParaRPr lang="en-GB" sz="1800" dirty="0"/>
          </a:p>
          <a:p>
            <a:pPr>
              <a:spcAft>
                <a:spcPts val="600"/>
              </a:spcAft>
            </a:pPr>
            <a:endParaRPr lang="en-GB" sz="1800" dirty="0"/>
          </a:p>
          <a:p>
            <a:pPr>
              <a:spcAft>
                <a:spcPts val="600"/>
              </a:spcAft>
            </a:pPr>
            <a:endParaRPr lang="en-GB" sz="1800" dirty="0"/>
          </a:p>
          <a:p>
            <a:pPr marL="0" indent="0">
              <a:spcAft>
                <a:spcPts val="600"/>
              </a:spcAft>
              <a:buNone/>
            </a:pPr>
            <a:endParaRPr lang="en-GB" sz="1800" dirty="0"/>
          </a:p>
          <a:p>
            <a:pPr marL="0" indent="0">
              <a:spcAft>
                <a:spcPts val="600"/>
              </a:spcAft>
              <a:buNone/>
            </a:pPr>
            <a:endParaRPr lang="en-GB" sz="1800" dirty="0"/>
          </a:p>
        </p:txBody>
      </p:sp>
    </p:spTree>
    <p:extLst>
      <p:ext uri="{BB962C8B-B14F-4D97-AF65-F5344CB8AC3E}">
        <p14:creationId xmlns:p14="http://schemas.microsoft.com/office/powerpoint/2010/main" val="3339716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Subtitle 5"/>
          <p:cNvSpPr>
            <a:spLocks noGrp="1"/>
          </p:cNvSpPr>
          <p:nvPr>
            <p:ph type="subTitle" idx="1"/>
          </p:nvPr>
        </p:nvSpPr>
        <p:spPr>
          <a:xfrm>
            <a:off x="927928" y="2937752"/>
            <a:ext cx="7157407" cy="1142044"/>
          </a:xfrm>
        </p:spPr>
        <p:txBody>
          <a:bodyPr>
            <a:normAutofit fontScale="70000" lnSpcReduction="20000"/>
          </a:bodyPr>
          <a:lstStyle/>
          <a:p>
            <a:pPr algn="ctr"/>
            <a:r>
              <a:rPr lang="en-GB" altLang="en-US" sz="4800" b="1" dirty="0">
                <a:solidFill>
                  <a:srgbClr val="00B0F0"/>
                </a:solidFill>
              </a:rPr>
              <a:t>THANK YOU</a:t>
            </a:r>
          </a:p>
          <a:p>
            <a:pPr algn="ctr"/>
            <a:r>
              <a:rPr lang="en-GB" altLang="en-US" sz="4000" b="1" dirty="0">
                <a:solidFill>
                  <a:srgbClr val="00B0F0"/>
                </a:solidFill>
              </a:rPr>
              <a:t>…and keep putting that value into action</a:t>
            </a:r>
          </a:p>
          <a:p>
            <a:pPr algn="ctr">
              <a:buFont typeface="Times" panose="02020603050405020304" pitchFamily="18" charset="0"/>
              <a:buNone/>
            </a:pPr>
            <a:endParaRPr lang="en-GB" altLang="en-US" sz="2200" b="1" dirty="0">
              <a:solidFill>
                <a:srgbClr val="686A69"/>
              </a:solidFill>
            </a:endParaRPr>
          </a:p>
          <a:p>
            <a:pPr algn="ctr">
              <a:buFont typeface="Times" panose="02020603050405020304" pitchFamily="18" charset="0"/>
              <a:buNone/>
            </a:pPr>
            <a:endParaRPr lang="en-US" altLang="en-US" sz="2200" dirty="0">
              <a:solidFill>
                <a:srgbClr val="404040"/>
              </a:solidFill>
            </a:endParaRPr>
          </a:p>
        </p:txBody>
      </p:sp>
      <p:sp>
        <p:nvSpPr>
          <p:cNvPr id="36869" name="Subtitle 5"/>
          <p:cNvSpPr txBox="1">
            <a:spLocks/>
          </p:cNvSpPr>
          <p:nvPr/>
        </p:nvSpPr>
        <p:spPr bwMode="auto">
          <a:xfrm>
            <a:off x="723893" y="4667185"/>
            <a:ext cx="7632847"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1pPr>
            <a:lvl2pPr marL="742950" indent="-28575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2pPr>
            <a:lvl3pPr marL="11430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3pPr>
            <a:lvl4pPr marL="16002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4pPr>
            <a:lvl5pPr marL="2057400" indent="-228600">
              <a:spcBef>
                <a:spcPct val="20000"/>
              </a:spcBef>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Font typeface="Times" panose="02020603050405020304" pitchFamily="18" charset="0"/>
              <a:buChar char="•"/>
              <a:defRPr sz="1600">
                <a:solidFill>
                  <a:srgbClr val="686A69"/>
                </a:solidFill>
                <a:latin typeface="Arial" panose="020B0604020202020204" pitchFamily="34" charset="0"/>
                <a:ea typeface="MS PGothic" panose="020B0600070205080204" pitchFamily="34" charset="-128"/>
              </a:defRPr>
            </a:lvl9pPr>
          </a:lstStyle>
          <a:p>
            <a:pPr marL="0" indent="0" algn="ctr">
              <a:spcAft>
                <a:spcPts val="600"/>
              </a:spcAft>
              <a:buNone/>
            </a:pPr>
            <a:r>
              <a:rPr lang="en-GB" b="1" i="1" dirty="0"/>
              <a:t>For further information about World Values Day 2023 please see  </a:t>
            </a:r>
            <a:r>
              <a:rPr lang="en-GB" b="1" i="1" u="sng" dirty="0"/>
              <a:t>www.worldvaluesday.com</a:t>
            </a:r>
          </a:p>
        </p:txBody>
      </p:sp>
      <p:pic>
        <p:nvPicPr>
          <p:cNvPr id="8"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845226"/>
            <a:ext cx="2397913" cy="10557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942985" y="908720"/>
            <a:ext cx="3340983" cy="1440160"/>
          </a:xfrm>
          <a:prstGeom prst="rect">
            <a:avLst/>
          </a:prstGeom>
          <a:noFill/>
          <a:ln w="9525" cap="flat" cmpd="sng" algn="ctr">
            <a:solidFill>
              <a:schemeClr val="tx1"/>
            </a:solidFill>
            <a:prstDash val="dash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0" name="TextBox 9"/>
          <p:cNvSpPr txBox="1"/>
          <p:nvPr/>
        </p:nvSpPr>
        <p:spPr>
          <a:xfrm>
            <a:off x="942985" y="908720"/>
            <a:ext cx="3340983" cy="1200329"/>
          </a:xfrm>
          <a:prstGeom prst="rect">
            <a:avLst/>
          </a:prstGeom>
          <a:noFill/>
        </p:spPr>
        <p:txBody>
          <a:bodyPr wrap="square" rtlCol="0">
            <a:spAutoFit/>
          </a:bodyPr>
          <a:lstStyle/>
          <a:p>
            <a:pPr algn="ctr"/>
            <a:endParaRPr lang="en-GB" dirty="0"/>
          </a:p>
          <a:p>
            <a:pPr algn="ctr"/>
            <a:r>
              <a:rPr lang="en-GB" dirty="0"/>
              <a:t>You can insert your group’s logo here</a:t>
            </a:r>
          </a:p>
        </p:txBody>
      </p:sp>
      <p:pic>
        <p:nvPicPr>
          <p:cNvPr id="12" name="Picture 5" descr="UK_ValuesAlliance_logo_RGB-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9973" y="5373216"/>
            <a:ext cx="1860451" cy="848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p:cNvPicPr>
            <a:picLocks noChangeAspect="1"/>
          </p:cNvPicPr>
          <p:nvPr/>
        </p:nvPicPr>
        <p:blipFill>
          <a:blip r:embed="rId5"/>
          <a:stretch>
            <a:fillRect/>
          </a:stretch>
        </p:blipFill>
        <p:spPr>
          <a:xfrm>
            <a:off x="757613" y="5416447"/>
            <a:ext cx="2374227" cy="941777"/>
          </a:xfrm>
          <a:prstGeom prst="rect">
            <a:avLst/>
          </a:prstGeom>
        </p:spPr>
      </p:pic>
      <p:pic>
        <p:nvPicPr>
          <p:cNvPr id="14" name="Picture 13"/>
          <p:cNvPicPr>
            <a:picLocks noChangeAspect="1"/>
          </p:cNvPicPr>
          <p:nvPr/>
        </p:nvPicPr>
        <p:blipFill>
          <a:blip r:embed="rId6"/>
          <a:stretch>
            <a:fillRect/>
          </a:stretch>
        </p:blipFill>
        <p:spPr>
          <a:xfrm>
            <a:off x="3463796" y="5489362"/>
            <a:ext cx="1134221" cy="795945"/>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22380" y="5355289"/>
            <a:ext cx="1420680" cy="1098047"/>
          </a:xfrm>
          <a:prstGeom prst="rect">
            <a:avLst/>
          </a:prstGeom>
        </p:spPr>
      </p:pic>
    </p:spTree>
    <p:extLst>
      <p:ext uri="{BB962C8B-B14F-4D97-AF65-F5344CB8AC3E}">
        <p14:creationId xmlns:p14="http://schemas.microsoft.com/office/powerpoint/2010/main" val="358556634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Why Are We Here?</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rgbClr val="AC9A76">
                    <a:lumMod val="50000"/>
                  </a:srgbClr>
                </a:solidFill>
              </a:rPr>
              <a:t>Slide </a:t>
            </a:r>
            <a:fld id="{620D1055-E5D3-45E6-B9EB-3913CB313D8C}" type="slidenum">
              <a:rPr lang="en-GB" altLang="en-US" sz="1000" b="1" smtClean="0">
                <a:solidFill>
                  <a:srgbClr val="AC9A76">
                    <a:lumMod val="50000"/>
                  </a:srgbClr>
                </a:solidFill>
              </a:rPr>
              <a:pPr>
                <a:defRPr/>
              </a:pPr>
              <a:t>2</a:t>
            </a:fld>
            <a:endParaRPr lang="en-GB" altLang="en-US" sz="1000" b="1" dirty="0">
              <a:solidFill>
                <a:srgbClr val="AC9A76">
                  <a:lumMod val="50000"/>
                </a:srgb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601689" y="1988840"/>
            <a:ext cx="8218783" cy="4787721"/>
          </a:xfrm>
        </p:spPr>
        <p:txBody>
          <a:bodyPr/>
          <a:lstStyle/>
          <a:p>
            <a:pPr>
              <a:spcAft>
                <a:spcPts val="1800"/>
              </a:spcAft>
            </a:pPr>
            <a:r>
              <a:rPr lang="en-GB" sz="2000" dirty="0"/>
              <a:t>Groups and organisations that have strong values embedded in their culture perform better and have higher levels of employee wellbeing, engagement and stakeholder satisfaction. </a:t>
            </a:r>
          </a:p>
          <a:p>
            <a:pPr>
              <a:spcAft>
                <a:spcPts val="1200"/>
              </a:spcAft>
            </a:pPr>
            <a:r>
              <a:rPr lang="en-GB" sz="2000" dirty="0"/>
              <a:t>In most groups and organisations a gap exists between how we could best live those values and what we actually do in practice. We need to acknowledge that gap. </a:t>
            </a:r>
          </a:p>
          <a:p>
            <a:pPr>
              <a:spcAft>
                <a:spcPts val="1200"/>
              </a:spcAft>
            </a:pPr>
            <a:r>
              <a:rPr lang="en-GB" sz="2000" dirty="0"/>
              <a:t>We can close the gap by reaffirming our values and really living them every day. The aim of this session is to explore how we can do that in a way that will make a difference to us, our group, and the community that we serve. </a:t>
            </a:r>
          </a:p>
          <a:p>
            <a:pPr marL="0" indent="0">
              <a:buNone/>
            </a:pPr>
            <a:endParaRPr lang="en-GB" dirty="0"/>
          </a:p>
        </p:txBody>
      </p:sp>
    </p:spTree>
    <p:extLst>
      <p:ext uri="{BB962C8B-B14F-4D97-AF65-F5344CB8AC3E}">
        <p14:creationId xmlns:p14="http://schemas.microsoft.com/office/powerpoint/2010/main" val="3228760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Why Are We Here?</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dirty="0">
                <a:ln>
                  <a:noFill/>
                </a:ln>
                <a:solidFill>
                  <a:srgbClr val="AC9A76">
                    <a:lumMod val="50000"/>
                  </a:srgbClr>
                </a:solidFill>
                <a:effectLst/>
                <a:uLnTx/>
                <a:uFillTx/>
                <a:latin typeface="Arial" panose="020B0604020202020204" pitchFamily="34" charset="0"/>
                <a:ea typeface="MS PGothic" panose="020B0600070205080204" pitchFamily="34" charset="-128"/>
              </a:rPr>
              <a:t>Slide </a:t>
            </a:r>
            <a:fld id="{620D1055-E5D3-45E6-B9EB-3913CB313D8C}" type="slidenum">
              <a:rPr kumimoji="0" lang="en-GB" altLang="en-US" sz="1000" b="1" i="0" u="none" strike="noStrike" kern="1200" cap="none" spc="0" normalizeH="0" baseline="0" noProof="0" smtClean="0">
                <a:ln>
                  <a:noFill/>
                </a:ln>
                <a:solidFill>
                  <a:srgbClr val="AC9A76">
                    <a:lumMod val="50000"/>
                  </a:srgbClr>
                </a:solidFill>
                <a:effectLst/>
                <a:uLnTx/>
                <a:uFillTx/>
                <a:latin typeface="Arial" panose="020B0604020202020204" pitchFamily="34" charset="0"/>
                <a:ea typeface="MS PGothic" panose="020B0600070205080204" pitchFamily="34" charset="-128"/>
              </a:rPr>
              <a:pPr marL="0" marR="0" lvl="0" indent="0" algn="l" defTabSz="914400" rtl="0" eaLnBrk="0" fontAlgn="base" latinLnBrk="0" hangingPunct="0">
                <a:lnSpc>
                  <a:spcPct val="100000"/>
                </a:lnSpc>
                <a:spcBef>
                  <a:spcPct val="0"/>
                </a:spcBef>
                <a:spcAft>
                  <a:spcPct val="0"/>
                </a:spcAft>
                <a:buClrTx/>
                <a:buSzTx/>
                <a:buFontTx/>
                <a:buNone/>
                <a:tabLst/>
                <a:defRPr/>
              </a:pPr>
              <a:t>3</a:t>
            </a:fld>
            <a:endParaRPr kumimoji="0" lang="en-GB" altLang="en-US" sz="1000" b="1" i="0" u="none" strike="noStrike" kern="1200" cap="none" spc="0" normalizeH="0" baseline="0" noProof="0" dirty="0">
              <a:ln>
                <a:noFill/>
              </a:ln>
              <a:solidFill>
                <a:srgbClr val="AC9A76">
                  <a:lumMod val="50000"/>
                </a:srgbClr>
              </a:solidFill>
              <a:effectLst/>
              <a:uLnTx/>
              <a:uFillTx/>
              <a:latin typeface="Arial" panose="020B0604020202020204" pitchFamily="34" charset="0"/>
              <a:ea typeface="MS PGothic" panose="020B0600070205080204" pitchFamily="34" charset="-128"/>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609600" y="1340768"/>
            <a:ext cx="7886223" cy="4787721"/>
          </a:xfrm>
        </p:spPr>
        <p:txBody>
          <a:bodyPr/>
          <a:lstStyle/>
          <a:p>
            <a:pPr marL="0" indent="0">
              <a:spcAft>
                <a:spcPts val="1800"/>
              </a:spcAft>
              <a:buNone/>
            </a:pPr>
            <a:r>
              <a:rPr lang="en-GB" sz="2000" dirty="0"/>
              <a:t>The call today is: </a:t>
            </a:r>
            <a:r>
              <a:rPr lang="en-GB" sz="2000" b="1" i="1" dirty="0"/>
              <a:t>One Hour, One Value, One Change </a:t>
            </a:r>
            <a:br>
              <a:rPr lang="en-GB" sz="2000" b="1" i="1" dirty="0"/>
            </a:br>
            <a:r>
              <a:rPr lang="en-GB" sz="2000" b="1" i="1" dirty="0"/>
              <a:t>		    </a:t>
            </a:r>
          </a:p>
          <a:p>
            <a:pPr marL="0" indent="0">
              <a:spcAft>
                <a:spcPts val="1800"/>
              </a:spcAft>
              <a:buNone/>
            </a:pPr>
            <a:r>
              <a:rPr lang="en-GB" sz="2000" b="1" dirty="0"/>
              <a:t>Outcomes </a:t>
            </a:r>
          </a:p>
          <a:p>
            <a:pPr>
              <a:spcAft>
                <a:spcPts val="1800"/>
              </a:spcAft>
            </a:pPr>
            <a:r>
              <a:rPr lang="en-GB" sz="2000" dirty="0"/>
              <a:t>We’ll identify one action relating to one of our group’s values that will help close the values gap and bring us closer together as  a group.  </a:t>
            </a:r>
          </a:p>
          <a:p>
            <a:pPr>
              <a:spcAft>
                <a:spcPts val="1800"/>
              </a:spcAft>
            </a:pPr>
            <a:r>
              <a:rPr lang="en-GB" sz="2000" dirty="0"/>
              <a:t>Capture other ideas for actions that we might also do in order to make that positive impact.</a:t>
            </a:r>
          </a:p>
          <a:p>
            <a:pPr>
              <a:spcAft>
                <a:spcPts val="1800"/>
              </a:spcAft>
            </a:pPr>
            <a:r>
              <a:rPr lang="en-GB" sz="2000" dirty="0"/>
              <a:t>Agree next steps on how to carry out (and keep carrying out) the action.</a:t>
            </a:r>
          </a:p>
          <a:p>
            <a:pPr>
              <a:spcAft>
                <a:spcPts val="1800"/>
              </a:spcAft>
            </a:pPr>
            <a:endParaRPr lang="en-GB" sz="2000" dirty="0"/>
          </a:p>
          <a:p>
            <a:endParaRPr lang="en-GB" dirty="0"/>
          </a:p>
        </p:txBody>
      </p:sp>
    </p:spTree>
    <p:extLst>
      <p:ext uri="{BB962C8B-B14F-4D97-AF65-F5344CB8AC3E}">
        <p14:creationId xmlns:p14="http://schemas.microsoft.com/office/powerpoint/2010/main" val="1934491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r>
              <a:rPr lang="en-US" altLang="en-US" b="1" dirty="0">
                <a:solidFill>
                  <a:schemeClr val="bg1"/>
                </a:solidFill>
              </a:rPr>
              <a:t>Slide 5</a:t>
            </a:r>
            <a:endParaRPr lang="en-US" altLang="en-US" sz="1400" b="1" dirty="0">
              <a:solidFill>
                <a:schemeClr val="bg1"/>
              </a:solidFill>
            </a:endParaRPr>
          </a:p>
        </p:txBody>
      </p:sp>
      <p:sp>
        <p:nvSpPr>
          <p:cNvPr id="6" name="Title 1"/>
          <p:cNvSpPr txBox="1">
            <a:spLocks/>
          </p:cNvSpPr>
          <p:nvPr/>
        </p:nvSpPr>
        <p:spPr bwMode="auto">
          <a:xfrm>
            <a:off x="755576" y="332656"/>
            <a:ext cx="7702624"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b="1">
                <a:solidFill>
                  <a:srgbClr val="686A69"/>
                </a:solidFill>
                <a:latin typeface="+mj-lt"/>
                <a:ea typeface="MS PGothic" pitchFamily="34" charset="-128"/>
                <a:cs typeface="+mj-cs"/>
              </a:defRPr>
            </a:lvl1pPr>
            <a:lvl2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2pPr>
            <a:lvl3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3pPr>
            <a:lvl4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4pPr>
            <a:lvl5pPr algn="l" rtl="0" eaLnBrk="0" fontAlgn="base" hangingPunct="0">
              <a:spcBef>
                <a:spcPct val="0"/>
              </a:spcBef>
              <a:spcAft>
                <a:spcPct val="0"/>
              </a:spcAft>
              <a:defRPr b="1">
                <a:solidFill>
                  <a:srgbClr val="686A69"/>
                </a:solidFill>
                <a:latin typeface="Arial" charset="0"/>
                <a:ea typeface="MS PGothic" pitchFamily="34" charset="-128"/>
                <a:cs typeface="ＭＳ Ｐゴシック" charset="0"/>
              </a:defRPr>
            </a:lvl5pPr>
            <a:lvl6pPr marL="457200" algn="l" rtl="0" fontAlgn="base">
              <a:spcBef>
                <a:spcPct val="0"/>
              </a:spcBef>
              <a:spcAft>
                <a:spcPct val="0"/>
              </a:spcAft>
              <a:defRPr b="1">
                <a:solidFill>
                  <a:schemeClr val="tx1"/>
                </a:solidFill>
                <a:latin typeface="Arial" charset="0"/>
                <a:ea typeface="ＭＳ Ｐゴシック" charset="0"/>
                <a:cs typeface="ＭＳ Ｐゴシック" charset="0"/>
              </a:defRPr>
            </a:lvl6pPr>
            <a:lvl7pPr marL="914400" algn="l" rtl="0" fontAlgn="base">
              <a:spcBef>
                <a:spcPct val="0"/>
              </a:spcBef>
              <a:spcAft>
                <a:spcPct val="0"/>
              </a:spcAft>
              <a:defRPr b="1">
                <a:solidFill>
                  <a:schemeClr val="tx1"/>
                </a:solidFill>
                <a:latin typeface="Arial" charset="0"/>
                <a:ea typeface="ＭＳ Ｐゴシック" charset="0"/>
                <a:cs typeface="ＭＳ Ｐゴシック" charset="0"/>
              </a:defRPr>
            </a:lvl7pPr>
            <a:lvl8pPr marL="1371600" algn="l" rtl="0" fontAlgn="base">
              <a:spcBef>
                <a:spcPct val="0"/>
              </a:spcBef>
              <a:spcAft>
                <a:spcPct val="0"/>
              </a:spcAft>
              <a:defRPr b="1">
                <a:solidFill>
                  <a:schemeClr val="tx1"/>
                </a:solidFill>
                <a:latin typeface="Arial" charset="0"/>
                <a:ea typeface="ＭＳ Ｐゴシック" charset="0"/>
                <a:cs typeface="ＭＳ Ｐゴシック" charset="0"/>
              </a:defRPr>
            </a:lvl8pPr>
            <a:lvl9pPr marL="1828800" algn="l" rtl="0" fontAlgn="base">
              <a:spcBef>
                <a:spcPct val="0"/>
              </a:spcBef>
              <a:spcAft>
                <a:spcPct val="0"/>
              </a:spcAft>
              <a:defRPr b="1">
                <a:solidFill>
                  <a:schemeClr val="tx1"/>
                </a:solidFill>
                <a:latin typeface="Arial" charset="0"/>
                <a:ea typeface="ＭＳ Ｐゴシック" charset="0"/>
                <a:cs typeface="ＭＳ Ｐゴシック" charset="0"/>
              </a:defRPr>
            </a:lvl9pPr>
          </a:lstStyle>
          <a:p>
            <a:r>
              <a:rPr lang="en-GB" kern="0" dirty="0">
                <a:solidFill>
                  <a:srgbClr val="00B0F0"/>
                </a:solidFill>
              </a:rPr>
              <a:t>How is it going to work?</a:t>
            </a:r>
            <a:endParaRPr lang="en-GB" altLang="en-US" sz="2400" kern="0" dirty="0">
              <a:solidFill>
                <a:srgbClr val="00B0F0"/>
              </a:solidFill>
              <a:latin typeface="Aileron heavy"/>
            </a:endParaRPr>
          </a:p>
        </p:txBody>
      </p:sp>
      <p:sp>
        <p:nvSpPr>
          <p:cNvPr id="7" name="Content Placeholder 1"/>
          <p:cNvSpPr>
            <a:spLocks noGrp="1"/>
          </p:cNvSpPr>
          <p:nvPr>
            <p:ph idx="1"/>
          </p:nvPr>
        </p:nvSpPr>
        <p:spPr>
          <a:xfrm>
            <a:off x="609600" y="1340768"/>
            <a:ext cx="7886223" cy="4787721"/>
          </a:xfrm>
        </p:spPr>
        <p:txBody>
          <a:bodyPr/>
          <a:lstStyle/>
          <a:p>
            <a:pPr>
              <a:spcAft>
                <a:spcPts val="1800"/>
              </a:spcAft>
            </a:pPr>
            <a:r>
              <a:rPr lang="en-GB" sz="2000" dirty="0"/>
              <a:t>Be personal. Let’s say “I” or “We”  -  not “They”.  </a:t>
            </a:r>
          </a:p>
          <a:p>
            <a:pPr>
              <a:spcAft>
                <a:spcPts val="1800"/>
              </a:spcAft>
            </a:pPr>
            <a:r>
              <a:rPr lang="en-GB" sz="2000" dirty="0"/>
              <a:t>Be specific. Small changes, not big words, make the difference. </a:t>
            </a:r>
          </a:p>
          <a:p>
            <a:pPr>
              <a:spcAft>
                <a:spcPts val="1800"/>
              </a:spcAft>
            </a:pPr>
            <a:r>
              <a:rPr lang="en-GB" sz="2000" dirty="0"/>
              <a:t>Be committed. Say what you will do, and when.  Commit for yourself, not for others.</a:t>
            </a:r>
          </a:p>
          <a:p>
            <a:pPr>
              <a:spcAft>
                <a:spcPts val="1800"/>
              </a:spcAft>
            </a:pPr>
            <a:r>
              <a:rPr lang="en-GB" sz="2000" dirty="0"/>
              <a:t>Keep focussed and concise – there will be time pressure so we can finish in one hour.</a:t>
            </a:r>
          </a:p>
          <a:p>
            <a:pPr>
              <a:spcAft>
                <a:spcPts val="1800"/>
              </a:spcAft>
            </a:pPr>
            <a:r>
              <a:rPr lang="en-GB" sz="2000" dirty="0"/>
              <a:t>Step by step process.  Please go with it.</a:t>
            </a:r>
          </a:p>
          <a:p>
            <a:pPr>
              <a:spcAft>
                <a:spcPts val="1800"/>
              </a:spcAft>
            </a:pPr>
            <a:r>
              <a:rPr lang="en-GB" sz="2000" dirty="0"/>
              <a:t>Key outcome is (at least) one action we can all sign up to and make happen.</a:t>
            </a:r>
            <a:endParaRPr lang="en-GB" dirty="0"/>
          </a:p>
        </p:txBody>
      </p:sp>
    </p:spTree>
    <p:extLst>
      <p:ext uri="{BB962C8B-B14F-4D97-AF65-F5344CB8AC3E}">
        <p14:creationId xmlns:p14="http://schemas.microsoft.com/office/powerpoint/2010/main" val="1481329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67544" y="295275"/>
            <a:ext cx="7990656" cy="685800"/>
          </a:xfrm>
        </p:spPr>
        <p:txBody>
          <a:bodyPr/>
          <a:lstStyle/>
          <a:p>
            <a:r>
              <a:rPr lang="en-GB" sz="2400" dirty="0">
                <a:solidFill>
                  <a:srgbClr val="00B0F0"/>
                </a:solidFill>
              </a:rPr>
              <a:t>Where is the gap?</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00" b="1" i="0" u="none" strike="noStrike" kern="1200" cap="none" spc="0" normalizeH="0" baseline="0" noProof="0" dirty="0">
                <a:ln>
                  <a:noFill/>
                </a:ln>
                <a:solidFill>
                  <a:srgbClr val="AC9A76">
                    <a:lumMod val="50000"/>
                  </a:srgbClr>
                </a:solidFill>
                <a:effectLst/>
                <a:uLnTx/>
                <a:uFillTx/>
                <a:latin typeface="Arial" panose="020B0604020202020204" pitchFamily="34" charset="0"/>
                <a:ea typeface="MS PGothic" panose="020B0600070205080204" pitchFamily="34" charset="-128"/>
              </a:rPr>
              <a:t>Slide </a:t>
            </a:r>
            <a:fld id="{620D1055-E5D3-45E6-B9EB-3913CB313D8C}" type="slidenum">
              <a:rPr kumimoji="0" lang="en-GB" altLang="en-US" sz="1000" b="1" i="0" u="none" strike="noStrike" kern="1200" cap="none" spc="0" normalizeH="0" baseline="0" noProof="0" smtClean="0">
                <a:ln>
                  <a:noFill/>
                </a:ln>
                <a:solidFill>
                  <a:srgbClr val="AC9A76">
                    <a:lumMod val="50000"/>
                  </a:srgbClr>
                </a:solidFill>
                <a:effectLst/>
                <a:uLnTx/>
                <a:uFillTx/>
                <a:latin typeface="Arial" panose="020B0604020202020204" pitchFamily="34" charset="0"/>
                <a:ea typeface="MS PGothic" panose="020B0600070205080204" pitchFamily="34" charset="-128"/>
              </a:rPr>
              <a:pPr marL="0" marR="0" lvl="0" indent="0" algn="l" defTabSz="914400" rtl="0" eaLnBrk="0" fontAlgn="base" latinLnBrk="0" hangingPunct="0">
                <a:lnSpc>
                  <a:spcPct val="100000"/>
                </a:lnSpc>
                <a:spcBef>
                  <a:spcPct val="0"/>
                </a:spcBef>
                <a:spcAft>
                  <a:spcPct val="0"/>
                </a:spcAft>
                <a:buClrTx/>
                <a:buSzTx/>
                <a:buFontTx/>
                <a:buNone/>
                <a:tabLst/>
                <a:defRPr/>
              </a:pPr>
              <a:t>5</a:t>
            </a:fld>
            <a:endParaRPr kumimoji="0" lang="en-GB" altLang="en-US" sz="1000" b="1" i="0" u="none" strike="noStrike" kern="1200" cap="none" spc="0" normalizeH="0" baseline="0" noProof="0" dirty="0">
              <a:ln>
                <a:noFill/>
              </a:ln>
              <a:solidFill>
                <a:srgbClr val="AC9A76">
                  <a:lumMod val="50000"/>
                </a:srgbClr>
              </a:solidFill>
              <a:effectLst/>
              <a:uLnTx/>
              <a:uFillTx/>
              <a:latin typeface="Arial" panose="020B0604020202020204" pitchFamily="34" charset="0"/>
              <a:ea typeface="MS PGothic" panose="020B0600070205080204" pitchFamily="34" charset="-128"/>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323529" y="1815021"/>
            <a:ext cx="8640960" cy="4392488"/>
          </a:xfrm>
        </p:spPr>
        <p:txBody>
          <a:bodyPr/>
          <a:lstStyle/>
          <a:p>
            <a:pPr marL="0" indent="0">
              <a:buNone/>
            </a:pPr>
            <a:endParaRPr lang="en-GB" sz="2000" b="1" dirty="0"/>
          </a:p>
          <a:p>
            <a:pPr marL="0" indent="0">
              <a:buNone/>
            </a:pPr>
            <a:r>
              <a:rPr lang="en-GB" sz="2000" b="1" dirty="0"/>
              <a:t>Our value we are working with today is: </a:t>
            </a:r>
            <a:r>
              <a:rPr lang="en-GB" sz="2000" b="1" i="1" dirty="0">
                <a:solidFill>
                  <a:srgbClr val="FF0000"/>
                </a:solidFill>
              </a:rPr>
              <a:t>[INSERT CHOSEN VALUE]</a:t>
            </a:r>
          </a:p>
          <a:p>
            <a:pPr marL="0" indent="0">
              <a:buNone/>
            </a:pPr>
            <a:endParaRPr lang="en-GB" sz="1000" i="1" dirty="0"/>
          </a:p>
          <a:p>
            <a:pPr marL="0" indent="0">
              <a:buNone/>
            </a:pPr>
            <a:r>
              <a:rPr lang="en-GB" sz="2000" i="1" dirty="0"/>
              <a:t>Split into teams of 2s and 3s and discuss</a:t>
            </a:r>
            <a:r>
              <a:rPr lang="en-GB" sz="2000" dirty="0"/>
              <a:t>: </a:t>
            </a:r>
          </a:p>
          <a:p>
            <a:pPr marL="0" indent="0">
              <a:buNone/>
            </a:pPr>
            <a:endParaRPr lang="en-GB" sz="1000" dirty="0"/>
          </a:p>
          <a:p>
            <a:pPr marL="0" indent="0">
              <a:spcAft>
                <a:spcPts val="600"/>
              </a:spcAft>
              <a:buNone/>
            </a:pPr>
            <a:endParaRPr lang="en-GB" sz="2000" b="1" i="1" dirty="0"/>
          </a:p>
          <a:p>
            <a:pPr marL="0" indent="0">
              <a:spcAft>
                <a:spcPts val="600"/>
              </a:spcAft>
              <a:buNone/>
            </a:pPr>
            <a:r>
              <a:rPr lang="en-US" sz="2000" b="1" i="1" dirty="0"/>
              <a:t>In what way is this value important or meaningful to me personally?</a:t>
            </a:r>
            <a:r>
              <a:rPr lang="en-GB" sz="2000" b="1" i="1" dirty="0">
                <a:solidFill>
                  <a:srgbClr val="FF0000"/>
                </a:solidFill>
              </a:rPr>
              <a:t> minutes</a:t>
            </a:r>
            <a:r>
              <a:rPr lang="en-GB" sz="2000" b="1" i="1" dirty="0"/>
              <a:t>                                                             </a:t>
            </a:r>
            <a:endParaRPr lang="en-GB" sz="2000" b="1" i="1" dirty="0">
              <a:solidFill>
                <a:srgbClr val="FF0000"/>
              </a:solidFill>
            </a:endParaRPr>
          </a:p>
          <a:p>
            <a:pPr marL="0" indent="0">
              <a:spcAft>
                <a:spcPts val="600"/>
              </a:spcAft>
              <a:buNone/>
            </a:pPr>
            <a:endParaRPr lang="en-GB" sz="1000" b="1" i="1" dirty="0"/>
          </a:p>
          <a:p>
            <a:pPr marL="0" indent="0">
              <a:spcAft>
                <a:spcPts val="600"/>
              </a:spcAft>
              <a:buNone/>
            </a:pPr>
            <a:r>
              <a:rPr lang="en-US" sz="2000" b="1" i="1" dirty="0"/>
              <a:t>What do you believe we would be doing (or not doing) if we really practiced this value in our group?</a:t>
            </a:r>
            <a:r>
              <a:rPr lang="en-GB" sz="2000" b="1" i="1" dirty="0"/>
              <a:t>      </a:t>
            </a:r>
            <a:r>
              <a:rPr lang="en-GB" sz="2000" b="1" i="1" dirty="0">
                <a:solidFill>
                  <a:srgbClr val="FF0000"/>
                </a:solidFill>
              </a:rPr>
              <a:t>4 minutes</a:t>
            </a:r>
            <a:r>
              <a:rPr lang="en-GB" sz="2000" b="1" i="1" dirty="0"/>
              <a:t>           </a:t>
            </a:r>
          </a:p>
          <a:p>
            <a:pPr marL="0" indent="0">
              <a:spcAft>
                <a:spcPts val="600"/>
              </a:spcAft>
              <a:buNone/>
            </a:pPr>
            <a:r>
              <a:rPr lang="en-GB" sz="2000" dirty="0"/>
              <a:t>		  </a:t>
            </a:r>
          </a:p>
          <a:p>
            <a:pPr marL="0" indent="0">
              <a:spcAft>
                <a:spcPts val="600"/>
              </a:spcAft>
              <a:buNone/>
            </a:pPr>
            <a:endParaRPr lang="en-GB" sz="2000" b="1" dirty="0"/>
          </a:p>
          <a:p>
            <a:pPr marL="0" indent="0">
              <a:spcAft>
                <a:spcPts val="600"/>
              </a:spcAft>
              <a:buNone/>
            </a:pPr>
            <a:br>
              <a:rPr lang="en-GB" sz="2000" b="1" dirty="0"/>
            </a:br>
            <a:endParaRPr lang="en-GB" sz="2000" b="1" dirty="0"/>
          </a:p>
          <a:p>
            <a:pPr marL="0" indent="0">
              <a:spcAft>
                <a:spcPts val="600"/>
              </a:spcAft>
              <a:buNone/>
            </a:pPr>
            <a:endParaRPr lang="en-GB" sz="2000" dirty="0"/>
          </a:p>
        </p:txBody>
      </p:sp>
    </p:spTree>
    <p:extLst>
      <p:ext uri="{BB962C8B-B14F-4D97-AF65-F5344CB8AC3E}">
        <p14:creationId xmlns:p14="http://schemas.microsoft.com/office/powerpoint/2010/main" val="392966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What can we do?</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6</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829816" y="2132856"/>
            <a:ext cx="7879209" cy="3780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spcAft>
                <a:spcPts val="600"/>
              </a:spcAft>
              <a:buNone/>
            </a:pPr>
            <a:r>
              <a:rPr lang="en-GB" sz="2000" b="1" dirty="0"/>
              <a:t>What one thing could we do to put that value more fully into action as a group?</a:t>
            </a:r>
            <a:r>
              <a:rPr lang="en-GB" sz="2000" dirty="0"/>
              <a:t>  </a:t>
            </a:r>
          </a:p>
          <a:p>
            <a:pPr marL="0" indent="0">
              <a:spcAft>
                <a:spcPts val="600"/>
              </a:spcAft>
              <a:buNone/>
            </a:pPr>
            <a:endParaRPr lang="en-GB" sz="2000" dirty="0"/>
          </a:p>
          <a:p>
            <a:pPr defTabSz="914126">
              <a:spcAft>
                <a:spcPts val="1800"/>
              </a:spcAft>
              <a:defRPr/>
            </a:pPr>
            <a:r>
              <a:rPr lang="en-GB" sz="2000" dirty="0"/>
              <a:t>Form new teams of 2s or 3s</a:t>
            </a:r>
          </a:p>
          <a:p>
            <a:pPr defTabSz="914126">
              <a:spcAft>
                <a:spcPts val="1800"/>
              </a:spcAft>
              <a:defRPr/>
            </a:pPr>
            <a:r>
              <a:rPr lang="en-GB" sz="2000" dirty="0"/>
              <a:t>Silent reflection and post it notes </a:t>
            </a:r>
            <a:r>
              <a:rPr lang="en-GB" sz="2000" b="1" dirty="0">
                <a:solidFill>
                  <a:srgbClr val="FF0000"/>
                </a:solidFill>
              </a:rPr>
              <a:t>2 minutes</a:t>
            </a:r>
          </a:p>
          <a:p>
            <a:pPr defTabSz="914126">
              <a:spcAft>
                <a:spcPts val="1800"/>
              </a:spcAft>
              <a:defRPr/>
            </a:pPr>
            <a:r>
              <a:rPr lang="en-GB" sz="2000" dirty="0"/>
              <a:t>Team discussion </a:t>
            </a:r>
            <a:r>
              <a:rPr lang="en-GB" sz="2000" b="1" dirty="0">
                <a:solidFill>
                  <a:srgbClr val="FF0000"/>
                </a:solidFill>
              </a:rPr>
              <a:t>8 minutes</a:t>
            </a:r>
          </a:p>
        </p:txBody>
      </p:sp>
    </p:spTree>
    <p:extLst>
      <p:ext uri="{BB962C8B-B14F-4D97-AF65-F5344CB8AC3E}">
        <p14:creationId xmlns:p14="http://schemas.microsoft.com/office/powerpoint/2010/main" val="348951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What can we do?</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7</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864106" y="1237852"/>
            <a:ext cx="7879209" cy="514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spcAft>
                <a:spcPts val="600"/>
              </a:spcAft>
              <a:buNone/>
            </a:pPr>
            <a:endParaRPr lang="en-GB" sz="2000" dirty="0"/>
          </a:p>
          <a:p>
            <a:pPr marL="0" indent="0">
              <a:spcBef>
                <a:spcPts val="0"/>
              </a:spcBef>
              <a:spcAft>
                <a:spcPts val="0"/>
              </a:spcAft>
              <a:buNone/>
            </a:pPr>
            <a:r>
              <a:rPr lang="en-GB" sz="2000" b="1" dirty="0"/>
              <a:t>Assess the impact of each action and select the top one</a:t>
            </a:r>
          </a:p>
          <a:p>
            <a:pPr marL="0" indent="0">
              <a:spcBef>
                <a:spcPts val="0"/>
              </a:spcBef>
              <a:spcAft>
                <a:spcPts val="0"/>
              </a:spcAft>
              <a:buNone/>
            </a:pPr>
            <a:r>
              <a:rPr lang="en-GB" sz="2000" dirty="0"/>
              <a:t> </a:t>
            </a:r>
          </a:p>
          <a:p>
            <a:pPr defTabSz="914126">
              <a:spcAft>
                <a:spcPts val="1800"/>
              </a:spcAft>
              <a:defRPr/>
            </a:pPr>
            <a:r>
              <a:rPr lang="en-GB" sz="2000" dirty="0"/>
              <a:t>Stay in the same teams</a:t>
            </a:r>
          </a:p>
          <a:p>
            <a:pPr defTabSz="914126">
              <a:spcAft>
                <a:spcPts val="1800"/>
              </a:spcAft>
              <a:defRPr/>
            </a:pPr>
            <a:r>
              <a:rPr lang="en-GB" sz="2000" dirty="0"/>
              <a:t>In assessing an action ask questions like:</a:t>
            </a:r>
          </a:p>
          <a:p>
            <a:pPr marL="0" indent="0">
              <a:spcBef>
                <a:spcPts val="0"/>
              </a:spcBef>
              <a:spcAft>
                <a:spcPts val="0"/>
              </a:spcAft>
              <a:buNone/>
            </a:pPr>
            <a:r>
              <a:rPr lang="en-GB" sz="2000" dirty="0"/>
              <a:t>     - will it inspire others to also put that at value into action?</a:t>
            </a:r>
          </a:p>
          <a:p>
            <a:pPr marL="0" indent="0">
              <a:spcBef>
                <a:spcPts val="0"/>
              </a:spcBef>
              <a:spcAft>
                <a:spcPts val="0"/>
              </a:spcAft>
              <a:buNone/>
            </a:pPr>
            <a:r>
              <a:rPr lang="en-GB" sz="2000" dirty="0"/>
              <a:t>     - how easy is it to implement?</a:t>
            </a:r>
          </a:p>
          <a:p>
            <a:pPr marL="0" indent="0">
              <a:spcBef>
                <a:spcPts val="0"/>
              </a:spcBef>
              <a:spcAft>
                <a:spcPts val="0"/>
              </a:spcAft>
              <a:buNone/>
            </a:pPr>
            <a:r>
              <a:rPr lang="en-GB" sz="2000" dirty="0"/>
              <a:t>     - will it involve investment/expense?</a:t>
            </a:r>
          </a:p>
          <a:p>
            <a:pPr marL="0" indent="0">
              <a:spcBef>
                <a:spcPts val="0"/>
              </a:spcBef>
              <a:spcAft>
                <a:spcPts val="0"/>
              </a:spcAft>
              <a:buNone/>
            </a:pPr>
            <a:r>
              <a:rPr lang="en-GB" sz="2000" dirty="0"/>
              <a:t>     - will it need high level approval?</a:t>
            </a:r>
          </a:p>
          <a:p>
            <a:pPr marL="0" indent="0">
              <a:spcBef>
                <a:spcPts val="0"/>
              </a:spcBef>
              <a:spcAft>
                <a:spcPts val="0"/>
              </a:spcAft>
              <a:buNone/>
            </a:pPr>
            <a:r>
              <a:rPr lang="en-GB" sz="2000" i="1" dirty="0"/>
              <a:t>     - </a:t>
            </a:r>
            <a:r>
              <a:rPr lang="en-GB" sz="2000" dirty="0"/>
              <a:t>how motivated are we to take this action?</a:t>
            </a:r>
          </a:p>
          <a:p>
            <a:pPr>
              <a:spcBef>
                <a:spcPts val="0"/>
              </a:spcBef>
              <a:spcAft>
                <a:spcPts val="0"/>
              </a:spcAft>
            </a:pPr>
            <a:endParaRPr lang="en-GB" sz="2000" i="1" dirty="0"/>
          </a:p>
          <a:p>
            <a:pPr marL="0" indent="0" defTabSz="914126">
              <a:spcAft>
                <a:spcPts val="1800"/>
              </a:spcAft>
              <a:buNone/>
              <a:defRPr/>
            </a:pPr>
            <a:r>
              <a:rPr lang="en-GB" sz="2000" b="1" dirty="0">
                <a:solidFill>
                  <a:srgbClr val="FF0000"/>
                </a:solidFill>
              </a:rPr>
              <a:t>6 minutes </a:t>
            </a:r>
          </a:p>
          <a:p>
            <a:pPr marL="0" indent="0">
              <a:spcBef>
                <a:spcPts val="0"/>
              </a:spcBef>
              <a:spcAft>
                <a:spcPts val="0"/>
              </a:spcAft>
              <a:buNone/>
            </a:pPr>
            <a:endParaRPr lang="en-GB" sz="2000" dirty="0"/>
          </a:p>
        </p:txBody>
      </p:sp>
    </p:spTree>
    <p:extLst>
      <p:ext uri="{BB962C8B-B14F-4D97-AF65-F5344CB8AC3E}">
        <p14:creationId xmlns:p14="http://schemas.microsoft.com/office/powerpoint/2010/main" val="19655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755576" y="295275"/>
            <a:ext cx="7702624" cy="685800"/>
          </a:xfrm>
        </p:spPr>
        <p:txBody>
          <a:bodyPr/>
          <a:lstStyle/>
          <a:p>
            <a:r>
              <a:rPr lang="en-GB" sz="2400" dirty="0">
                <a:solidFill>
                  <a:srgbClr val="00B0F0"/>
                </a:solidFill>
              </a:rPr>
              <a:t>What will we do?</a:t>
            </a:r>
            <a:endParaRPr lang="en-GB" altLang="en-US" sz="2400" dirty="0">
              <a:solidFill>
                <a:srgbClr val="00B0F0"/>
              </a:solidFill>
              <a:latin typeface="Aileron heavy"/>
            </a:endParaRPr>
          </a:p>
        </p:txBody>
      </p:sp>
      <p:sp>
        <p:nvSpPr>
          <p:cNvPr id="4" name="Slide Number Placeholder 3"/>
          <p:cNvSpPr>
            <a:spLocks noGrp="1"/>
          </p:cNvSpPr>
          <p:nvPr>
            <p:ph type="sldNum" sz="quarter" idx="12"/>
          </p:nvPr>
        </p:nvSpPr>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defRPr/>
            </a:pPr>
            <a:r>
              <a:rPr lang="en-GB" altLang="en-US" sz="1000" b="1" dirty="0">
                <a:solidFill>
                  <a:schemeClr val="accent6">
                    <a:lumMod val="50000"/>
                  </a:schemeClr>
                </a:solidFill>
              </a:rPr>
              <a:t>Slide </a:t>
            </a:r>
            <a:fld id="{620D1055-E5D3-45E6-B9EB-3913CB313D8C}" type="slidenum">
              <a:rPr lang="en-GB" altLang="en-US" sz="1000" b="1" smtClean="0">
                <a:solidFill>
                  <a:schemeClr val="accent6">
                    <a:lumMod val="50000"/>
                  </a:schemeClr>
                </a:solidFill>
              </a:rPr>
              <a:pPr>
                <a:defRPr/>
              </a:pPr>
              <a:t>8</a:t>
            </a:fld>
            <a:endParaRPr lang="en-GB" altLang="en-US" sz="1000" b="1" dirty="0">
              <a:solidFill>
                <a:schemeClr val="accent6">
                  <a:lumMod val="50000"/>
                </a:schemeClr>
              </a:solidFill>
            </a:endParaRPr>
          </a:p>
        </p:txBody>
      </p:sp>
      <p:pic>
        <p:nvPicPr>
          <p:cNvPr id="9221" name="Picture 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246063"/>
            <a:ext cx="168910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p:cNvSpPr>
            <a:spLocks noGrp="1"/>
          </p:cNvSpPr>
          <p:nvPr>
            <p:ph idx="1"/>
          </p:nvPr>
        </p:nvSpPr>
        <p:spPr>
          <a:xfrm>
            <a:off x="755576" y="1988840"/>
            <a:ext cx="7772400" cy="3516610"/>
          </a:xfrm>
        </p:spPr>
        <p:txBody>
          <a:bodyPr/>
          <a:lstStyle/>
          <a:p>
            <a:pPr marL="0" indent="0">
              <a:buNone/>
            </a:pPr>
            <a:endParaRPr lang="en-GB" sz="2000" dirty="0"/>
          </a:p>
          <a:p>
            <a:pPr marL="0" indent="0">
              <a:buNone/>
            </a:pPr>
            <a:endParaRPr lang="en-GB" sz="2000" dirty="0"/>
          </a:p>
          <a:p>
            <a:pPr marL="0" indent="-360000">
              <a:spcBef>
                <a:spcPts val="0"/>
              </a:spcBef>
              <a:buNone/>
            </a:pPr>
            <a:r>
              <a:rPr lang="en-GB" sz="2000" dirty="0"/>
              <a:t>  </a:t>
            </a:r>
          </a:p>
        </p:txBody>
      </p:sp>
      <p:sp>
        <p:nvSpPr>
          <p:cNvPr id="3" name="TextBox 2"/>
          <p:cNvSpPr txBox="1"/>
          <p:nvPr/>
        </p:nvSpPr>
        <p:spPr>
          <a:xfrm>
            <a:off x="1403648" y="2780928"/>
            <a:ext cx="6624736" cy="461665"/>
          </a:xfrm>
          <a:prstGeom prst="rect">
            <a:avLst/>
          </a:prstGeom>
          <a:noFill/>
        </p:spPr>
        <p:txBody>
          <a:bodyPr wrap="square" rtlCol="0">
            <a:spAutoFit/>
          </a:bodyPr>
          <a:lstStyle/>
          <a:p>
            <a:pPr algn="ctr"/>
            <a:endParaRPr lang="en-GB" dirty="0"/>
          </a:p>
        </p:txBody>
      </p:sp>
      <p:sp>
        <p:nvSpPr>
          <p:cNvPr id="8" name="Content Placeholder 1"/>
          <p:cNvSpPr txBox="1">
            <a:spLocks/>
          </p:cNvSpPr>
          <p:nvPr/>
        </p:nvSpPr>
        <p:spPr bwMode="auto">
          <a:xfrm>
            <a:off x="755576" y="1242022"/>
            <a:ext cx="7772400" cy="5010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cs typeface="+mn-cs"/>
              </a:defRPr>
            </a:lvl1pPr>
            <a:lvl2pPr marL="742950" indent="-28575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2pPr>
            <a:lvl3pPr marL="11430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3pPr>
            <a:lvl4pPr marL="16002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4pPr>
            <a:lvl5pPr marL="2057400" indent="-228600" algn="l" rtl="0" eaLnBrk="0" fontAlgn="base" hangingPunct="0">
              <a:spcBef>
                <a:spcPct val="20000"/>
              </a:spcBef>
              <a:spcAft>
                <a:spcPct val="0"/>
              </a:spcAft>
              <a:buFont typeface="Times" panose="02020603050405020304" pitchFamily="18" charset="0"/>
              <a:buChar char="•"/>
              <a:defRPr sz="1600">
                <a:solidFill>
                  <a:srgbClr val="686A69"/>
                </a:solidFill>
                <a:latin typeface="+mn-lt"/>
                <a:ea typeface="MS PGothic" pitchFamily="34" charset="-128"/>
              </a:defRPr>
            </a:lvl5pPr>
            <a:lvl6pPr marL="2514600" indent="-228600" algn="l" rtl="0" fontAlgn="base">
              <a:spcBef>
                <a:spcPct val="20000"/>
              </a:spcBef>
              <a:spcAft>
                <a:spcPct val="0"/>
              </a:spcAft>
              <a:buFont typeface="Times" charset="0"/>
              <a:buChar char="•"/>
              <a:defRPr sz="1600">
                <a:solidFill>
                  <a:schemeClr val="tx1"/>
                </a:solidFill>
                <a:latin typeface="+mn-lt"/>
                <a:ea typeface="+mn-ea"/>
              </a:defRPr>
            </a:lvl6pPr>
            <a:lvl7pPr marL="2971800" indent="-228600" algn="l" rtl="0" fontAlgn="base">
              <a:spcBef>
                <a:spcPct val="20000"/>
              </a:spcBef>
              <a:spcAft>
                <a:spcPct val="0"/>
              </a:spcAft>
              <a:buFont typeface="Times" charset="0"/>
              <a:buChar char="•"/>
              <a:defRPr sz="1600">
                <a:solidFill>
                  <a:schemeClr val="tx1"/>
                </a:solidFill>
                <a:latin typeface="+mn-lt"/>
                <a:ea typeface="+mn-ea"/>
              </a:defRPr>
            </a:lvl7pPr>
            <a:lvl8pPr marL="3429000" indent="-228600" algn="l" rtl="0" fontAlgn="base">
              <a:spcBef>
                <a:spcPct val="20000"/>
              </a:spcBef>
              <a:spcAft>
                <a:spcPct val="0"/>
              </a:spcAft>
              <a:buFont typeface="Times" charset="0"/>
              <a:buChar char="•"/>
              <a:defRPr sz="1600">
                <a:solidFill>
                  <a:schemeClr val="tx1"/>
                </a:solidFill>
                <a:latin typeface="+mn-lt"/>
                <a:ea typeface="+mn-ea"/>
              </a:defRPr>
            </a:lvl8pPr>
            <a:lvl9pPr marL="3886200" indent="-228600" algn="l" rtl="0" fontAlgn="base">
              <a:spcBef>
                <a:spcPct val="20000"/>
              </a:spcBef>
              <a:spcAft>
                <a:spcPct val="0"/>
              </a:spcAft>
              <a:buFont typeface="Times" charset="0"/>
              <a:buChar char="•"/>
              <a:defRPr sz="1600">
                <a:solidFill>
                  <a:schemeClr val="tx1"/>
                </a:solidFill>
                <a:latin typeface="+mn-lt"/>
                <a:ea typeface="+mn-ea"/>
              </a:defRPr>
            </a:lvl9pPr>
          </a:lstStyle>
          <a:p>
            <a:pPr marL="0" indent="0">
              <a:buNone/>
            </a:pPr>
            <a:r>
              <a:rPr lang="en-GB" sz="1800" i="1" dirty="0"/>
              <a:t>Now all teams come together for general discussion</a:t>
            </a:r>
          </a:p>
          <a:p>
            <a:pPr marL="0" indent="0">
              <a:buNone/>
            </a:pPr>
            <a:endParaRPr lang="en-GB" sz="1800" dirty="0"/>
          </a:p>
          <a:p>
            <a:pPr marL="0" indent="0">
              <a:spcAft>
                <a:spcPts val="600"/>
              </a:spcAft>
              <a:buNone/>
            </a:pPr>
            <a:r>
              <a:rPr lang="en-GB" sz="1800" dirty="0"/>
              <a:t>Each of the teams now shares its best idea – keep it brief</a:t>
            </a:r>
          </a:p>
          <a:p>
            <a:pPr marL="0" indent="0">
              <a:spcAft>
                <a:spcPts val="600"/>
              </a:spcAft>
              <a:buNone/>
            </a:pPr>
            <a:r>
              <a:rPr lang="en-GB" sz="1800" dirty="0"/>
              <a:t>General discussion of the actions that the teams came up with, and the assessments of their impact</a:t>
            </a:r>
          </a:p>
          <a:p>
            <a:pPr marL="0" indent="0">
              <a:spcAft>
                <a:spcPts val="600"/>
              </a:spcAft>
              <a:buNone/>
            </a:pPr>
            <a:r>
              <a:rPr lang="en-GB" sz="1800" dirty="0"/>
              <a:t>Decide which actions would have the most significant impact on attendees, on the group, and on the whole community  </a:t>
            </a:r>
          </a:p>
          <a:p>
            <a:pPr marL="0" indent="0">
              <a:spcAft>
                <a:spcPts val="600"/>
              </a:spcAft>
              <a:buNone/>
            </a:pPr>
            <a:r>
              <a:rPr lang="en-GB" sz="1800" dirty="0"/>
              <a:t>Produce an outline plan to put one or more of the actions into practice across the organisation </a:t>
            </a:r>
          </a:p>
          <a:p>
            <a:pPr marL="0" indent="0">
              <a:spcAft>
                <a:spcPts val="600"/>
              </a:spcAft>
              <a:buNone/>
            </a:pPr>
            <a:endParaRPr lang="en-GB" sz="1800" b="1" dirty="0"/>
          </a:p>
          <a:p>
            <a:pPr marL="0" indent="0">
              <a:spcAft>
                <a:spcPts val="600"/>
              </a:spcAft>
              <a:buNone/>
            </a:pPr>
            <a:r>
              <a:rPr lang="en-GB" sz="1800" b="1" dirty="0"/>
              <a:t>Everybody commits to put the chosen action(s) into practi</a:t>
            </a:r>
            <a:r>
              <a:rPr lang="en-GB" sz="1800" b="1" i="1" dirty="0"/>
              <a:t>c</a:t>
            </a:r>
            <a:r>
              <a:rPr lang="en-GB" sz="1800" b="1" dirty="0"/>
              <a:t>e by signing the We Value Template</a:t>
            </a:r>
          </a:p>
          <a:p>
            <a:pPr marL="0" indent="0">
              <a:spcAft>
                <a:spcPts val="600"/>
              </a:spcAft>
              <a:buNone/>
            </a:pPr>
            <a:endParaRPr lang="en-GB" sz="1800" b="1" dirty="0">
              <a:solidFill>
                <a:srgbClr val="FF0000"/>
              </a:solidFill>
            </a:endParaRPr>
          </a:p>
          <a:p>
            <a:pPr marL="0" indent="0">
              <a:spcAft>
                <a:spcPts val="600"/>
              </a:spcAft>
              <a:buNone/>
            </a:pPr>
            <a:r>
              <a:rPr lang="en-GB" sz="1800" b="1" dirty="0">
                <a:solidFill>
                  <a:srgbClr val="FF0000"/>
                </a:solidFill>
              </a:rPr>
              <a:t>20 minutes in all</a:t>
            </a:r>
          </a:p>
          <a:p>
            <a:pPr marL="0" indent="0">
              <a:spcAft>
                <a:spcPts val="600"/>
              </a:spcAft>
              <a:buNone/>
            </a:pPr>
            <a:endParaRPr lang="en-GB" sz="1800" dirty="0"/>
          </a:p>
        </p:txBody>
      </p:sp>
    </p:spTree>
    <p:extLst>
      <p:ext uri="{BB962C8B-B14F-4D97-AF65-F5344CB8AC3E}">
        <p14:creationId xmlns:p14="http://schemas.microsoft.com/office/powerpoint/2010/main" val="2369560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AAF996-0143-41CB-B5D1-C70522E7821C}"/>
              </a:ext>
            </a:extLst>
          </p:cNvPr>
          <p:cNvSpPr>
            <a:spLocks noGrp="1"/>
          </p:cNvSpPr>
          <p:nvPr>
            <p:ph type="sldNum" sz="quarter" idx="12"/>
          </p:nvPr>
        </p:nvSpPr>
        <p:spPr/>
        <p:txBody>
          <a:bodyPr/>
          <a:lstStyle/>
          <a:p>
            <a:pPr>
              <a:defRPr/>
            </a:pPr>
            <a:fld id="{F851C7EF-1A74-43C0-9DA4-E3D0A5354ECF}" type="slidenum">
              <a:rPr lang="en-US" altLang="en-US" smtClean="0"/>
              <a:pPr>
                <a:defRPr/>
              </a:pPr>
              <a:t>9</a:t>
            </a:fld>
            <a:endParaRPr lang="en-US" altLang="en-US" sz="1400"/>
          </a:p>
        </p:txBody>
      </p:sp>
      <p:pic>
        <p:nvPicPr>
          <p:cNvPr id="2055" name="Picture 7" descr="WVD-logo-new-e1467280041822">
            <a:extLst>
              <a:ext uri="{FF2B5EF4-FFF2-40B4-BE49-F238E27FC236}">
                <a16:creationId xmlns:a16="http://schemas.microsoft.com/office/drawing/2014/main" id="{91C3FFDD-12E6-4DFF-A3A2-4F9DABE148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37746" y="5472688"/>
            <a:ext cx="1781175" cy="70485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D959F908-12C5-4E11-A088-0A18B5D2CC49}"/>
              </a:ext>
            </a:extLst>
          </p:cNvPr>
          <p:cNvSpPr>
            <a:spLocks noGrp="1" noChangeArrowheads="1"/>
          </p:cNvSpPr>
          <p:nvPr/>
        </p:nvSpPr>
        <p:spPr bwMode="auto">
          <a:xfrm>
            <a:off x="899592" y="478288"/>
            <a:ext cx="75533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rgbClr val="808080"/>
                </a:solidFill>
                <a:effectLst/>
                <a:latin typeface="Arial Rounded MT Bold" panose="020F0704030504030204" pitchFamily="34" charset="0"/>
                <a:ea typeface="Times New Roman" panose="02020603050405020304" pitchFamily="18" charset="0"/>
                <a:cs typeface="Times New Roman" panose="02020603050405020304" pitchFamily="18" charset="0"/>
              </a:rPr>
              <a:t>WE VALUE…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6" name="Subtitle 2">
            <a:extLst>
              <a:ext uri="{FF2B5EF4-FFF2-40B4-BE49-F238E27FC236}">
                <a16:creationId xmlns:a16="http://schemas.microsoft.com/office/drawing/2014/main" id="{49D153EE-904D-4E58-9A8D-FAFEEA5FFB55}"/>
              </a:ext>
            </a:extLst>
          </p:cNvPr>
          <p:cNvSpPr>
            <a:spLocks noGrp="1"/>
          </p:cNvSpPr>
          <p:nvPr/>
        </p:nvSpPr>
        <p:spPr>
          <a:xfrm>
            <a:off x="395536" y="3409087"/>
            <a:ext cx="8424936" cy="1914754"/>
          </a:xfrm>
          <a:prstGeom prst="rect">
            <a:avLst/>
          </a:prstGeom>
          <a:ln w="19050">
            <a:solidFill>
              <a:schemeClr val="bg1">
                <a:lumMod val="50000"/>
              </a:schemeClr>
            </a:solidFill>
            <a:prstDash val="dash"/>
          </a:ln>
        </p:spPr>
        <p:txBody>
          <a:bodyPr vert="horz" lIns="91440" tIns="45720" rIns="91440" bIns="45720" rtlCol="0">
            <a:normAutofit/>
          </a:bodyPr>
          <a:lstStyle/>
          <a:p>
            <a:endParaRPr lang="en-GB"/>
          </a:p>
        </p:txBody>
      </p:sp>
      <p:sp>
        <p:nvSpPr>
          <p:cNvPr id="5" name="TextBox 3">
            <a:extLst>
              <a:ext uri="{FF2B5EF4-FFF2-40B4-BE49-F238E27FC236}">
                <a16:creationId xmlns:a16="http://schemas.microsoft.com/office/drawing/2014/main" id="{967CCCC1-7BB8-46F9-8623-43747C687CB9}"/>
              </a:ext>
            </a:extLst>
          </p:cNvPr>
          <p:cNvSpPr txBox="1">
            <a:spLocks noChangeArrowheads="1"/>
          </p:cNvSpPr>
          <p:nvPr/>
        </p:nvSpPr>
        <p:spPr bwMode="auto">
          <a:xfrm>
            <a:off x="6305550" y="6165304"/>
            <a:ext cx="2762250" cy="31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0000"/>
                </a:solidFill>
                <a:effectLst/>
                <a:latin typeface="Arial Rounded MT Bold" panose="020F0704030504030204" pitchFamily="34" charset="0"/>
                <a:ea typeface="Times New Roman" panose="02020603050405020304" pitchFamily="18" charset="0"/>
                <a:cs typeface="Times New Roman" panose="02020603050405020304" pitchFamily="18" charset="0"/>
              </a:rPr>
              <a:t>www.worldvaluesday.com</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8" name="Subtitle 2">
            <a:extLst>
              <a:ext uri="{FF2B5EF4-FFF2-40B4-BE49-F238E27FC236}">
                <a16:creationId xmlns:a16="http://schemas.microsoft.com/office/drawing/2014/main" id="{64B809FD-EEF9-4538-8051-6F75F9290E4E}"/>
              </a:ext>
            </a:extLst>
          </p:cNvPr>
          <p:cNvSpPr>
            <a:spLocks noGrp="1"/>
          </p:cNvSpPr>
          <p:nvPr/>
        </p:nvSpPr>
        <p:spPr>
          <a:xfrm>
            <a:off x="395536" y="1459231"/>
            <a:ext cx="8424936" cy="1041851"/>
          </a:xfrm>
          <a:prstGeom prst="rect">
            <a:avLst/>
          </a:prstGeom>
          <a:ln w="19050">
            <a:solidFill>
              <a:schemeClr val="bg1">
                <a:lumMod val="50000"/>
              </a:schemeClr>
            </a:solidFill>
            <a:prstDash val="dash"/>
          </a:ln>
        </p:spPr>
        <p:txBody>
          <a:bodyPr vert="horz" lIns="91440" tIns="45720" rIns="91440" bIns="45720" rtlCol="0">
            <a:normAutofit/>
          </a:bodyPr>
          <a:lstStyle/>
          <a:p>
            <a:endParaRPr lang="en-GB"/>
          </a:p>
        </p:txBody>
      </p:sp>
      <p:sp>
        <p:nvSpPr>
          <p:cNvPr id="7" name="Text Box 2">
            <a:extLst>
              <a:ext uri="{FF2B5EF4-FFF2-40B4-BE49-F238E27FC236}">
                <a16:creationId xmlns:a16="http://schemas.microsoft.com/office/drawing/2014/main" id="{82C42153-D862-4B7B-AAF1-839D41B3E5C5}"/>
              </a:ext>
            </a:extLst>
          </p:cNvPr>
          <p:cNvSpPr txBox="1">
            <a:spLocks noChangeArrowheads="1"/>
          </p:cNvSpPr>
          <p:nvPr/>
        </p:nvSpPr>
        <p:spPr bwMode="auto">
          <a:xfrm>
            <a:off x="647700" y="5524500"/>
            <a:ext cx="558048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rgbClr val="808080"/>
                </a:solidFill>
                <a:effectLst/>
                <a:latin typeface="Arial Rounded MT Bold" panose="020F0704030504030204" pitchFamily="34" charset="0"/>
                <a:ea typeface="Times New Roman" panose="02020603050405020304" pitchFamily="18" charset="0"/>
                <a:cs typeface="Times New Roman" panose="02020603050405020304" pitchFamily="18" charset="0"/>
              </a:rPr>
              <a:t>#WorldValuesDay</a:t>
            </a:r>
            <a:endParaRPr kumimoji="0" lang="en-US" altLang="en-US" sz="3600" b="0" i="0" u="none" strike="noStrike" cap="none" normalizeH="0" baseline="0" dirty="0">
              <a:ln>
                <a:noFill/>
              </a:ln>
              <a:solidFill>
                <a:schemeClr val="tx1"/>
              </a:solidFill>
              <a:effectLst/>
              <a:latin typeface="Arial" panose="020B0604020202020204" pitchFamily="34" charset="0"/>
            </a:endParaRPr>
          </a:p>
        </p:txBody>
      </p:sp>
      <p:sp>
        <p:nvSpPr>
          <p:cNvPr id="9" name="Rectangle 396">
            <a:extLst>
              <a:ext uri="{FF2B5EF4-FFF2-40B4-BE49-F238E27FC236}">
                <a16:creationId xmlns:a16="http://schemas.microsoft.com/office/drawing/2014/main" id="{FC18B7EE-C066-407A-AEC6-BE858C7FA22E}"/>
              </a:ext>
            </a:extLst>
          </p:cNvPr>
          <p:cNvSpPr>
            <a:spLocks noChangeArrowheads="1"/>
          </p:cNvSpPr>
          <p:nvPr/>
        </p:nvSpPr>
        <p:spPr bwMode="auto">
          <a:xfrm flipH="1">
            <a:off x="2627784" y="2371015"/>
            <a:ext cx="3888432" cy="1292662"/>
          </a:xfrm>
          <a:prstGeom prst="rect">
            <a:avLst/>
          </a:prstGeom>
          <a:noFill/>
          <a:ln>
            <a:noFill/>
          </a:ln>
          <a:effectLst>
            <a:outerShdw dist="38100" dir="2700000" sx="100500" sy="1005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vert="horz" wrap="square" lIns="274320" tIns="274320" rIns="274320" bIns="2743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rgbClr val="808080"/>
                </a:solidFill>
                <a:effectLst/>
                <a:latin typeface="Arial Rounded MT Bold" panose="020F0704030504030204" pitchFamily="34" charset="0"/>
                <a:ea typeface="Times New Roman" panose="02020603050405020304" pitchFamily="18" charset="0"/>
                <a:cs typeface="Times New Roman" panose="02020603050405020304" pitchFamily="18" charset="0"/>
              </a:rPr>
              <a:t>SO WE…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0" name="Rectangle 8">
            <a:extLst>
              <a:ext uri="{FF2B5EF4-FFF2-40B4-BE49-F238E27FC236}">
                <a16:creationId xmlns:a16="http://schemas.microsoft.com/office/drawing/2014/main" id="{E203D042-813D-4952-9713-E1E0811EEBE3}"/>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1" name="Rectangle 9">
            <a:extLst>
              <a:ext uri="{FF2B5EF4-FFF2-40B4-BE49-F238E27FC236}">
                <a16:creationId xmlns:a16="http://schemas.microsoft.com/office/drawing/2014/main" id="{2E5F4724-B579-4950-93B8-4D90CB8C457A}"/>
              </a:ext>
            </a:extLst>
          </p:cNvPr>
          <p:cNvSpPr>
            <a:spLocks noChangeArrowheads="1"/>
          </p:cNvSpPr>
          <p:nvPr/>
        </p:nvSpPr>
        <p:spPr bwMode="auto">
          <a:xfrm>
            <a:off x="45720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GB"/>
          </a:p>
        </p:txBody>
      </p:sp>
      <p:sp>
        <p:nvSpPr>
          <p:cNvPr id="12" name="Rectangle 14">
            <a:extLst>
              <a:ext uri="{FF2B5EF4-FFF2-40B4-BE49-F238E27FC236}">
                <a16:creationId xmlns:a16="http://schemas.microsoft.com/office/drawing/2014/main" id="{D494BE8C-1136-4FF9-A0F0-55CC743054A5}"/>
              </a:ext>
            </a:extLst>
          </p:cNvPr>
          <p:cNvSpPr>
            <a:spLocks noChangeArrowheads="1"/>
          </p:cNvSpPr>
          <p:nvPr/>
        </p:nvSpPr>
        <p:spPr bwMode="auto">
          <a:xfrm>
            <a:off x="0" y="1162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200" b="0" i="0" u="none" strike="noStrike" cap="none" normalizeH="0" baseline="0">
              <a:ln>
                <a:noFill/>
              </a:ln>
              <a:solidFill>
                <a:schemeClr val="tx1"/>
              </a:solidFill>
              <a:effectLst/>
              <a:ea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n-GB"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33895857"/>
      </p:ext>
    </p:extLst>
  </p:cSld>
  <p:clrMapOvr>
    <a:masterClrMapping/>
  </p:clrMapOvr>
</p:sld>
</file>

<file path=ppt/theme/theme1.xml><?xml version="1.0" encoding="utf-8"?>
<a:theme xmlns:a="http://schemas.openxmlformats.org/drawingml/2006/main" name="Executive">
  <a:themeElements>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fontScheme name="Executiv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Executive 1">
        <a:dk1>
          <a:srgbClr val="2C1102"/>
        </a:dk1>
        <a:lt1>
          <a:srgbClr val="686A69"/>
        </a:lt1>
        <a:dk2>
          <a:srgbClr val="FFFFFF"/>
        </a:dk2>
        <a:lt2>
          <a:srgbClr val="808080"/>
        </a:lt2>
        <a:accent1>
          <a:srgbClr val="212164"/>
        </a:accent1>
        <a:accent2>
          <a:srgbClr val="BEAA83"/>
        </a:accent2>
        <a:accent3>
          <a:srgbClr val="B9B9B9"/>
        </a:accent3>
        <a:accent4>
          <a:srgbClr val="240D01"/>
        </a:accent4>
        <a:accent5>
          <a:srgbClr val="ABABB8"/>
        </a:accent5>
        <a:accent6>
          <a:srgbClr val="AC9A76"/>
        </a:accent6>
        <a:hlink>
          <a:srgbClr val="6E3D19"/>
        </a:hlink>
        <a:folHlink>
          <a:srgbClr val="CBC38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Siren III:Applications:Microsoft Office 2004:Templates:Presentations:Designs:Executive</Template>
  <TotalTime>52521</TotalTime>
  <Words>2479</Words>
  <Application>Microsoft Office PowerPoint</Application>
  <PresentationFormat>On-screen Show (4:3)</PresentationFormat>
  <Paragraphs>227</Paragraphs>
  <Slides>11</Slides>
  <Notes>11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11</vt:i4>
      </vt:variant>
    </vt:vector>
  </HeadingPairs>
  <TitlesOfParts>
    <vt:vector size="20" baseType="lpstr">
      <vt:lpstr>Aileron heavy</vt:lpstr>
      <vt:lpstr>Arial</vt:lpstr>
      <vt:lpstr>Arial Rounded MT Bold</vt:lpstr>
      <vt:lpstr>Calibri</vt:lpstr>
      <vt:lpstr>DIN Alternate</vt:lpstr>
      <vt:lpstr>Times</vt:lpstr>
      <vt:lpstr>Wingdings</vt:lpstr>
      <vt:lpstr>Executive</vt:lpstr>
      <vt:lpstr>Custom Design</vt:lpstr>
      <vt:lpstr>PowerPoint Presentation</vt:lpstr>
      <vt:lpstr>Why Are We Here?</vt:lpstr>
      <vt:lpstr>Why Are We Here?</vt:lpstr>
      <vt:lpstr>PowerPoint Presentation</vt:lpstr>
      <vt:lpstr>Where is the gap?</vt:lpstr>
      <vt:lpstr>What can we do?</vt:lpstr>
      <vt:lpstr>What can we do?</vt:lpstr>
      <vt:lpstr>What will we do?</vt:lpstr>
      <vt:lpstr>PowerPoint Presentation</vt:lpstr>
      <vt:lpstr>How will we follow up?</vt:lpstr>
      <vt:lpstr>PowerPoint Presentation</vt:lpstr>
    </vt:vector>
  </TitlesOfParts>
  <Company>private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 here here</dc:title>
  <dc:creator>private</dc:creator>
  <cp:lastModifiedBy>Charles Fowler</cp:lastModifiedBy>
  <cp:revision>788</cp:revision>
  <cp:lastPrinted>2017-07-04T09:53:29Z</cp:lastPrinted>
  <dcterms:created xsi:type="dcterms:W3CDTF">2013-08-31T13:04:54Z</dcterms:created>
  <dcterms:modified xsi:type="dcterms:W3CDTF">2023-07-24T20:13:09Z</dcterms:modified>
</cp:coreProperties>
</file>