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4"/>
  </p:notesMasterIdLst>
  <p:sldIdLst>
    <p:sldId id="384" r:id="rId3"/>
    <p:sldId id="375" r:id="rId4"/>
    <p:sldId id="376" r:id="rId5"/>
    <p:sldId id="377" r:id="rId6"/>
    <p:sldId id="368" r:id="rId7"/>
    <p:sldId id="378" r:id="rId8"/>
    <p:sldId id="382" r:id="rId9"/>
    <p:sldId id="362" r:id="rId10"/>
    <p:sldId id="373" r:id="rId11"/>
    <p:sldId id="355" r:id="rId12"/>
    <p:sldId id="374" r:id="rId13"/>
  </p:sldIdLst>
  <p:sldSz cx="9144000" cy="6858000" type="screen4x3"/>
  <p:notesSz cx="6877050" cy="100028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D76"/>
    <a:srgbClr val="AA0E81"/>
    <a:srgbClr val="D812A4"/>
    <a:srgbClr val="404040"/>
    <a:srgbClr val="66552C"/>
    <a:srgbClr val="686A69"/>
    <a:srgbClr val="0092D2"/>
    <a:srgbClr val="FF3399"/>
    <a:srgbClr val="CCCC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3" autoAdjust="0"/>
    <p:restoredTop sz="69108" autoAdjust="0"/>
  </p:normalViewPr>
  <p:slideViewPr>
    <p:cSldViewPr>
      <p:cViewPr varScale="1">
        <p:scale>
          <a:sx n="72" d="100"/>
          <a:sy n="72" d="100"/>
        </p:scale>
        <p:origin x="2048" y="20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3896246"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38213" y="750888"/>
            <a:ext cx="5000625"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048" y="4751068"/>
            <a:ext cx="5042956" cy="4501517"/>
          </a:xfrm>
          <a:prstGeom prst="rect">
            <a:avLst/>
          </a:prstGeom>
          <a:noFill/>
          <a:ln>
            <a:noFill/>
          </a:ln>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3896246"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859" indent="-288407">
              <a:spcBef>
                <a:spcPct val="30000"/>
              </a:spcBef>
              <a:defRPr sz="1200">
                <a:solidFill>
                  <a:schemeClr val="tx1"/>
                </a:solidFill>
                <a:latin typeface="Arial" panose="020B0604020202020204" pitchFamily="34" charset="0"/>
                <a:ea typeface="MS PGothic" panose="020B0600070205080204" pitchFamily="34" charset="-128"/>
              </a:defRPr>
            </a:lvl2pPr>
            <a:lvl3pPr marL="1153630" indent="-230726">
              <a:spcBef>
                <a:spcPct val="30000"/>
              </a:spcBef>
              <a:defRPr sz="1200">
                <a:solidFill>
                  <a:schemeClr val="tx1"/>
                </a:solidFill>
                <a:latin typeface="Arial" panose="020B0604020202020204" pitchFamily="34" charset="0"/>
                <a:ea typeface="MS PGothic" panose="020B0600070205080204" pitchFamily="34" charset="-128"/>
              </a:defRPr>
            </a:lvl3pPr>
            <a:lvl4pPr marL="1615082" indent="-230726">
              <a:spcBef>
                <a:spcPct val="30000"/>
              </a:spcBef>
              <a:defRPr sz="1200">
                <a:solidFill>
                  <a:schemeClr val="tx1"/>
                </a:solidFill>
                <a:latin typeface="Arial" panose="020B0604020202020204" pitchFamily="34" charset="0"/>
                <a:ea typeface="MS PGothic" panose="020B0600070205080204" pitchFamily="34" charset="-128"/>
              </a:defRPr>
            </a:lvl4pPr>
            <a:lvl5pPr marL="2076534" indent="-230726">
              <a:spcBef>
                <a:spcPct val="30000"/>
              </a:spcBef>
              <a:defRPr sz="1200">
                <a:solidFill>
                  <a:schemeClr val="tx1"/>
                </a:solidFill>
                <a:latin typeface="Arial" panose="020B0604020202020204" pitchFamily="34" charset="0"/>
                <a:ea typeface="MS PGothic" panose="020B0600070205080204" pitchFamily="34" charset="-128"/>
              </a:defRPr>
            </a:lvl5pPr>
            <a:lvl6pPr marL="2537986"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9438"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0890"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2342"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you wish you can insert your school’s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remove the prompt box).</a:t>
            </a:r>
          </a:p>
        </p:txBody>
      </p:sp>
    </p:spTree>
    <p:extLst>
      <p:ext uri="{BB962C8B-B14F-4D97-AF65-F5344CB8AC3E}">
        <p14:creationId xmlns:p14="http://schemas.microsoft.com/office/powerpoint/2010/main" val="370172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8 minutes</a:t>
            </a:r>
          </a:p>
          <a:p>
            <a:pPr defTabSz="922904">
              <a:defRPr/>
            </a:pPr>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charset="0"/>
                <a:ea typeface="MS PGothic" pitchFamily="34" charset="-128"/>
                <a:cs typeface="ＭＳ Ｐゴシック" charset="0"/>
              </a:rPr>
              <a:t>Refresh and re-</a:t>
            </a:r>
            <a:r>
              <a:rPr lang="en-US" sz="1000" b="1" kern="1200" baseline="0" dirty="0" err="1">
                <a:solidFill>
                  <a:schemeClr val="tx1"/>
                </a:solidFill>
                <a:latin typeface="Arial" charset="0"/>
                <a:ea typeface="MS PGothic" pitchFamily="34" charset="-128"/>
                <a:cs typeface="ＭＳ Ｐゴシック" charset="0"/>
              </a:rPr>
              <a:t>energise</a:t>
            </a:r>
            <a:r>
              <a:rPr lang="en-US" sz="1000" b="1" kern="1200" baseline="0" dirty="0">
                <a:solidFill>
                  <a:schemeClr val="tx1"/>
                </a:solidFill>
                <a:latin typeface="Arial" charset="0"/>
                <a:ea typeface="MS PGothic" pitchFamily="34" charset="-128"/>
                <a:cs typeface="ＭＳ Ｐゴシック" charset="0"/>
              </a:rPr>
              <a:t> the practice of values and agree how to share out responsibility for moving the plan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This section is intended to prompt the participants and the rest of the school to follow up the session in various ways, and so help to refresh and re-</a:t>
            </a:r>
            <a:r>
              <a:rPr lang="en-US" sz="1000" b="0" kern="1200" baseline="0" dirty="0" err="1">
                <a:solidFill>
                  <a:schemeClr val="tx1"/>
                </a:solidFill>
                <a:latin typeface="Arial" charset="0"/>
                <a:ea typeface="MS PGothic" pitchFamily="34" charset="-128"/>
                <a:cs typeface="ＭＳ Ｐゴシック" charset="0"/>
              </a:rPr>
              <a:t>energise</a:t>
            </a:r>
            <a:r>
              <a:rPr lang="en-US" sz="1000" b="0" kern="1200" baseline="0" dirty="0">
                <a:solidFill>
                  <a:schemeClr val="tx1"/>
                </a:solidFill>
                <a:latin typeface="Arial" charset="0"/>
                <a:ea typeface="MS PGothic" pitchFamily="34" charset="-128"/>
                <a:cs typeface="ＭＳ Ｐゴシック" charset="0"/>
              </a:rPr>
              <a:t> the practice of values generally throughout the whole school community.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Ask everybody for suggested next steps ensure the agreed action is taken consistently over time, not just once or twice</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Ensure you have clear responsibility/</a:t>
            </a:r>
            <a:r>
              <a:rPr lang="en-US" sz="1000" b="0" kern="1200" baseline="0" dirty="0" err="1">
                <a:solidFill>
                  <a:schemeClr val="tx1"/>
                </a:solidFill>
                <a:latin typeface="Arial" charset="0"/>
                <a:ea typeface="MS PGothic" pitchFamily="34" charset="-128"/>
                <a:cs typeface="ＭＳ Ｐゴシック" charset="0"/>
              </a:rPr>
              <a:t>ies</a:t>
            </a:r>
            <a:r>
              <a:rPr lang="en-US" sz="1000" b="0" kern="1200" baseline="0" dirty="0">
                <a:solidFill>
                  <a:schemeClr val="tx1"/>
                </a:solidFill>
                <a:latin typeface="Arial" charset="0"/>
                <a:ea typeface="MS PGothic" pitchFamily="34" charset="-128"/>
                <a:cs typeface="ＭＳ Ｐゴシック" charset="0"/>
              </a:rPr>
              <a:t> for moving your chosen action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Note ideas from the group on how you’ll know you’ve been successful – what will be the impact of your chosen action if done consistently?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If time allows and where relevant you might also think about:</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to communicate the plan across the whole school – </a:t>
            </a:r>
            <a:r>
              <a:rPr lang="en-US" sz="1000" b="1" kern="1200" baseline="0" dirty="0">
                <a:solidFill>
                  <a:schemeClr val="tx1"/>
                </a:solidFill>
                <a:latin typeface="Arial" charset="0"/>
                <a:ea typeface="MS PGothic" pitchFamily="34" charset="-128"/>
                <a:cs typeface="+mn-cs"/>
              </a:rPr>
              <a:t>this should where possible involve all the pupils as well as all administrative and support staff</a:t>
            </a:r>
            <a:r>
              <a:rPr lang="en-US" sz="1000" b="0" kern="1200" baseline="0" dirty="0">
                <a:solidFill>
                  <a:schemeClr val="tx1"/>
                </a:solidFill>
                <a:latin typeface="Arial" charset="0"/>
                <a:ea typeface="MS PGothic" pitchFamily="34" charset="-128"/>
                <a:cs typeface="+mn-cs"/>
              </a:rPr>
              <a:t>. Why not parents too? For more about this please see the Values Guide for Schools which can be downloaded from this page:  </a:t>
            </a:r>
            <a:r>
              <a:rPr lang="en-US" sz="1000" b="0" u="sng" kern="1200" baseline="0" dirty="0">
                <a:solidFill>
                  <a:schemeClr val="tx1"/>
                </a:solidFill>
                <a:latin typeface="Arial" charset="0"/>
                <a:ea typeface="MS PGothic" pitchFamily="34" charset="-128"/>
                <a:cs typeface="+mn-cs"/>
              </a:rPr>
              <a:t>https://www.worldvaluesday.com/values-guides/</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the action/s can become embedded in the life of the school</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kern="1200" baseline="0" dirty="0">
                <a:solidFill>
                  <a:schemeClr val="tx1"/>
                </a:solidFill>
                <a:latin typeface="Arial" charset="0"/>
                <a:ea typeface="MS PGothic" pitchFamily="34" charset="-128"/>
                <a:cs typeface="+mn-cs"/>
              </a:rPr>
              <a:t>How</a:t>
            </a:r>
            <a:r>
              <a:rPr lang="en-US" sz="1000" b="0" kern="1200" baseline="0" dirty="0">
                <a:solidFill>
                  <a:schemeClr val="tx1"/>
                </a:solidFill>
                <a:latin typeface="Arial" charset="0"/>
                <a:ea typeface="MS PGothic" pitchFamily="34" charset="-128"/>
                <a:cs typeface="+mn-cs"/>
              </a:rPr>
              <a:t> </a:t>
            </a:r>
            <a:r>
              <a:rPr lang="en-US" sz="1000" b="1" dirty="0"/>
              <a:t>we can show appreciation </a:t>
            </a:r>
            <a:r>
              <a:rPr lang="en-US" sz="1000" dirty="0"/>
              <a:t>when the actions are being done well? This is likely to be an important element in the success of the plan.</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10</a:t>
            </a:fld>
            <a:endParaRPr lang="en-US" altLang="en-US"/>
          </a:p>
        </p:txBody>
      </p:sp>
    </p:spTree>
    <p:extLst>
      <p:ext uri="{BB962C8B-B14F-4D97-AF65-F5344CB8AC3E}">
        <p14:creationId xmlns:p14="http://schemas.microsoft.com/office/powerpoint/2010/main" val="11671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10791" indent="-273381">
              <a:spcBef>
                <a:spcPct val="30000"/>
              </a:spcBef>
              <a:defRPr sz="1100">
                <a:solidFill>
                  <a:schemeClr val="tx1"/>
                </a:solidFill>
                <a:latin typeface="Arial" panose="020B0604020202020204" pitchFamily="34" charset="0"/>
                <a:ea typeface="MS PGothic" panose="020B0600070205080204" pitchFamily="34" charset="-128"/>
              </a:defRPr>
            </a:lvl2pPr>
            <a:lvl3pPr marL="1093526" indent="-218705">
              <a:spcBef>
                <a:spcPct val="30000"/>
              </a:spcBef>
              <a:defRPr sz="1100">
                <a:solidFill>
                  <a:schemeClr val="tx1"/>
                </a:solidFill>
                <a:latin typeface="Arial" panose="020B0604020202020204" pitchFamily="34" charset="0"/>
                <a:ea typeface="MS PGothic" panose="020B0600070205080204" pitchFamily="34" charset="-128"/>
              </a:defRPr>
            </a:lvl3pPr>
            <a:lvl4pPr marL="1530936" indent="-218705">
              <a:spcBef>
                <a:spcPct val="30000"/>
              </a:spcBef>
              <a:defRPr sz="1100">
                <a:solidFill>
                  <a:schemeClr val="tx1"/>
                </a:solidFill>
                <a:latin typeface="Arial" panose="020B0604020202020204" pitchFamily="34" charset="0"/>
                <a:ea typeface="MS PGothic" panose="020B0600070205080204" pitchFamily="34" charset="-128"/>
              </a:defRPr>
            </a:lvl4pPr>
            <a:lvl5pPr marL="1968347" indent="-218705">
              <a:spcBef>
                <a:spcPct val="30000"/>
              </a:spcBef>
              <a:defRPr sz="1100">
                <a:solidFill>
                  <a:schemeClr val="tx1"/>
                </a:solidFill>
                <a:latin typeface="Arial" panose="020B0604020202020204" pitchFamily="34" charset="0"/>
                <a:ea typeface="MS PGothic" panose="020B0600070205080204" pitchFamily="34" charset="-128"/>
              </a:defRPr>
            </a:lvl5pPr>
            <a:lvl6pPr marL="240575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84316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28057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71798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11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Time for this slide 2 mins</a:t>
            </a:r>
          </a:p>
          <a:p>
            <a:r>
              <a:rPr lang="en-US" altLang="en-US" dirty="0">
                <a:latin typeface="Arial" panose="020B0604020202020204" pitchFamily="34" charset="0"/>
              </a:rPr>
              <a:t>Thank the attendees for taking time out of their day, for their enthusiasm and for the quality of the ideas. Finish by making the point that to have a real impact the values need to be practiced constantly and consistently. We need to keep on doing it!</a:t>
            </a:r>
          </a:p>
          <a:p>
            <a:endParaRPr lang="en-US" altLang="en-US" b="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everybody with the WE VALUE template and posting on Facebook, Twitter, </a:t>
            </a:r>
            <a:r>
              <a:rPr lang="en-US" sz="1200" dirty="0" err="1">
                <a:solidFill>
                  <a:srgbClr val="FF0000"/>
                </a:solidFill>
              </a:rPr>
              <a:t>Linkedin</a:t>
            </a:r>
            <a:r>
              <a:rPr lang="en-US" sz="1200" dirty="0">
                <a:solidFill>
                  <a:srgbClr val="FF0000"/>
                </a:solidFill>
              </a:rPr>
              <a:t> or Instagram, using #WorldValuesDay.</a:t>
            </a:r>
          </a:p>
          <a:p>
            <a:endParaRPr lang="en-US" altLang="en-US" dirty="0">
              <a:latin typeface="Arial" panose="020B0604020202020204" pitchFamily="34" charset="0"/>
            </a:endParaRPr>
          </a:p>
          <a:p>
            <a:endParaRPr lang="en-US" altLang="en-US" b="1" baseline="0" dirty="0">
              <a:latin typeface="Arial" panose="020B0604020202020204" pitchFamily="34" charset="0"/>
            </a:endParaRPr>
          </a:p>
          <a:p>
            <a:pPr defTabSz="874821">
              <a:spcAft>
                <a:spcPts val="574"/>
              </a:spcAft>
              <a:defRPr/>
            </a:pPr>
            <a:r>
              <a:rPr lang="en-GB" b="1" i="1" dirty="0"/>
              <a:t>If you think you may like outside help to establish/deepen your values programme, please email </a:t>
            </a:r>
            <a:r>
              <a:rPr lang="en-GB" b="1" i="1" u="sng" dirty="0"/>
              <a:t>contact@valuesalliance.co.uk</a:t>
            </a:r>
            <a:r>
              <a:rPr lang="en-GB" b="1" i="1" dirty="0"/>
              <a:t>  for suggestions and further resources</a:t>
            </a:r>
          </a:p>
          <a:p>
            <a:pPr>
              <a:spcAft>
                <a:spcPts val="574"/>
              </a:spcAft>
            </a:pPr>
            <a:endParaRPr lang="en-GB" b="1" i="1" dirty="0"/>
          </a:p>
          <a:p>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3 minutes</a:t>
            </a:r>
          </a:p>
          <a:p>
            <a:r>
              <a:rPr lang="en-GB" dirty="0"/>
              <a:t>Run briefly through this slide to remind everyone that for schools as indeed every kind of group or organisation it is vital to be aware of what its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p>
          <a:p>
            <a:endParaRPr lang="en-GB" sz="1200" b="1" i="1" kern="1200" baseline="0" dirty="0">
              <a:solidFill>
                <a:schemeClr val="dk1"/>
              </a:solidFill>
              <a:latin typeface="Arial" charset="0"/>
              <a:ea typeface="MS PGothic"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a:t>
            </a:r>
            <a:r>
              <a:rPr lang="en-US" sz="12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200" dirty="0">
                <a:latin typeface="Calibri" panose="020F0502020204030204" pitchFamily="34" charset="0"/>
                <a:ea typeface="Times New Roman" panose="02020603050405020304" pitchFamily="18" charset="0"/>
                <a:cs typeface="Times New Roman" panose="02020603050405020304" pitchFamily="18" charset="0"/>
              </a:rPr>
              <a:t> including all schools. They connect us all and provide the glue that binds the school together. They define its culture, the way it behaves and how it shows itself to the rest of the world. They guide us and keep us focused and on track.  But there is always room for improvement. All the disruption caused by the pandemic has had an impact upon all of us and on the way we connect with each other.  It may have loosened some of that glue that helped us work well together.   By focusing together on one of our values we will strengthen our connection with each other, and with our broader communities. </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200" b="0" i="1" kern="1200" baseline="0" dirty="0">
              <a:solidFill>
                <a:schemeClr val="dk1"/>
              </a:solidFill>
              <a:latin typeface="Arial" charset="0"/>
              <a:ea typeface="MS PGothic" pitchFamily="34" charset="-128"/>
              <a:cs typeface="ＭＳ Ｐゴシック" charset="0"/>
            </a:endParaRPr>
          </a:p>
          <a:p>
            <a:endParaRPr lang="en-GB" dirty="0"/>
          </a:p>
          <a:p>
            <a:r>
              <a:rPr lang="en-GB" dirty="0">
                <a:sym typeface="Wingdings" panose="05000000000000000000" pitchFamily="2" charset="2"/>
              </a:rPr>
              <a:t> </a:t>
            </a:r>
            <a:r>
              <a:rPr lang="en-GB" dirty="0"/>
              <a:t>If appropriate, or if someone asks, you can refer to some of the evidence showing that when schools have strong values embedded in their culture they perform better and have higher levels of staff and student engagement and fulfilment. There are many studies and reports that support this statement. For instance: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“We have ample evidence demonstrating that a well-constructed clear and intentional values education programme being integrated into the fabric of the school has the potential to bring transformative changes in the ethos of the school and the learning environment of the classroom, extending to teacher and student behaviour, beneficial effects on student motivation to learn, and more than a hint of improved academic achievement.” </a:t>
            </a:r>
            <a:r>
              <a:rPr lang="en-GB" sz="1200" i="1" dirty="0"/>
              <a:t>Professor Terence Lovat: The New Values Education, Integrated Research Handbook in Values Education and Student Welfare, 2010</a:t>
            </a:r>
            <a:endParaRPr lang="en-GB" sz="1200"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“As schools give increasing curriculum and teaching emphasis to values education, students become more academically diligent, the school assumes a calmer, more peaceful ambience, better student - teacher relationships are forged, student wellbeing improves, and parents are more engaged with the school.” </a:t>
            </a:r>
            <a:r>
              <a:rPr lang="en-GB" sz="1200" i="1" dirty="0"/>
              <a:t>Report on the Project to Test &amp; Measure Impact of Values education on Student Effects and School Ambiance, 2009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1 minute</a:t>
            </a:r>
          </a:p>
          <a:p>
            <a:endParaRPr lang="en-GB" dirty="0"/>
          </a:p>
          <a:p>
            <a:r>
              <a:rPr lang="en-US" sz="1200" b="1" i="1" kern="1200" baseline="0" dirty="0">
                <a:solidFill>
                  <a:schemeClr val="dk1"/>
                </a:solidFill>
                <a:latin typeface="Arial" charset="0"/>
                <a:ea typeface="MS PGothic" pitchFamily="34" charset="-128"/>
                <a:cs typeface="ＭＳ Ｐゴシック" charset="0"/>
              </a:rPr>
              <a:t>Mention the workshop objective (On the slide this is referred to as the “the call today”):</a:t>
            </a:r>
          </a:p>
          <a:p>
            <a:pPr>
              <a:spcAft>
                <a:spcPts val="1800"/>
              </a:spcAft>
            </a:pPr>
            <a:r>
              <a:rPr lang="en-US" dirty="0">
                <a:solidFill>
                  <a:schemeClr val="dk1"/>
                </a:solidFill>
              </a:rPr>
              <a:t>Today we’ll spend </a:t>
            </a:r>
            <a:r>
              <a:rPr lang="en-US" b="1" i="1" dirty="0">
                <a:solidFill>
                  <a:schemeClr val="dk1"/>
                </a:solidFill>
              </a:rPr>
              <a:t>one hour </a:t>
            </a:r>
            <a:r>
              <a:rPr lang="en-US" i="0" dirty="0">
                <a:solidFill>
                  <a:schemeClr val="dk1"/>
                </a:solidFill>
              </a:rPr>
              <a:t>identifying </a:t>
            </a:r>
            <a:r>
              <a:rPr lang="en-US" b="1" i="1" dirty="0">
                <a:solidFill>
                  <a:schemeClr val="dk1"/>
                </a:solidFill>
              </a:rPr>
              <a:t>one change or action </a:t>
            </a:r>
            <a:r>
              <a:rPr lang="en-US" i="0" dirty="0">
                <a:solidFill>
                  <a:schemeClr val="dk1"/>
                </a:solidFill>
              </a:rPr>
              <a:t>based on </a:t>
            </a:r>
            <a:r>
              <a:rPr lang="en-US" b="1" i="1" dirty="0">
                <a:solidFill>
                  <a:schemeClr val="dk1"/>
                </a:solidFill>
              </a:rPr>
              <a:t>one value </a:t>
            </a:r>
            <a:r>
              <a:rPr lang="en-US" i="0" dirty="0">
                <a:solidFill>
                  <a:schemeClr val="dk1"/>
                </a:solidFill>
              </a:rPr>
              <a:t>of our school that we can all sign up to in order to begin to close the values gap in our school and help bring us closer together as a school community.</a:t>
            </a:r>
            <a:endParaRPr lang="en-GB" dirty="0"/>
          </a:p>
          <a:p>
            <a:endParaRPr lang="en-GB" dirty="0"/>
          </a:p>
          <a:p>
            <a:r>
              <a:rPr lang="en-GB" b="1" dirty="0"/>
              <a:t>Cover</a:t>
            </a:r>
            <a:r>
              <a:rPr lang="en-GB" b="1" baseline="0" dirty="0"/>
              <a:t> the outcomes for the session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solidFill>
                  <a:srgbClr val="FF0000"/>
                </a:solidFill>
              </a:rPr>
              <a:t>Point out that values need to be put into practice not just within the school but in all outside dealings too – with all stakeholders including parents, governors and local communities. Your school can provide a wonderful example by doing this.</a:t>
            </a:r>
            <a:endParaRPr lang="en-GB" dirty="0">
              <a:solidFill>
                <a:srgbClr val="FF0000"/>
              </a:solidFill>
            </a:endParaRPr>
          </a:p>
          <a:p>
            <a:endParaRPr lang="en-GB" b="1" dirty="0"/>
          </a:p>
          <a:p>
            <a:pPr defTabSz="939180">
              <a:defRPr/>
            </a:pPr>
            <a:r>
              <a:rPr lang="en-GB" baseline="0" dirty="0">
                <a:solidFill>
                  <a:srgbClr val="FF0000"/>
                </a:solidFill>
              </a:rPr>
              <a:t>You could mention that the theme for this year’s World Values Day is ‘Values Bring Us Together’, and that this workshop will not only help close the values gap for the school, but will also help participants to understand each other better and be more closely connected and aligned.  </a:t>
            </a:r>
            <a:endParaRPr lang="en-GB" dirty="0">
              <a:solidFill>
                <a:srgbClr val="FF0000"/>
              </a:solidFill>
            </a:endParaRPr>
          </a:p>
          <a:p>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dk1"/>
                </a:solidFill>
                <a:latin typeface="Arial" charset="0"/>
                <a:ea typeface="MS PGothic" pitchFamily="34" charset="-128"/>
                <a:cs typeface="ＭＳ Ｐゴシック" charset="0"/>
              </a:rPr>
              <a:t>Gain the everyone’s commitment and set some rules for the workshop by highlighting the following points: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personal. Say “I” or “We” -  not “They”.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specific. Small changes, not big words, make the difference.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committed. Say what you will do, and when. Commit for yourself, not for others.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err="1">
                <a:solidFill>
                  <a:schemeClr val="dk1"/>
                </a:solidFill>
                <a:latin typeface="Arial" charset="0"/>
                <a:ea typeface="MS PGothic" pitchFamily="34" charset="-128"/>
                <a:cs typeface="ＭＳ Ｐゴシック" charset="0"/>
              </a:rPr>
              <a:t>Emphasise</a:t>
            </a:r>
            <a:r>
              <a:rPr lang="en-US" sz="1200" b="0" kern="1200" baseline="0" dirty="0">
                <a:solidFill>
                  <a:schemeClr val="dk1"/>
                </a:solidFill>
                <a:latin typeface="Arial" charset="0"/>
                <a:ea typeface="MS PGothic" pitchFamily="34" charset="-128"/>
                <a:cs typeface="ＭＳ Ｐゴシック" charset="0"/>
              </a:rPr>
              <a:t> that there is only one hour so it is important to be focused and to follow the step-by-step approach</a:t>
            </a:r>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4</a:t>
            </a:fld>
            <a:endParaRPr lang="en-US" altLang="en-US"/>
          </a:p>
        </p:txBody>
      </p:sp>
    </p:spTree>
    <p:extLst>
      <p:ext uri="{BB962C8B-B14F-4D97-AF65-F5344CB8AC3E}">
        <p14:creationId xmlns:p14="http://schemas.microsoft.com/office/powerpoint/2010/main" val="429324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Before the session you should insert the school value that has been chosen for today’s discussion in the first line of this slide.  You could briefly explain how and why it has been chosen. </a:t>
            </a:r>
          </a:p>
          <a:p>
            <a:endParaRPr lang="en-GB" dirty="0"/>
          </a:p>
          <a:p>
            <a:r>
              <a:rPr lang="en-GB" dirty="0"/>
              <a:t>Split into small groups of 2 or 3 each and move onto the discussion.  </a:t>
            </a:r>
            <a:endParaRPr lang="en-GB" baseline="0" dirty="0"/>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5</a:t>
            </a:fld>
            <a:endParaRPr lang="en-US" altLang="en-US"/>
          </a:p>
        </p:txBody>
      </p:sp>
    </p:spTree>
    <p:extLst>
      <p:ext uri="{BB962C8B-B14F-4D97-AF65-F5344CB8AC3E}">
        <p14:creationId xmlns:p14="http://schemas.microsoft.com/office/powerpoint/2010/main" val="170108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a:t>
            </a:r>
            <a:r>
              <a:rPr lang="en-GB" b="1" i="1" u="sng" baseline="0" dirty="0"/>
              <a:t> </a:t>
            </a:r>
            <a:r>
              <a:rPr lang="en-GB" b="1" i="1" u="sng" dirty="0"/>
              <a:t>10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Brainstorm actions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Form new groups of 2s and 3s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tx1"/>
                </a:solidFill>
                <a:latin typeface="Arial" charset="0"/>
                <a:ea typeface="MS PGothic" pitchFamily="34" charset="-128"/>
                <a:cs typeface="ＭＳ Ｐゴシック" charset="0"/>
              </a:rPr>
              <a:t>A</a:t>
            </a:r>
            <a:r>
              <a:rPr lang="en-US" sz="1200" b="0" kern="1200" baseline="0" dirty="0" err="1">
                <a:solidFill>
                  <a:schemeClr val="tx1"/>
                </a:solidFill>
                <a:latin typeface="Arial" charset="0"/>
                <a:ea typeface="MS PGothic" pitchFamily="34" charset="-128"/>
                <a:cs typeface="ＭＳ Ｐゴシック" charset="0"/>
              </a:rPr>
              <a:t>sk</a:t>
            </a:r>
            <a:r>
              <a:rPr lang="en-US" sz="1200" b="0" kern="1200" baseline="0" dirty="0">
                <a:solidFill>
                  <a:schemeClr val="tx1"/>
                </a:solidFill>
                <a:latin typeface="Arial" charset="0"/>
                <a:ea typeface="MS PGothic" pitchFamily="34" charset="-128"/>
                <a:cs typeface="ＭＳ Ｐゴシック" charset="0"/>
              </a:rPr>
              <a:t> everyone to think about his/her ideas….in silence for just 2 minutes.  Each participant can note down several specific actions on a post-it note and put it into the </a:t>
            </a:r>
            <a:r>
              <a:rPr lang="en-US" sz="1200" b="0" kern="1200" baseline="0" dirty="0" err="1">
                <a:solidFill>
                  <a:schemeClr val="tx1"/>
                </a:solidFill>
                <a:latin typeface="Arial" charset="0"/>
                <a:ea typeface="MS PGothic" pitchFamily="34" charset="-128"/>
                <a:cs typeface="ＭＳ Ｐゴシック" charset="0"/>
              </a:rPr>
              <a:t>centre</a:t>
            </a:r>
            <a:r>
              <a:rPr lang="en-US" sz="1200" b="0" kern="1200" baseline="0" dirty="0">
                <a:solidFill>
                  <a:schemeClr val="tx1"/>
                </a:solidFill>
                <a:latin typeface="Arial" charset="0"/>
                <a:ea typeface="MS PGothic" pitchFamily="34" charset="-128"/>
                <a:cs typeface="ＭＳ Ｐゴシック" charset="0"/>
              </a:rPr>
              <a:t> of the group – the ideas could be to do with stopping something, starting something, changing something, or doing something differently. Think “going the extra mile”.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Next ask each group to discuss all the ideas put forward together for maximum time of 8 minutes.  After 5 minutes, you can suggest they start trying to narrow down the ideas. </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6 minutes</a:t>
            </a:r>
          </a:p>
          <a:p>
            <a:pPr defTabSz="922904">
              <a:defRPr/>
            </a:pPr>
            <a:endParaRPr lang="en-GB" b="1" i="1" u="sng" dirty="0"/>
          </a:p>
          <a:p>
            <a:r>
              <a:rPr lang="en-GB" dirty="0"/>
              <a:t>The next step is for each small group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b="1" i="1" dirty="0"/>
          </a:p>
          <a:p>
            <a:r>
              <a:rPr lang="en-GB" dirty="0"/>
              <a:t>Each group should end up with a top idea which they will recommend in the general discussion which will follow when you go to Slide 8.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7</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28517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20 minutes </a:t>
            </a:r>
          </a:p>
          <a:p>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Group ideas now to be shared in plenary in order to gain commitment to “one change”</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latin typeface="Arial" charset="0"/>
              <a:ea typeface="MS PGothic" pitchFamily="34" charset="-128"/>
              <a:cs typeface="ＭＳ Ｐゴシック"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latin typeface="Arial" charset="0"/>
                <a:ea typeface="MS PGothic" pitchFamily="34" charset="-128"/>
                <a:cs typeface="ＭＳ Ｐゴシック" charset="0"/>
              </a:rPr>
              <a:t>Explain that the aim of the Values Challenge workshop is for the attendees as a whole to come up with </a:t>
            </a:r>
            <a:r>
              <a:rPr lang="en-US" sz="1200" b="1" i="1" kern="1200" baseline="0" dirty="0">
                <a:solidFill>
                  <a:schemeClr val="tx1"/>
                </a:solidFill>
                <a:latin typeface="Arial" charset="0"/>
                <a:ea typeface="MS PGothic" pitchFamily="34" charset="-128"/>
                <a:cs typeface="ＭＳ Ｐゴシック" charset="0"/>
              </a:rPr>
              <a:t>one action or change</a:t>
            </a:r>
            <a:r>
              <a:rPr lang="en-US" sz="1200" b="1" kern="1200" baseline="0" dirty="0">
                <a:solidFill>
                  <a:schemeClr val="tx1"/>
                </a:solidFill>
                <a:latin typeface="Arial" charset="0"/>
                <a:ea typeface="MS PGothic" pitchFamily="34" charset="-128"/>
                <a:cs typeface="ＭＳ Ｐゴシック" charset="0"/>
              </a:rPr>
              <a:t>.</a:t>
            </a:r>
            <a:r>
              <a:rPr lang="en-US" sz="1200" b="0" kern="1200" baseline="0" dirty="0">
                <a:solidFill>
                  <a:schemeClr val="tx1"/>
                </a:solidFill>
                <a:latin typeface="Arial" charset="0"/>
                <a:ea typeface="MS PGothic" pitchFamily="34" charset="-128"/>
                <a:cs typeface="ＭＳ Ｐゴシック" charset="0"/>
              </a:rPr>
              <a:t> This action is meant to close the gap between how the value is currently put into practice and what the value looks like ideally</a:t>
            </a:r>
            <a:r>
              <a:rPr lang="en-US" dirty="0"/>
              <a:t>, and in so doing help us all connect better with each other and our wider local community.</a:t>
            </a:r>
            <a:endParaRPr lang="en-US" sz="1200" b="0" kern="1200" baseline="0" dirty="0">
              <a:solidFill>
                <a:schemeClr val="tx1"/>
              </a:solidFill>
              <a:latin typeface="Arial" charset="0"/>
              <a:ea typeface="MS PGothic" pitchFamily="34" charset="-128"/>
              <a:cs typeface="ＭＳ Ｐゴシック"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latin typeface="Arial" charset="0"/>
              <a:ea typeface="MS PGothic" pitchFamily="34" charset="-128"/>
              <a:cs typeface="ＭＳ Ｐゴシック" charset="0"/>
            </a:endParaRPr>
          </a:p>
          <a:p>
            <a:r>
              <a:rPr lang="en-GB" dirty="0"/>
              <a:t>Biggest is not always best!  Sometimes small changes that are easy to execute and easily copied by others can have a more immediate and significant impact than an ambitious plan which never really gets off the ground.</a:t>
            </a:r>
          </a:p>
          <a:p>
            <a:endParaRPr lang="en-GB" dirty="0"/>
          </a:p>
          <a:p>
            <a:r>
              <a:rPr lang="en-GB" dirty="0"/>
              <a:t>Get each group to share their “best” idea in say 30 seconds (exact time allowed will depend on number of groups).   Whatever time allowance you give, make the time allowance clear and make sure the groups stick to it to avoid overrunning </a:t>
            </a:r>
          </a:p>
          <a:p>
            <a:endParaRPr lang="en-GB" dirty="0"/>
          </a:p>
          <a:p>
            <a:r>
              <a:rPr lang="en-GB" dirty="0"/>
              <a:t>Where there is common ground between groups, seek to combine them</a:t>
            </a:r>
            <a:r>
              <a:rPr lang="en-GB" baseline="0" dirty="0"/>
              <a:t> into a single idea.</a:t>
            </a:r>
          </a:p>
          <a:p>
            <a:endParaRPr lang="en-GB" baseline="0" dirty="0"/>
          </a:p>
          <a:p>
            <a:r>
              <a:rPr lang="en-GB" baseline="0" dirty="0"/>
              <a:t>Decide on a voting system that will work best for you (</a:t>
            </a:r>
            <a:r>
              <a:rPr lang="en-GB" baseline="0" dirty="0" err="1"/>
              <a:t>eg</a:t>
            </a:r>
            <a:r>
              <a:rPr lang="en-GB" baseline="0" dirty="0"/>
              <a:t> people move physically to the idea which attracts them most, or use sticky voting dots) to identify the idea to be adopted by the whole group.  Also, capture the other suggested actions for future reference.</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8</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Please write the chosen value on the We Value template (this should have been printed out before the session) under “We Value…”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Then please write the chosen action that everyone will take to put that value into practice.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If there is time, space and appetite, you can take a photo of the completed/signed We Value template, either on its own or with the attendees, and share on social media using the hashtag #WorldValuesDay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9</a:t>
            </a:fld>
            <a:endParaRPr lang="en-US" altLang="en-US"/>
          </a:p>
        </p:txBody>
      </p:sp>
    </p:spTree>
    <p:extLst>
      <p:ext uri="{BB962C8B-B14F-4D97-AF65-F5344CB8AC3E}">
        <p14:creationId xmlns:p14="http://schemas.microsoft.com/office/powerpoint/2010/main" val="32653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5475" y="581287"/>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467544" y="563857"/>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467544" y="548748"/>
            <a:ext cx="3340983" cy="1200329"/>
          </a:xfrm>
          <a:prstGeom prst="rect">
            <a:avLst/>
          </a:prstGeom>
          <a:noFill/>
        </p:spPr>
        <p:txBody>
          <a:bodyPr wrap="square" rtlCol="0">
            <a:spAutoFit/>
          </a:bodyPr>
          <a:lstStyle/>
          <a:p>
            <a:pPr algn="ctr"/>
            <a:endParaRPr lang="en-GB" dirty="0"/>
          </a:p>
          <a:p>
            <a:pPr algn="ctr"/>
            <a:r>
              <a:rPr lang="en-GB" dirty="0"/>
              <a:t>You can insert your school’s logo here </a:t>
            </a:r>
          </a:p>
        </p:txBody>
      </p:sp>
      <p:sp>
        <p:nvSpPr>
          <p:cNvPr id="12" name="TextBox 11"/>
          <p:cNvSpPr txBox="1"/>
          <p:nvPr/>
        </p:nvSpPr>
        <p:spPr>
          <a:xfrm>
            <a:off x="591000" y="2293816"/>
            <a:ext cx="8352606" cy="4401205"/>
          </a:xfrm>
          <a:prstGeom prst="rect">
            <a:avLst/>
          </a:prstGeom>
          <a:noFill/>
        </p:spPr>
        <p:txBody>
          <a:bodyPr wrap="square">
            <a:spAutoFit/>
          </a:bodyPr>
          <a:lstStyle/>
          <a:p>
            <a:pPr algn="ctr" eaLnBrk="1" hangingPunct="1">
              <a:defRPr/>
            </a:pPr>
            <a:endParaRPr lang="en-GB" sz="2800" b="1" dirty="0">
              <a:solidFill>
                <a:schemeClr val="accent6">
                  <a:lumMod val="50000"/>
                </a:schemeClr>
              </a:solidFill>
              <a:latin typeface="+mn-lt"/>
            </a:endParaRPr>
          </a:p>
          <a:p>
            <a:pPr algn="ctr" eaLnBrk="1" hangingPunct="1">
              <a:defRPr/>
            </a:pPr>
            <a:r>
              <a:rPr lang="en-GB" sz="3600" b="1" dirty="0">
                <a:solidFill>
                  <a:srgbClr val="00B0F0"/>
                </a:solidFill>
                <a:latin typeface="+mn-lt"/>
              </a:rPr>
              <a:t>VALUES CHALLENGE 2023</a:t>
            </a:r>
          </a:p>
          <a:p>
            <a:pPr algn="ctr" eaLnBrk="1" hangingPunct="1">
              <a:defRPr/>
            </a:pPr>
            <a:r>
              <a:rPr lang="en-GB" sz="2800" b="1" dirty="0">
                <a:solidFill>
                  <a:srgbClr val="00B0F0"/>
                </a:solidFill>
                <a:latin typeface="+mn-lt"/>
              </a:rPr>
              <a:t>FOR SCHOOLS</a:t>
            </a:r>
          </a:p>
          <a:p>
            <a:pPr algn="ctr" eaLnBrk="1" hangingPunct="1">
              <a:defRPr/>
            </a:pPr>
            <a:endParaRPr lang="en-GB" sz="2800" b="1" dirty="0">
              <a:solidFill>
                <a:srgbClr val="00B0F0"/>
              </a:solidFill>
              <a:latin typeface="+mn-lt"/>
            </a:endParaRPr>
          </a:p>
          <a:p>
            <a:pPr algn="ctr" eaLnBrk="1" hangingPunct="1">
              <a:defRPr/>
            </a:pPr>
            <a:r>
              <a:rPr lang="en-GB" altLang="en-US" sz="2800" b="1" dirty="0">
                <a:solidFill>
                  <a:srgbClr val="00B0F0"/>
                </a:solidFill>
              </a:rPr>
              <a:t>One Hour, One Value, One Change</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13"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stretch>
            <a:fillRect/>
          </a:stretch>
        </p:blipFill>
        <p:spPr>
          <a:xfrm>
            <a:off x="757613" y="5416447"/>
            <a:ext cx="2374227" cy="941777"/>
          </a:xfrm>
          <a:prstGeom prst="rect">
            <a:avLst/>
          </a:prstGeom>
        </p:spPr>
      </p:pic>
      <p:pic>
        <p:nvPicPr>
          <p:cNvPr id="15" name="Picture 14"/>
          <p:cNvPicPr>
            <a:picLocks noChangeAspect="1"/>
          </p:cNvPicPr>
          <p:nvPr/>
        </p:nvPicPr>
        <p:blipFill>
          <a:blip r:embed="rId6"/>
          <a:stretch>
            <a:fillRect/>
          </a:stretch>
        </p:blipFill>
        <p:spPr>
          <a:xfrm>
            <a:off x="3463796" y="5489362"/>
            <a:ext cx="1134221" cy="79594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1068490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How will we follow up?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10</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786119"/>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a:spcAft>
                <a:spcPts val="600"/>
              </a:spcAft>
            </a:pPr>
            <a:r>
              <a:rPr lang="en-GB" sz="1800" dirty="0"/>
              <a:t>Next steps - how will we do this consistently?</a:t>
            </a:r>
          </a:p>
          <a:p>
            <a:pPr>
              <a:spcAft>
                <a:spcPts val="600"/>
              </a:spcAft>
            </a:pPr>
            <a:endParaRPr lang="en-GB" sz="1800" dirty="0"/>
          </a:p>
          <a:p>
            <a:pPr>
              <a:spcAft>
                <a:spcPts val="600"/>
              </a:spcAft>
            </a:pPr>
            <a:r>
              <a:rPr lang="en-GB" sz="1800" dirty="0"/>
              <a:t>How can we involve the whole school including all pupils and staff (parents/carers too) in our plan?</a:t>
            </a:r>
          </a:p>
          <a:p>
            <a:pPr>
              <a:spcAft>
                <a:spcPts val="600"/>
              </a:spcAft>
            </a:pPr>
            <a:endParaRPr lang="en-GB" sz="1800" dirty="0"/>
          </a:p>
          <a:p>
            <a:pPr>
              <a:spcAft>
                <a:spcPts val="600"/>
              </a:spcAft>
            </a:pPr>
            <a:r>
              <a:rPr lang="en-GB" sz="1800" dirty="0"/>
              <a:t>Responsibilities for moving the plan forward</a:t>
            </a:r>
          </a:p>
          <a:p>
            <a:pPr>
              <a:spcAft>
                <a:spcPts val="600"/>
              </a:spcAft>
            </a:pPr>
            <a:endParaRPr lang="en-GB" sz="1800" dirty="0"/>
          </a:p>
          <a:p>
            <a:pPr>
              <a:spcAft>
                <a:spcPts val="600"/>
              </a:spcAft>
            </a:pPr>
            <a:r>
              <a:rPr lang="en-GB" sz="1800" dirty="0"/>
              <a:t>How will we know we’ve been successful?</a:t>
            </a:r>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a:spcAft>
                <a:spcPts val="600"/>
              </a:spcAft>
            </a:pPr>
            <a:endParaRPr lang="en-GB" sz="1800" dirty="0"/>
          </a:p>
          <a:p>
            <a:pPr>
              <a:spcAft>
                <a:spcPts val="600"/>
              </a:spcAft>
            </a:pPr>
            <a:endParaRPr lang="en-GB" sz="1800" dirty="0"/>
          </a:p>
          <a:p>
            <a:pPr marL="0" indent="0">
              <a:spcAft>
                <a:spcPts val="600"/>
              </a:spcAft>
              <a:buNone/>
            </a:pPr>
            <a:endParaRPr lang="en-GB" sz="1800" dirty="0"/>
          </a:p>
          <a:p>
            <a:pPr marL="0" indent="0">
              <a:spcAft>
                <a:spcPts val="600"/>
              </a:spcAft>
              <a:buNone/>
            </a:pPr>
            <a:endParaRPr lang="en-GB" sz="1800" dirty="0"/>
          </a:p>
        </p:txBody>
      </p:sp>
    </p:spTree>
    <p:extLst>
      <p:ext uri="{BB962C8B-B14F-4D97-AF65-F5344CB8AC3E}">
        <p14:creationId xmlns:p14="http://schemas.microsoft.com/office/powerpoint/2010/main" val="214514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UK_ValuesAlliance_logo_RGB-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057" y="5599512"/>
            <a:ext cx="1689980" cy="77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ubtitle 5"/>
          <p:cNvSpPr>
            <a:spLocks noGrp="1"/>
          </p:cNvSpPr>
          <p:nvPr>
            <p:ph type="subTitle" idx="1"/>
          </p:nvPr>
        </p:nvSpPr>
        <p:spPr>
          <a:xfrm>
            <a:off x="927928" y="2937752"/>
            <a:ext cx="7157407" cy="1142044"/>
          </a:xfrm>
        </p:spPr>
        <p:txBody>
          <a:bodyPr>
            <a:normAutofit fontScale="70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t>
            </a:r>
            <a:r>
              <a:rPr lang="en-GB" altLang="en-US" sz="4000" b="1">
                <a:solidFill>
                  <a:srgbClr val="00B0F0"/>
                </a:solidFill>
              </a:rPr>
              <a:t>and </a:t>
            </a:r>
            <a:r>
              <a:rPr lang="en-GB" altLang="en-US" sz="4000" b="1" smtClean="0">
                <a:solidFill>
                  <a:srgbClr val="00B0F0"/>
                </a:solidFill>
              </a:rPr>
              <a:t>keep putting </a:t>
            </a:r>
            <a:r>
              <a:rPr lang="en-GB" altLang="en-US" sz="4000" b="1" dirty="0">
                <a:solidFill>
                  <a:srgbClr val="00B0F0"/>
                </a:solidFill>
              </a:rPr>
              <a:t>that value into action</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2023 please see  </a:t>
            </a:r>
            <a:r>
              <a:rPr lang="en-GB" b="1" i="1" u="sng" dirty="0"/>
              <a:t>www.worldvaluesday.com</a:t>
            </a:r>
          </a:p>
        </p:txBody>
      </p:sp>
      <p:pic>
        <p:nvPicPr>
          <p:cNvPr id="6" name="Picture 5"/>
          <p:cNvPicPr>
            <a:picLocks noChangeAspect="1"/>
          </p:cNvPicPr>
          <p:nvPr/>
        </p:nvPicPr>
        <p:blipFill>
          <a:blip r:embed="rId4"/>
          <a:stretch>
            <a:fillRect/>
          </a:stretch>
        </p:blipFill>
        <p:spPr>
          <a:xfrm>
            <a:off x="3059832" y="5650770"/>
            <a:ext cx="974860" cy="684113"/>
          </a:xfrm>
          <a:prstGeom prst="rect">
            <a:avLst/>
          </a:prstGeom>
        </p:spPr>
      </p:pic>
      <p:pic>
        <p:nvPicPr>
          <p:cNvPr id="7" name="Picture 6"/>
          <p:cNvPicPr>
            <a:picLocks noChangeAspect="1"/>
          </p:cNvPicPr>
          <p:nvPr/>
        </p:nvPicPr>
        <p:blipFill>
          <a:blip r:embed="rId5"/>
          <a:stretch>
            <a:fillRect/>
          </a:stretch>
        </p:blipFill>
        <p:spPr>
          <a:xfrm>
            <a:off x="514374" y="5563677"/>
            <a:ext cx="1944216" cy="771206"/>
          </a:xfrm>
          <a:prstGeom prst="rect">
            <a:avLst/>
          </a:prstGeom>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school’s logo here</a:t>
            </a:r>
          </a:p>
        </p:txBody>
      </p:sp>
      <p:pic>
        <p:nvPicPr>
          <p:cNvPr id="2" name="Picture 1">
            <a:extLst>
              <a:ext uri="{FF2B5EF4-FFF2-40B4-BE49-F238E27FC236}">
                <a16:creationId xmlns:a16="http://schemas.microsoft.com/office/drawing/2014/main" xmlns="" id="{70168F99-29D5-4EF9-9BB1-D6209D6BDA17}"/>
              </a:ext>
            </a:extLst>
          </p:cNvPr>
          <p:cNvPicPr>
            <a:picLocks noChangeAspect="1"/>
          </p:cNvPicPr>
          <p:nvPr/>
        </p:nvPicPr>
        <p:blipFill>
          <a:blip r:embed="rId7"/>
          <a:stretch>
            <a:fillRect/>
          </a:stretch>
        </p:blipFill>
        <p:spPr>
          <a:xfrm>
            <a:off x="7092279" y="5446769"/>
            <a:ext cx="1264461" cy="982264"/>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584820" y="1824216"/>
            <a:ext cx="8210872" cy="4787721"/>
          </a:xfrm>
        </p:spPr>
        <p:txBody>
          <a:bodyPr/>
          <a:lstStyle/>
          <a:p>
            <a:pPr>
              <a:spcAft>
                <a:spcPts val="1800"/>
              </a:spcAft>
            </a:pPr>
            <a:r>
              <a:rPr lang="en-GB" sz="2000" dirty="0"/>
              <a:t>Schools that have strong values embedded in their culture perform better and have higher levels of staff and student wellbeing, engagement and fulfilment. </a:t>
            </a:r>
          </a:p>
          <a:p>
            <a:pPr>
              <a:spcAft>
                <a:spcPts val="1200"/>
              </a:spcAft>
            </a:pPr>
            <a:r>
              <a:rPr lang="en-GB" sz="2000" dirty="0"/>
              <a:t>In most organisations a gap exists between how we could best live those values and what we actually do in practice. We need to acknowledge that gap.</a:t>
            </a:r>
          </a:p>
          <a:p>
            <a:pPr>
              <a:spcAft>
                <a:spcPts val="1800"/>
              </a:spcAft>
            </a:pPr>
            <a:r>
              <a:rPr lang="en-GB" sz="2000" dirty="0"/>
              <a:t>We can close the gap by reaffirming our values and really living them every day. The aim of this session is to explore how we can do that in a way that will make a difference to us, our school, and the community around us. </a:t>
            </a:r>
          </a:p>
          <a:p>
            <a:pPr>
              <a:spcAft>
                <a:spcPts val="1800"/>
              </a:spcAft>
            </a:pPr>
            <a:endParaRPr lang="en-GB" sz="2000" dirty="0"/>
          </a:p>
        </p:txBody>
      </p:sp>
    </p:spTree>
    <p:extLst>
      <p:ext uri="{BB962C8B-B14F-4D97-AF65-F5344CB8AC3E}">
        <p14:creationId xmlns:p14="http://schemas.microsoft.com/office/powerpoint/2010/main" val="16789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3</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7886223" cy="4787721"/>
          </a:xfrm>
        </p:spPr>
        <p:txBody>
          <a:bodyPr/>
          <a:lstStyle/>
          <a:p>
            <a:pPr marL="0" indent="0">
              <a:spcAft>
                <a:spcPts val="1800"/>
              </a:spcAft>
              <a:buNone/>
            </a:pPr>
            <a:r>
              <a:rPr lang="en-GB" sz="2000" dirty="0"/>
              <a:t>The call today is: </a:t>
            </a:r>
            <a:r>
              <a:rPr lang="en-GB" sz="2000" b="1" i="1" dirty="0"/>
              <a:t>One Hour, One Value, One Change </a:t>
            </a:r>
            <a:br>
              <a:rPr lang="en-GB" sz="2000" b="1" i="1" dirty="0"/>
            </a:br>
            <a:r>
              <a:rPr lang="en-GB" sz="2000" b="1" i="1" dirty="0"/>
              <a:t>		    </a:t>
            </a:r>
          </a:p>
          <a:p>
            <a:pPr marL="0" indent="0">
              <a:spcAft>
                <a:spcPts val="1800"/>
              </a:spcAft>
              <a:buNone/>
            </a:pPr>
            <a:r>
              <a:rPr lang="en-GB" sz="2000" b="1" dirty="0"/>
              <a:t>Outcomes </a:t>
            </a:r>
          </a:p>
          <a:p>
            <a:pPr>
              <a:spcAft>
                <a:spcPts val="1800"/>
              </a:spcAft>
            </a:pPr>
            <a:r>
              <a:rPr lang="en-GB" sz="2000" dirty="0"/>
              <a:t>We’ll identify one action relating to one of our school’s values that will help close the values gap and bring us closer together as  school community. </a:t>
            </a:r>
          </a:p>
          <a:p>
            <a:pPr>
              <a:spcAft>
                <a:spcPts val="1800"/>
              </a:spcAft>
            </a:pPr>
            <a:r>
              <a:rPr lang="en-GB" sz="2000" dirty="0"/>
              <a:t>Capture other ideas for actions that we might also do to really live this value.</a:t>
            </a:r>
          </a:p>
          <a:p>
            <a:pPr>
              <a:spcAft>
                <a:spcPts val="1800"/>
              </a:spcAft>
            </a:pPr>
            <a:r>
              <a:rPr lang="en-GB" sz="2000" dirty="0"/>
              <a:t>Agree next steps on how to carry out (and keep carrying out) the agreed action(s).</a:t>
            </a:r>
          </a:p>
          <a:p>
            <a:pPr>
              <a:spcAft>
                <a:spcPts val="1800"/>
              </a:spcAft>
            </a:pPr>
            <a:endParaRPr lang="en-GB" sz="2000" dirty="0"/>
          </a:p>
          <a:p>
            <a:endParaRPr lang="en-GB" dirty="0"/>
          </a:p>
        </p:txBody>
      </p:sp>
    </p:spTree>
    <p:extLst>
      <p:ext uri="{BB962C8B-B14F-4D97-AF65-F5344CB8AC3E}">
        <p14:creationId xmlns:p14="http://schemas.microsoft.com/office/powerpoint/2010/main" val="193449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b="1" dirty="0">
                <a:solidFill>
                  <a:schemeClr val="bg1"/>
                </a:solidFill>
              </a:rPr>
              <a:t>Slide 5</a:t>
            </a:r>
            <a:endParaRPr lang="en-US" altLang="en-US" sz="1400" b="1" dirty="0">
              <a:solidFill>
                <a:schemeClr val="bg1"/>
              </a:solidFill>
            </a:endParaRPr>
          </a:p>
        </p:txBody>
      </p:sp>
      <p:sp>
        <p:nvSpPr>
          <p:cNvPr id="6" name="Title 1"/>
          <p:cNvSpPr txBox="1">
            <a:spLocks/>
          </p:cNvSpPr>
          <p:nvPr/>
        </p:nvSpPr>
        <p:spPr bwMode="auto">
          <a:xfrm>
            <a:off x="755576" y="332656"/>
            <a:ext cx="77026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a:lstStyle>
          <a:p>
            <a:r>
              <a:rPr lang="en-GB" kern="0" dirty="0">
                <a:solidFill>
                  <a:srgbClr val="00B0F0"/>
                </a:solidFill>
              </a:rPr>
              <a:t>How is it going to work?</a:t>
            </a:r>
            <a:endParaRPr lang="en-GB" altLang="en-US" sz="2400" kern="0" dirty="0">
              <a:solidFill>
                <a:srgbClr val="00B0F0"/>
              </a:solidFill>
              <a:latin typeface="Aileron heavy"/>
            </a:endParaRPr>
          </a:p>
        </p:txBody>
      </p:sp>
      <p:sp>
        <p:nvSpPr>
          <p:cNvPr id="7" name="Content Placeholder 1"/>
          <p:cNvSpPr>
            <a:spLocks noGrp="1"/>
          </p:cNvSpPr>
          <p:nvPr>
            <p:ph idx="1"/>
          </p:nvPr>
        </p:nvSpPr>
        <p:spPr>
          <a:xfrm>
            <a:off x="609600" y="1340768"/>
            <a:ext cx="7886223" cy="4787721"/>
          </a:xfrm>
        </p:spPr>
        <p:txBody>
          <a:bodyPr/>
          <a:lstStyle/>
          <a:p>
            <a:pPr>
              <a:spcAft>
                <a:spcPts val="1800"/>
              </a:spcAft>
            </a:pPr>
            <a:r>
              <a:rPr lang="en-GB" sz="2000" dirty="0"/>
              <a:t>Be personal. Let’s say “I” or “We”  -  not “They”.  </a:t>
            </a:r>
          </a:p>
          <a:p>
            <a:pPr>
              <a:spcAft>
                <a:spcPts val="1800"/>
              </a:spcAft>
            </a:pPr>
            <a:r>
              <a:rPr lang="en-GB" sz="2000" dirty="0"/>
              <a:t>Be specific. Small changes, not big words, make the difference. </a:t>
            </a:r>
          </a:p>
          <a:p>
            <a:pPr>
              <a:spcAft>
                <a:spcPts val="1800"/>
              </a:spcAft>
            </a:pPr>
            <a:r>
              <a:rPr lang="en-GB" sz="2000" dirty="0"/>
              <a:t>Be committed. Say what you will do, and when.  Commit for yourself, not for others.</a:t>
            </a:r>
          </a:p>
          <a:p>
            <a:pPr>
              <a:spcAft>
                <a:spcPts val="1800"/>
              </a:spcAft>
            </a:pPr>
            <a:r>
              <a:rPr lang="en-GB" sz="2000" dirty="0"/>
              <a:t>Keep focussed and concise – there will be time pressure so we can finish in one hour.</a:t>
            </a:r>
          </a:p>
          <a:p>
            <a:pPr>
              <a:spcAft>
                <a:spcPts val="1800"/>
              </a:spcAft>
            </a:pPr>
            <a:r>
              <a:rPr lang="en-GB" sz="2000" dirty="0"/>
              <a:t>Step by step process.  Please go with it.</a:t>
            </a:r>
          </a:p>
          <a:p>
            <a:pPr>
              <a:spcAft>
                <a:spcPts val="1800"/>
              </a:spcAft>
            </a:pPr>
            <a:r>
              <a:rPr lang="en-GB" sz="2000" dirty="0"/>
              <a:t>Key outcome is (at least) one action we can all sign up to and make happen.</a:t>
            </a:r>
            <a:endParaRPr lang="en-GB" dirty="0"/>
          </a:p>
        </p:txBody>
      </p:sp>
    </p:spTree>
    <p:extLst>
      <p:ext uri="{BB962C8B-B14F-4D97-AF65-F5344CB8AC3E}">
        <p14:creationId xmlns:p14="http://schemas.microsoft.com/office/powerpoint/2010/main" val="20008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295275"/>
            <a:ext cx="7990656" cy="685800"/>
          </a:xfrm>
        </p:spPr>
        <p:txBody>
          <a:bodyPr/>
          <a:lstStyle/>
          <a:p>
            <a:r>
              <a:rPr lang="en-GB" sz="2400" dirty="0">
                <a:solidFill>
                  <a:srgbClr val="00B0F0"/>
                </a:solidFill>
              </a:rPr>
              <a:t>Where do we need to reconnect?</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5</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67544" y="1484784"/>
            <a:ext cx="8352928" cy="4392488"/>
          </a:xfrm>
        </p:spPr>
        <p:txBody>
          <a:bodyPr/>
          <a:lstStyle/>
          <a:p>
            <a:pPr marL="0" indent="0">
              <a:buNone/>
            </a:pPr>
            <a:endParaRPr lang="en-GB" sz="2000" b="1" dirty="0"/>
          </a:p>
          <a:p>
            <a:pPr marL="0" indent="0">
              <a:buNone/>
            </a:pPr>
            <a:r>
              <a:rPr lang="en-GB" sz="2000" b="1" dirty="0"/>
              <a:t>The value we are working with today is: </a:t>
            </a:r>
            <a:r>
              <a:rPr lang="en-GB" sz="2000" b="1" i="1" dirty="0">
                <a:solidFill>
                  <a:srgbClr val="FF0000"/>
                </a:solidFill>
              </a:rPr>
              <a:t>[INSERT CHOSEN VALUE]</a:t>
            </a:r>
          </a:p>
          <a:p>
            <a:pPr marL="0" indent="0">
              <a:buNone/>
            </a:pPr>
            <a:endParaRPr lang="en-GB" sz="1000" i="1" dirty="0"/>
          </a:p>
          <a:p>
            <a:pPr marL="0" indent="0">
              <a:buNone/>
            </a:pPr>
            <a:r>
              <a:rPr lang="en-GB" sz="2000" i="1" dirty="0"/>
              <a:t>Split into groups of 2s and 3s and discuss</a:t>
            </a:r>
            <a:r>
              <a:rPr lang="en-GB" sz="2000" dirty="0"/>
              <a:t>: </a:t>
            </a:r>
          </a:p>
          <a:p>
            <a:pPr marL="0" indent="0">
              <a:buNone/>
            </a:pPr>
            <a:endParaRPr lang="en-GB" sz="1000" dirty="0"/>
          </a:p>
          <a:p>
            <a:pPr marL="0" indent="0">
              <a:spcAft>
                <a:spcPts val="600"/>
              </a:spcAft>
              <a:buNone/>
            </a:pPr>
            <a:endParaRPr lang="en-GB" sz="2000" b="1" i="1" dirty="0"/>
          </a:p>
          <a:p>
            <a:pPr marL="0" indent="0">
              <a:spcAft>
                <a:spcPts val="600"/>
              </a:spcAft>
              <a:buNone/>
            </a:pPr>
            <a:r>
              <a:rPr lang="en-US" sz="2000" b="1" i="1" dirty="0"/>
              <a:t>In what way is this value important or meaningful to me personally?</a:t>
            </a:r>
            <a:r>
              <a:rPr lang="en-GB" sz="2000" b="1" i="1" dirty="0"/>
              <a:t> </a:t>
            </a:r>
            <a:r>
              <a:rPr lang="en-GB" sz="2000" b="1" i="1" dirty="0">
                <a:solidFill>
                  <a:srgbClr val="FF0000"/>
                </a:solidFill>
              </a:rPr>
              <a:t>  4 minutes</a:t>
            </a:r>
            <a:endParaRPr lang="en-GB" sz="2000" b="1" i="1" dirty="0"/>
          </a:p>
          <a:p>
            <a:pPr marL="0" indent="0">
              <a:spcAft>
                <a:spcPts val="600"/>
              </a:spcAft>
              <a:buNone/>
            </a:pPr>
            <a:endParaRPr lang="en-GB" sz="2000" b="1" i="1" dirty="0"/>
          </a:p>
          <a:p>
            <a:pPr marL="0" indent="0">
              <a:spcAft>
                <a:spcPts val="600"/>
              </a:spcAft>
              <a:buNone/>
            </a:pPr>
            <a:r>
              <a:rPr lang="en-US" sz="2000" b="1" i="1" dirty="0"/>
              <a:t>What do you believe we would be doing (or not doing) if we really practiced this value in our school every day?</a:t>
            </a:r>
            <a:r>
              <a:rPr lang="en-GB" sz="2000" b="1" i="1" dirty="0">
                <a:solidFill>
                  <a:srgbClr val="FF0000"/>
                </a:solidFill>
              </a:rPr>
              <a:t>    4 minutes</a:t>
            </a:r>
            <a:endParaRPr lang="en-GB" sz="2000" b="1" dirty="0"/>
          </a:p>
          <a:p>
            <a:pPr marL="0" indent="0">
              <a:spcAft>
                <a:spcPts val="600"/>
              </a:spcAft>
              <a:buNone/>
            </a:pPr>
            <a:r>
              <a:rPr lang="en-GB" sz="2000" b="1" dirty="0"/>
              <a:t/>
            </a:r>
            <a:br>
              <a:rPr lang="en-GB" sz="2000" b="1" dirty="0"/>
            </a:br>
            <a:endParaRPr lang="en-GB" sz="2000" b="1" dirty="0"/>
          </a:p>
          <a:p>
            <a:pPr marL="0" indent="0">
              <a:spcAft>
                <a:spcPts val="600"/>
              </a:spcAft>
              <a:buNone/>
            </a:pPr>
            <a:endParaRPr lang="en-GB" sz="2000" dirty="0"/>
          </a:p>
        </p:txBody>
      </p:sp>
    </p:spTree>
    <p:extLst>
      <p:ext uri="{BB962C8B-B14F-4D97-AF65-F5344CB8AC3E}">
        <p14:creationId xmlns:p14="http://schemas.microsoft.com/office/powerpoint/2010/main" val="39296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467545" y="1196752"/>
            <a:ext cx="8424936" cy="49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2000" dirty="0"/>
          </a:p>
          <a:p>
            <a:pPr marL="0" indent="0">
              <a:buNone/>
            </a:pPr>
            <a:endParaRPr lang="en-GB" sz="1800" dirty="0"/>
          </a:p>
          <a:p>
            <a:pPr marL="0" indent="0">
              <a:spcAft>
                <a:spcPts val="600"/>
              </a:spcAft>
              <a:buNone/>
            </a:pPr>
            <a:r>
              <a:rPr lang="en-GB" sz="2000" b="1" dirty="0"/>
              <a:t>What one thing could we do to put that value more fully into action as a school?</a:t>
            </a:r>
            <a:r>
              <a:rPr lang="en-GB" sz="2000" dirty="0"/>
              <a:t> </a:t>
            </a:r>
          </a:p>
          <a:p>
            <a:pPr marL="0" indent="0">
              <a:spcAft>
                <a:spcPts val="600"/>
              </a:spcAft>
              <a:buNone/>
            </a:pPr>
            <a:endParaRPr lang="en-GB" sz="2000" dirty="0"/>
          </a:p>
          <a:p>
            <a:pPr defTabSz="914126">
              <a:spcAft>
                <a:spcPts val="1800"/>
              </a:spcAft>
              <a:defRPr/>
            </a:pPr>
            <a:r>
              <a:rPr lang="en-GB" sz="2000" dirty="0"/>
              <a:t>Form new groups of 2s and 3s</a:t>
            </a:r>
          </a:p>
          <a:p>
            <a:pPr defTabSz="914126">
              <a:spcAft>
                <a:spcPts val="1800"/>
              </a:spcAft>
              <a:defRPr/>
            </a:pPr>
            <a:r>
              <a:rPr lang="en-GB" sz="2000" dirty="0"/>
              <a:t>Silent reflection and post-it notes </a:t>
            </a:r>
            <a:r>
              <a:rPr lang="en-GB" sz="2000" b="1" dirty="0">
                <a:solidFill>
                  <a:srgbClr val="FF0000"/>
                </a:solidFill>
              </a:rPr>
              <a:t>2 minutes</a:t>
            </a:r>
          </a:p>
          <a:p>
            <a:pPr defTabSz="914126">
              <a:spcAft>
                <a:spcPts val="1800"/>
              </a:spcAft>
              <a:defRPr/>
            </a:pPr>
            <a:r>
              <a:rPr lang="en-GB" sz="2000" dirty="0"/>
              <a:t>Group discussion </a:t>
            </a:r>
            <a:r>
              <a:rPr lang="en-GB" sz="2000" b="1" dirty="0">
                <a:solidFill>
                  <a:srgbClr val="FF0000"/>
                </a:solidFill>
              </a:rPr>
              <a:t>8 minutes</a:t>
            </a:r>
          </a:p>
          <a:p>
            <a:pPr marL="0" indent="0">
              <a:spcAft>
                <a:spcPts val="600"/>
              </a:spcAft>
              <a:buNone/>
            </a:pPr>
            <a:endParaRPr lang="en-GB" sz="2000" b="1" dirty="0">
              <a:solidFill>
                <a:srgbClr val="FF0000"/>
              </a:solidFill>
            </a:endParaRPr>
          </a:p>
          <a:p>
            <a:pPr marL="0" indent="0">
              <a:spcAft>
                <a:spcPts val="600"/>
              </a:spcAft>
              <a:buNone/>
            </a:pPr>
            <a:endParaRPr lang="en-GB" sz="2000" dirty="0"/>
          </a:p>
        </p:txBody>
      </p:sp>
    </p:spTree>
    <p:extLst>
      <p:ext uri="{BB962C8B-B14F-4D97-AF65-F5344CB8AC3E}">
        <p14:creationId xmlns:p14="http://schemas.microsoft.com/office/powerpoint/2010/main" val="34895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7</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29815" y="908720"/>
            <a:ext cx="7879209" cy="52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1800" dirty="0"/>
          </a:p>
          <a:p>
            <a:pPr marL="0" indent="0">
              <a:spcAft>
                <a:spcPts val="600"/>
              </a:spcAft>
              <a:buNone/>
            </a:pPr>
            <a:endParaRPr lang="en-GB" sz="2000" dirty="0"/>
          </a:p>
          <a:p>
            <a:pPr marL="0" indent="0">
              <a:spcBef>
                <a:spcPts val="0"/>
              </a:spcBef>
              <a:spcAft>
                <a:spcPts val="0"/>
              </a:spcAft>
              <a:buNone/>
            </a:pPr>
            <a:r>
              <a:rPr lang="en-GB" sz="2000" b="1" dirty="0"/>
              <a:t>Assess the impact of each action and select the top one</a:t>
            </a:r>
          </a:p>
          <a:p>
            <a:pPr marL="0" indent="0">
              <a:spcBef>
                <a:spcPts val="0"/>
              </a:spcBef>
              <a:spcAft>
                <a:spcPts val="0"/>
              </a:spcAft>
              <a:buNone/>
            </a:pPr>
            <a:r>
              <a:rPr lang="en-GB" sz="2000" dirty="0"/>
              <a:t> </a:t>
            </a:r>
          </a:p>
          <a:p>
            <a:pPr defTabSz="914126">
              <a:spcAft>
                <a:spcPts val="1800"/>
              </a:spcAft>
              <a:defRPr/>
            </a:pPr>
            <a:r>
              <a:rPr lang="en-GB" sz="2000" dirty="0"/>
              <a:t>Stay in the same groups</a:t>
            </a:r>
          </a:p>
          <a:p>
            <a:pPr defTabSz="914126">
              <a:spcAft>
                <a:spcPts val="1800"/>
              </a:spcAft>
              <a:defRPr/>
            </a:pPr>
            <a:r>
              <a:rPr lang="en-GB" sz="2000" dirty="0"/>
              <a:t>In assessing an action ask questions like:</a:t>
            </a:r>
          </a:p>
          <a:p>
            <a:pPr marL="0" indent="0">
              <a:spcBef>
                <a:spcPts val="0"/>
              </a:spcBef>
              <a:spcAft>
                <a:spcPts val="0"/>
              </a:spcAft>
              <a:buNone/>
            </a:pPr>
            <a:r>
              <a:rPr lang="en-GB" sz="2000" dirty="0"/>
              <a:t>     - will it inspire others to also put that at value into action?</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marL="0" indent="0">
              <a:spcBef>
                <a:spcPts val="0"/>
              </a:spcBef>
              <a:spcAft>
                <a:spcPts val="0"/>
              </a:spcAft>
              <a:buNone/>
            </a:pPr>
            <a:endParaRPr lang="en-GB" sz="2000" dirty="0"/>
          </a:p>
          <a:p>
            <a:pPr marL="0" indent="0" defTabSz="914126">
              <a:spcAft>
                <a:spcPts val="1800"/>
              </a:spcAft>
              <a:buNone/>
              <a:defRPr/>
            </a:pPr>
            <a:r>
              <a:rPr lang="en-GB" sz="2000" b="1" dirty="0">
                <a:solidFill>
                  <a:srgbClr val="FF0000"/>
                </a:solidFill>
              </a:rPr>
              <a:t>6 minutes </a:t>
            </a:r>
          </a:p>
          <a:p>
            <a:pPr marL="0" indent="0">
              <a:spcBef>
                <a:spcPts val="0"/>
              </a:spcBef>
              <a:spcAft>
                <a:spcPts val="0"/>
              </a:spcAft>
              <a:buNone/>
            </a:pPr>
            <a:endParaRPr lang="en-GB" sz="2000" dirty="0"/>
          </a:p>
        </p:txBody>
      </p:sp>
    </p:spTree>
    <p:extLst>
      <p:ext uri="{BB962C8B-B14F-4D97-AF65-F5344CB8AC3E}">
        <p14:creationId xmlns:p14="http://schemas.microsoft.com/office/powerpoint/2010/main" val="1965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8</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46736" y="1844824"/>
            <a:ext cx="777240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r>
              <a:rPr lang="en-GB" sz="1800" i="1" dirty="0"/>
              <a:t>Now all groups come together for general discussion</a:t>
            </a:r>
          </a:p>
          <a:p>
            <a:pPr marL="0" indent="0">
              <a:buNone/>
            </a:pPr>
            <a:endParaRPr lang="en-GB" sz="1800" dirty="0"/>
          </a:p>
          <a:p>
            <a:pPr>
              <a:spcAft>
                <a:spcPts val="600"/>
              </a:spcAft>
            </a:pPr>
            <a:r>
              <a:rPr lang="en-GB" sz="1800" dirty="0"/>
              <a:t>Each of the small groups now shares its best idea – keep it brief</a:t>
            </a:r>
          </a:p>
          <a:p>
            <a:pPr>
              <a:spcAft>
                <a:spcPts val="600"/>
              </a:spcAft>
            </a:pPr>
            <a:r>
              <a:rPr lang="en-GB" sz="1800" dirty="0"/>
              <a:t>General discussion of the actions that the groups came up with, and assessments of their impact</a:t>
            </a:r>
          </a:p>
          <a:p>
            <a:pPr>
              <a:spcAft>
                <a:spcPts val="600"/>
              </a:spcAft>
            </a:pPr>
            <a:r>
              <a:rPr lang="en-GB" sz="1800" dirty="0"/>
              <a:t>Decide which actions would have the most significant impact on attendees, on the school and on the whole local community</a:t>
            </a:r>
          </a:p>
          <a:p>
            <a:pPr>
              <a:spcAft>
                <a:spcPts val="600"/>
              </a:spcAft>
            </a:pPr>
            <a:r>
              <a:rPr lang="en-GB" sz="1800" dirty="0"/>
              <a:t>Produce an outline plan to put one or more of the actions into practice in the local community</a:t>
            </a:r>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r>
              <a:rPr lang="en-GB" sz="1800" b="1" dirty="0">
                <a:solidFill>
                  <a:srgbClr val="FF0000"/>
                </a:solidFill>
              </a:rPr>
              <a:t>20 minutes in all</a:t>
            </a:r>
          </a:p>
          <a:p>
            <a:pPr marL="0" indent="0">
              <a:spcAft>
                <a:spcPts val="600"/>
              </a:spcAft>
              <a:buNone/>
            </a:pPr>
            <a:endParaRPr lang="en-GB" sz="1800" dirty="0"/>
          </a:p>
        </p:txBody>
      </p:sp>
    </p:spTree>
    <p:extLst>
      <p:ext uri="{BB962C8B-B14F-4D97-AF65-F5344CB8AC3E}">
        <p14:creationId xmlns:p14="http://schemas.microsoft.com/office/powerpoint/2010/main" val="23695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6AAF996-0143-41CB-B5D1-C70522E7821C}"/>
              </a:ext>
            </a:extLst>
          </p:cNvPr>
          <p:cNvSpPr>
            <a:spLocks noGrp="1"/>
          </p:cNvSpPr>
          <p:nvPr>
            <p:ph type="sldNum" sz="quarter" idx="12"/>
          </p:nvPr>
        </p:nvSpPr>
        <p:spPr/>
        <p:txBody>
          <a:bodyPr/>
          <a:lstStyle/>
          <a:p>
            <a:pPr>
              <a:defRPr/>
            </a:pPr>
            <a:fld id="{F851C7EF-1A74-43C0-9DA4-E3D0A5354ECF}" type="slidenum">
              <a:rPr lang="en-US" altLang="en-US" smtClean="0"/>
              <a:pPr>
                <a:defRPr/>
              </a:pPr>
              <a:t>9</a:t>
            </a:fld>
            <a:endParaRPr lang="en-US" altLang="en-US" sz="1400"/>
          </a:p>
        </p:txBody>
      </p:sp>
      <p:pic>
        <p:nvPicPr>
          <p:cNvPr id="2055" name="Picture 7" descr="WVD-logo-new-e1467280041822">
            <a:extLst>
              <a:ext uri="{FF2B5EF4-FFF2-40B4-BE49-F238E27FC236}">
                <a16:creationId xmlns:a16="http://schemas.microsoft.com/office/drawing/2014/main" xmlns="" id="{91C3FFDD-12E6-4DFF-A3A2-4F9DABE14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46" y="5472688"/>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D959F908-12C5-4E11-A088-0A18B5D2CC49}"/>
              </a:ext>
            </a:extLst>
          </p:cNvPr>
          <p:cNvSpPr>
            <a:spLocks noGrp="1" noChangeArrowheads="1"/>
          </p:cNvSpPr>
          <p:nvPr/>
        </p:nvSpPr>
        <p:spPr bwMode="auto">
          <a:xfrm>
            <a:off x="899592" y="478288"/>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ubtitle 2">
            <a:extLst>
              <a:ext uri="{FF2B5EF4-FFF2-40B4-BE49-F238E27FC236}">
                <a16:creationId xmlns:a16="http://schemas.microsoft.com/office/drawing/2014/main" xmlns="" id="{49D153EE-904D-4E58-9A8D-FAFEEA5FFB55}"/>
              </a:ext>
            </a:extLst>
          </p:cNvPr>
          <p:cNvSpPr>
            <a:spLocks noGrp="1"/>
          </p:cNvSpPr>
          <p:nvPr/>
        </p:nvSpPr>
        <p:spPr>
          <a:xfrm>
            <a:off x="395536" y="3409087"/>
            <a:ext cx="8424936" cy="1914754"/>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5" name="TextBox 3">
            <a:extLst>
              <a:ext uri="{FF2B5EF4-FFF2-40B4-BE49-F238E27FC236}">
                <a16:creationId xmlns:a16="http://schemas.microsoft.com/office/drawing/2014/main" xmlns="" id="{967CCCC1-7BB8-46F9-8623-43747C687CB9}"/>
              </a:ext>
            </a:extLst>
          </p:cNvPr>
          <p:cNvSpPr txBox="1">
            <a:spLocks noChangeArrowheads="1"/>
          </p:cNvSpPr>
          <p:nvPr/>
        </p:nvSpPr>
        <p:spPr bwMode="auto">
          <a:xfrm>
            <a:off x="6305550" y="6165304"/>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Subtitle 2">
            <a:extLst>
              <a:ext uri="{FF2B5EF4-FFF2-40B4-BE49-F238E27FC236}">
                <a16:creationId xmlns:a16="http://schemas.microsoft.com/office/drawing/2014/main" xmlns="" id="{64B809FD-EEF9-4538-8051-6F75F9290E4E}"/>
              </a:ext>
            </a:extLst>
          </p:cNvPr>
          <p:cNvSpPr>
            <a:spLocks noGrp="1"/>
          </p:cNvSpPr>
          <p:nvPr/>
        </p:nvSpPr>
        <p:spPr>
          <a:xfrm>
            <a:off x="395536" y="1459231"/>
            <a:ext cx="8424936" cy="1041851"/>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7" name="Text Box 2">
            <a:extLst>
              <a:ext uri="{FF2B5EF4-FFF2-40B4-BE49-F238E27FC236}">
                <a16:creationId xmlns:a16="http://schemas.microsoft.com/office/drawing/2014/main" xmlns="" id="{82C42153-D862-4B7B-AAF1-839D41B3E5C5}"/>
              </a:ext>
            </a:extLst>
          </p:cNvPr>
          <p:cNvSpPr txBox="1">
            <a:spLocks noChangeArrowheads="1"/>
          </p:cNvSpPr>
          <p:nvPr/>
        </p:nvSpPr>
        <p:spPr bwMode="auto">
          <a:xfrm>
            <a:off x="647700" y="5524500"/>
            <a:ext cx="4356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Rectangle 396">
            <a:extLst>
              <a:ext uri="{FF2B5EF4-FFF2-40B4-BE49-F238E27FC236}">
                <a16:creationId xmlns:a16="http://schemas.microsoft.com/office/drawing/2014/main" xmlns="" id="{FC18B7EE-C066-407A-AEC6-BE858C7FA22E}"/>
              </a:ext>
            </a:extLst>
          </p:cNvPr>
          <p:cNvSpPr>
            <a:spLocks noChangeArrowheads="1"/>
          </p:cNvSpPr>
          <p:nvPr/>
        </p:nvSpPr>
        <p:spPr bwMode="auto">
          <a:xfrm flipH="1">
            <a:off x="2627784"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xmlns="" id="{E203D042-813D-4952-9713-E1E0811EEB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9">
            <a:extLst>
              <a:ext uri="{FF2B5EF4-FFF2-40B4-BE49-F238E27FC236}">
                <a16:creationId xmlns:a16="http://schemas.microsoft.com/office/drawing/2014/main" xmlns="" id="{2E5F4724-B579-4950-93B8-4D90CB8C457A}"/>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a:extLst>
              <a:ext uri="{FF2B5EF4-FFF2-40B4-BE49-F238E27FC236}">
                <a16:creationId xmlns:a16="http://schemas.microsoft.com/office/drawing/2014/main" xmlns="" id="{D494BE8C-1136-4FF9-A0F0-55CC743054A5}"/>
              </a:ext>
            </a:extLst>
          </p:cNvPr>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197112"/>
      </p:ext>
    </p:extLst>
  </p:cSld>
  <p:clrMapOvr>
    <a:masterClrMapping/>
  </p:clrMapOvr>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35963</TotalTime>
  <Words>2292</Words>
  <Application>Microsoft Macintosh PowerPoint</Application>
  <PresentationFormat>On-screen Show (4:3)</PresentationFormat>
  <Paragraphs>222</Paragraphs>
  <Slides>11</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Aileron heavy</vt:lpstr>
      <vt:lpstr>Arial</vt:lpstr>
      <vt:lpstr>Arial Rounded MT Bold</vt:lpstr>
      <vt:lpstr>Calibri</vt:lpstr>
      <vt:lpstr>Century Gothic</vt:lpstr>
      <vt:lpstr>DIN Alternate</vt:lpstr>
      <vt:lpstr>MS PGothic</vt:lpstr>
      <vt:lpstr>ＭＳ Ｐゴシック</vt:lpstr>
      <vt:lpstr>Times</vt:lpstr>
      <vt:lpstr>Times New Roman</vt:lpstr>
      <vt:lpstr>Wingdings</vt:lpstr>
      <vt:lpstr>Executive</vt:lpstr>
      <vt:lpstr>Custom Design</vt:lpstr>
      <vt:lpstr>PowerPoint Presentation</vt:lpstr>
      <vt:lpstr>Why Are We Here?</vt:lpstr>
      <vt:lpstr>Why Are We Here?</vt:lpstr>
      <vt:lpstr>PowerPoint Presentation</vt:lpstr>
      <vt:lpstr>Where do we need to reconnect?</vt:lpstr>
      <vt:lpstr>What can we do?</vt:lpstr>
      <vt:lpstr>What can we do?</vt:lpstr>
      <vt:lpstr>What will we do?</vt:lpstr>
      <vt:lpstr>PowerPoint Presentation</vt:lpstr>
      <vt:lpstr>How will we follow up?</vt:lpstr>
      <vt:lpstr>PowerPoint Presentation</vt:lpstr>
    </vt:vector>
  </TitlesOfParts>
  <Company>private</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Microsoft Office User</cp:lastModifiedBy>
  <cp:revision>473</cp:revision>
  <cp:lastPrinted>2017-07-04T09:53:29Z</cp:lastPrinted>
  <dcterms:created xsi:type="dcterms:W3CDTF">2013-08-31T13:04:54Z</dcterms:created>
  <dcterms:modified xsi:type="dcterms:W3CDTF">2023-08-03T14:15:10Z</dcterms:modified>
</cp:coreProperties>
</file>