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" name="Shape 10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940460">
              <a:spcBef>
                <a:spcPts val="400"/>
              </a:spcBef>
            </a:pPr>
            <a:r>
              <a:t>Please write the chosen value on the We Value template (this should have been printed out) under “We Value…”</a:t>
            </a:r>
          </a:p>
          <a:p>
            <a:pPr defTabSz="940460">
              <a:spcBef>
                <a:spcPts val="400"/>
              </a:spcBef>
            </a:pPr>
          </a:p>
          <a:p>
            <a:pPr defTabSz="940460">
              <a:spcBef>
                <a:spcPts val="400"/>
              </a:spcBef>
            </a:pPr>
            <a:r>
              <a:t>Then please write the chosen action that everyone will take to put that value into practice. </a:t>
            </a:r>
          </a:p>
          <a:p>
            <a:pPr defTabSz="940460">
              <a:spcBef>
                <a:spcPts val="400"/>
              </a:spcBef>
            </a:pPr>
          </a:p>
          <a:p>
            <a:pPr defTabSz="940460">
              <a:spcBef>
                <a:spcPts val="400"/>
              </a:spcBef>
            </a:pPr>
            <a:r>
              <a:t>If there is time, space and appetite, you can take a photo of the completed/signed We Value template, either on its own or with the group.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/>
        </p:nvSpPr>
        <p:spPr>
          <a:xfrm>
            <a:off x="2401060" y="421951"/>
            <a:ext cx="7461886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b="1" sz="4800">
                <a:solidFill>
                  <a:srgbClr val="808080"/>
                </a:solidFill>
                <a:latin typeface="Aileron Bold"/>
                <a:ea typeface="Aileron Bold"/>
                <a:cs typeface="Aileron Bold"/>
                <a:sym typeface="Aileron Bold"/>
              </a:defRPr>
            </a:lvl1pPr>
          </a:lstStyle>
          <a:p>
            <a:pPr/>
            <a:r>
              <a:t>WE VALUE… </a:t>
            </a:r>
          </a:p>
        </p:txBody>
      </p:sp>
      <p:sp>
        <p:nvSpPr>
          <p:cNvPr id="95" name="Subtitle 2"/>
          <p:cNvSpPr/>
          <p:nvPr/>
        </p:nvSpPr>
        <p:spPr>
          <a:xfrm>
            <a:off x="1883530" y="3246588"/>
            <a:ext cx="8424938" cy="2077255"/>
          </a:xfrm>
          <a:prstGeom prst="rect">
            <a:avLst/>
          </a:prstGeom>
          <a:ln w="19050">
            <a:solidFill>
              <a:srgbClr val="808080">
                <a:alpha val="23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Text Box 2"/>
          <p:cNvSpPr txBox="1"/>
          <p:nvPr/>
        </p:nvSpPr>
        <p:spPr>
          <a:xfrm>
            <a:off x="4245833" y="5483083"/>
            <a:ext cx="4542251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>
                <a:solidFill>
                  <a:srgbClr val="808080"/>
                </a:solidFill>
                <a:latin typeface="Aileron Bold"/>
                <a:ea typeface="Aileron Bold"/>
                <a:cs typeface="Aileron Bold"/>
                <a:sym typeface="Aileron Bold"/>
              </a:defRPr>
            </a:lvl1pPr>
          </a:lstStyle>
          <a:p>
            <a:pPr/>
            <a:r>
              <a:t>#WorldValuesDay</a:t>
            </a:r>
          </a:p>
        </p:txBody>
      </p:sp>
      <p:sp>
        <p:nvSpPr>
          <p:cNvPr id="97" name="Rectangle 396"/>
          <p:cNvSpPr txBox="1"/>
          <p:nvPr/>
        </p:nvSpPr>
        <p:spPr>
          <a:xfrm>
            <a:off x="1455417" y="2267666"/>
            <a:ext cx="9281161" cy="1285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0" dist="38100" dir="2700000">
              <a:srgbClr val="000000">
                <a:alpha val="39999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4320" tIns="274320" rIns="274320" bIns="274320" anchor="ctr">
            <a:spAutoFit/>
          </a:bodyPr>
          <a:lstStyle>
            <a:lvl1pPr algn="ctr">
              <a:defRPr b="1" sz="4800">
                <a:solidFill>
                  <a:srgbClr val="808080"/>
                </a:solidFill>
                <a:latin typeface="Aileron Bold"/>
                <a:ea typeface="Aileron Bold"/>
                <a:cs typeface="Aileron Bold"/>
                <a:sym typeface="Aileron Bold"/>
              </a:defRPr>
            </a:lvl1pPr>
          </a:lstStyle>
          <a:p>
            <a:pPr/>
            <a:r>
              <a:t>SO WE… </a:t>
            </a:r>
          </a:p>
        </p:txBody>
      </p:sp>
      <p:sp>
        <p:nvSpPr>
          <p:cNvPr id="98" name="Rectangle 14"/>
          <p:cNvSpPr txBox="1"/>
          <p:nvPr/>
        </p:nvSpPr>
        <p:spPr>
          <a:xfrm>
            <a:off x="6001588" y="934674"/>
            <a:ext cx="188824" cy="454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 algn="ctr">
              <a:defRPr sz="1200"/>
            </a:pPr>
          </a:p>
          <a:p>
            <a:pPr algn="ctr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</a:p>
        </p:txBody>
      </p:sp>
      <p:sp>
        <p:nvSpPr>
          <p:cNvPr id="99" name="Subtitle 2"/>
          <p:cNvSpPr/>
          <p:nvPr/>
        </p:nvSpPr>
        <p:spPr>
          <a:xfrm>
            <a:off x="1919535" y="1183341"/>
            <a:ext cx="8424938" cy="1361204"/>
          </a:xfrm>
          <a:prstGeom prst="rect">
            <a:avLst/>
          </a:prstGeom>
          <a:ln w="19050">
            <a:solidFill>
              <a:srgbClr val="808080">
                <a:alpha val="23000"/>
              </a:srgbClr>
            </a:solidFill>
            <a:prstDash val="dash"/>
          </a:ln>
        </p:spPr>
        <p:txBody>
          <a:bodyPr lIns="45719" rIns="45719"/>
          <a:lstStyle/>
          <a:p>
            <a:pPr/>
          </a:p>
        </p:txBody>
      </p:sp>
      <p:sp>
        <p:nvSpPr>
          <p:cNvPr id="100" name="TextBox 2"/>
          <p:cNvSpPr txBox="1"/>
          <p:nvPr/>
        </p:nvSpPr>
        <p:spPr>
          <a:xfrm>
            <a:off x="2401060" y="1575754"/>
            <a:ext cx="7350364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i="1">
                <a:solidFill>
                  <a:srgbClr val="AFABAB"/>
                </a:solidFill>
              </a:defRPr>
            </a:lvl1pPr>
          </a:lstStyle>
          <a:p>
            <a:pPr/>
            <a:r>
              <a:t>Enter a value that is important to you</a:t>
            </a:r>
          </a:p>
        </p:txBody>
      </p:sp>
      <p:sp>
        <p:nvSpPr>
          <p:cNvPr id="101" name="TextBox 15"/>
          <p:cNvSpPr txBox="1"/>
          <p:nvPr/>
        </p:nvSpPr>
        <p:spPr>
          <a:xfrm>
            <a:off x="2200505" y="4046647"/>
            <a:ext cx="7862994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i="1">
                <a:solidFill>
                  <a:srgbClr val="AFABAB"/>
                </a:solidFill>
              </a:defRPr>
            </a:lvl1pPr>
          </a:lstStyle>
          <a:p>
            <a:pPr/>
            <a:r>
              <a:t>Enter the action you have taken or will take to put that value into action  </a:t>
            </a:r>
          </a:p>
        </p:txBody>
      </p:sp>
      <p:sp>
        <p:nvSpPr>
          <p:cNvPr id="102" name="TextBox 17"/>
          <p:cNvSpPr txBox="1"/>
          <p:nvPr/>
        </p:nvSpPr>
        <p:spPr>
          <a:xfrm>
            <a:off x="174307" y="5686425"/>
            <a:ext cx="975567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i="1">
                <a:solidFill>
                  <a:srgbClr val="AFABAB"/>
                </a:solidFill>
              </a:defRPr>
            </a:pPr>
            <a:r>
              <a:t>add your </a:t>
            </a:r>
          </a:p>
          <a:p>
            <a:pPr>
              <a:defRPr i="1">
                <a:solidFill>
                  <a:srgbClr val="AFABAB"/>
                </a:solidFill>
              </a:defRPr>
            </a:pPr>
            <a:r>
              <a:t>logo here</a:t>
            </a:r>
          </a:p>
        </p:txBody>
      </p:sp>
      <p:sp>
        <p:nvSpPr>
          <p:cNvPr id="103" name="TextBox 3"/>
          <p:cNvSpPr txBox="1"/>
          <p:nvPr/>
        </p:nvSpPr>
        <p:spPr>
          <a:xfrm>
            <a:off x="9332333" y="6357951"/>
            <a:ext cx="2664147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>
                <a:solidFill>
                  <a:srgbClr val="808080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pPr/>
            <a:r>
              <a:t>www.worldvaluesday.com</a:t>
            </a:r>
          </a:p>
        </p:txBody>
      </p:sp>
      <p:pic>
        <p:nvPicPr>
          <p:cNvPr id="104" name="WVD 2025 - White Background.png" descr="WVD 2025 - White Background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77784" y="5336789"/>
            <a:ext cx="2092281" cy="10177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