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363" r:id="rId3"/>
    <p:sldId id="257" r:id="rId4"/>
    <p:sldId id="258" r:id="rId5"/>
    <p:sldId id="259" r:id="rId6"/>
    <p:sldId id="260" r:id="rId7"/>
    <p:sldId id="261" r:id="rId8"/>
    <p:sldId id="262" r:id="rId9"/>
    <p:sldId id="263" r:id="rId10"/>
    <p:sldId id="264" r:id="rId11"/>
    <p:sldId id="265" r:id="rId12"/>
    <p:sldId id="374" r:id="rId13"/>
  </p:sldIdLst>
  <p:sldSz cx="12192000" cy="6858000"/>
  <p:notesSz cx="7315200" cy="9601200"/>
  <p:custDataLst>
    <p:tags r:id="rId1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08C"/>
    <a:srgbClr val="F0F5FE"/>
    <a:srgbClr val="E6EFFE"/>
    <a:srgbClr val="5E1BA1"/>
    <a:srgbClr val="752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7433" autoAdjust="0"/>
  </p:normalViewPr>
  <p:slideViewPr>
    <p:cSldViewPr snapToGrid="0">
      <p:cViewPr varScale="1">
        <p:scale>
          <a:sx n="66" d="100"/>
          <a:sy n="66" d="100"/>
        </p:scale>
        <p:origin x="231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EC483DC-EF89-4ED2-A6A2-F3ECE93B1319}" type="datetimeFigureOut">
              <a:rPr lang="nl-NL" smtClean="0"/>
              <a:t>30-7-2025</a:t>
            </a:fld>
            <a:endParaRPr lang="nl-NL"/>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nl-NL"/>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nl-NL"/>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621BD9-9D95-4BFB-9236-1841D86DEA9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a:t>
            </a:r>
            <a:r>
              <a:rPr lang="en-US" altLang="en-US" dirty="0" err="1">
                <a:latin typeface="Arial" panose="020B0604020202020204" pitchFamily="34" charset="0"/>
              </a:rPr>
              <a:t>organisation’s</a:t>
            </a:r>
            <a:r>
              <a:rPr lang="en-US" altLang="en-US" dirty="0">
                <a:latin typeface="Arial" panose="020B0604020202020204" pitchFamily="34" charset="0"/>
              </a:rPr>
              <a:t>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8 minutes</a:t>
            </a:r>
          </a:p>
          <a:p>
            <a:pPr defTabSz="1002041">
              <a:defRPr/>
            </a:pPr>
            <a:endParaRPr lang="en-GB" dirty="0"/>
          </a:p>
          <a:p>
            <a:pPr defTabSz="992510">
              <a:defRPr/>
            </a:pPr>
            <a:r>
              <a:rPr lang="en-US" sz="1100" b="1" dirty="0"/>
              <a:t>Refresh and re-</a:t>
            </a:r>
            <a:r>
              <a:rPr lang="en-US" sz="1100" b="1" dirty="0" err="1"/>
              <a:t>energise</a:t>
            </a:r>
            <a:r>
              <a:rPr lang="en-US" sz="1100" b="1" dirty="0"/>
              <a:t> the practice of values and agree how to share out responsibility for moving the plan forward</a:t>
            </a:r>
          </a:p>
          <a:p>
            <a:pPr marL="186151" indent="-186151" defTabSz="992510">
              <a:buFont typeface="Arial" panose="020B0604020202020204" pitchFamily="34" charset="0"/>
              <a:buChar char="•"/>
              <a:defRPr/>
            </a:pPr>
            <a:r>
              <a:rPr lang="en-US" sz="1100" dirty="0"/>
              <a:t>This section is intended to prompt the participants and the </a:t>
            </a:r>
            <a:r>
              <a:rPr lang="en-US" sz="1100" dirty="0" err="1"/>
              <a:t>organisation</a:t>
            </a:r>
            <a:r>
              <a:rPr lang="en-US" sz="1100" dirty="0"/>
              <a:t> to follow up the session in various ways, and so help to refresh and re-</a:t>
            </a:r>
            <a:r>
              <a:rPr lang="en-US" sz="1100" dirty="0" err="1"/>
              <a:t>energise</a:t>
            </a:r>
            <a:r>
              <a:rPr lang="en-US" sz="1100" dirty="0"/>
              <a:t> the practice of values generally throughout group/</a:t>
            </a:r>
            <a:r>
              <a:rPr lang="en-US" sz="1100" dirty="0" err="1"/>
              <a:t>organisation</a:t>
            </a:r>
            <a:r>
              <a:rPr lang="en-US" sz="1100" dirty="0"/>
              <a:t>.</a:t>
            </a:r>
          </a:p>
          <a:p>
            <a:pPr marL="186151" indent="-186151" defTabSz="992510">
              <a:buFont typeface="Arial" panose="020B0604020202020204" pitchFamily="34" charset="0"/>
              <a:buChar char="•"/>
              <a:defRPr/>
            </a:pPr>
            <a:r>
              <a:rPr lang="en-US" sz="1100" dirty="0"/>
              <a:t>Ask everybody for suggested next steps ensure the agreed action is taken consistently (how to get everyone to do it and keep on doing it)</a:t>
            </a:r>
          </a:p>
          <a:p>
            <a:pPr marL="186151" indent="-186151" defTabSz="992510">
              <a:buFont typeface="Arial" panose="020B0604020202020204" pitchFamily="34" charset="0"/>
              <a:buChar char="•"/>
              <a:defRPr/>
            </a:pPr>
            <a:r>
              <a:rPr lang="en-US" sz="1100" dirty="0"/>
              <a:t>Ensure there are clear individual responsibilities for moving your chosen action forward</a:t>
            </a:r>
          </a:p>
          <a:p>
            <a:pPr marL="186151" indent="-186151" defTabSz="992510">
              <a:buFont typeface="Arial" panose="020B0604020202020204" pitchFamily="34" charset="0"/>
              <a:buChar char="•"/>
              <a:defRPr/>
            </a:pPr>
            <a:r>
              <a:rPr lang="en-US" sz="1100" dirty="0"/>
              <a:t>Note ideas from the group on how you’ll know you’ve been successful – what will be the impact of your chosen action if done consistently?</a:t>
            </a:r>
          </a:p>
          <a:p>
            <a:pPr marL="186151" indent="-186151" defTabSz="992510">
              <a:buFont typeface="Arial" panose="020B0604020202020204" pitchFamily="34" charset="0"/>
              <a:buChar char="•"/>
              <a:defRPr/>
            </a:pPr>
            <a:r>
              <a:rPr lang="en-US" sz="1100" dirty="0"/>
              <a:t>If time allows and where relevant you might also think about:</a:t>
            </a:r>
          </a:p>
          <a:p>
            <a:pPr marL="682555" lvl="1" indent="-186151" defTabSz="992510">
              <a:buFont typeface="Arial" panose="020B0604020202020204" pitchFamily="34" charset="0"/>
              <a:buChar char="•"/>
              <a:defRPr/>
            </a:pPr>
            <a:r>
              <a:rPr lang="en-US" sz="1100" dirty="0"/>
              <a:t>How to communicate the plan across the </a:t>
            </a:r>
            <a:r>
              <a:rPr lang="en-US" sz="1100" dirty="0" err="1"/>
              <a:t>organisation</a:t>
            </a:r>
            <a:r>
              <a:rPr lang="en-US" sz="1100" dirty="0"/>
              <a:t> (or our part of it)</a:t>
            </a:r>
          </a:p>
          <a:p>
            <a:pPr marL="682555" lvl="1" indent="-186151" defTabSz="992510">
              <a:buFont typeface="Arial" panose="020B0604020202020204" pitchFamily="34" charset="0"/>
              <a:buChar char="•"/>
              <a:defRPr/>
            </a:pPr>
            <a:r>
              <a:rPr lang="en-US" sz="1100" dirty="0"/>
              <a:t>How the action/s can become embedded in daily life across the </a:t>
            </a:r>
            <a:r>
              <a:rPr lang="en-US" sz="1100" dirty="0" err="1"/>
              <a:t>organisation</a:t>
            </a:r>
            <a:r>
              <a:rPr lang="en-US" sz="1100" dirty="0"/>
              <a:t> (or our part of it)</a:t>
            </a:r>
          </a:p>
          <a:p>
            <a:pPr marL="682555" lvl="1" indent="-186151" defTabSz="992510">
              <a:buFont typeface="Arial" panose="020B0604020202020204" pitchFamily="34" charset="0"/>
              <a:buChar char="•"/>
              <a:defRPr/>
            </a:pPr>
            <a:r>
              <a:rPr lang="en-US" sz="1100" b="1" dirty="0"/>
              <a:t>How we can show appreciation </a:t>
            </a:r>
            <a:r>
              <a:rPr lang="en-US" sz="1100" dirty="0"/>
              <a:t>when the actions are being done well? This is likely to be an important element in the success of the plan.</a:t>
            </a:r>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10</a:t>
            </a:fld>
            <a:endParaRPr lang="nl-NL"/>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6E3F17-07B6-4955-A3B6-0B714BA69794}"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X, LinkedIn, Bluesky, Instagram or TikTok using </a:t>
            </a:r>
            <a:r>
              <a:rPr lang="en-US" sz="1200" b="1" dirty="0">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u="none" dirty="0"/>
              <a:t> for</a:t>
            </a:r>
            <a:r>
              <a:rPr lang="en-GB" b="1" i="1" u="sng" dirty="0"/>
              <a:t> </a:t>
            </a:r>
            <a:r>
              <a:rPr lang="en-GB" b="1" i="1" dirty="0"/>
              <a:t>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solidFill>
                  <a:srgbClr val="FF0000"/>
                </a:solidFill>
              </a:rPr>
              <a:t>Time for this slide: 3 minutes</a:t>
            </a:r>
          </a:p>
          <a:p>
            <a:r>
              <a:rPr lang="en-GB" dirty="0"/>
              <a:t>Run briefly through this slide to remind everyone that for every kind of group or organisation it is vital to be aware of what our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92807">
              <a:defRPr/>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defTabSz="992807">
              <a:defRPr/>
            </a:pPr>
            <a:r>
              <a:rPr lang="en-US" sz="19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9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9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a:t>
            </a:r>
            <a:r>
              <a:rPr lang="en-US" sz="19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9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They help us to cope with difficult challenges and navigate change. But there is always room for improvement. By focusing together on one of our values we will bring our values to life and strengthen our connection with each other, and with our stakeholders and communities. </a:t>
            </a:r>
            <a:endParaRPr lang="en-GB" sz="19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2</a:t>
            </a:fld>
            <a:endParaRPr lang="nl-NL"/>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903"/>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a:t>
            </a:r>
            <a:r>
              <a:rPr lang="en-US" i="0" dirty="0" err="1">
                <a:solidFill>
                  <a:schemeClr val="dk1"/>
                </a:solidFill>
              </a:rPr>
              <a:t>organisation</a:t>
            </a:r>
            <a:r>
              <a:rPr lang="en-US" i="0" dirty="0">
                <a:solidFill>
                  <a:schemeClr val="dk1"/>
                </a:solidFill>
              </a:rPr>
              <a:t> that we can all sign up to in order to begin to close the values gap in our organization. </a:t>
            </a:r>
            <a:endParaRPr lang="en-GB" dirty="0"/>
          </a:p>
          <a:p>
            <a:endParaRPr lang="en-GB" b="1" dirty="0"/>
          </a:p>
          <a:p>
            <a:r>
              <a:rPr lang="en-GB" b="1" dirty="0"/>
              <a:t>Cover</a:t>
            </a:r>
            <a:r>
              <a:rPr lang="en-GB" b="1" baseline="0" dirty="0"/>
              <a:t> the outcomes for the session</a:t>
            </a:r>
          </a:p>
          <a:p>
            <a:pPr defTabSz="992807">
              <a:defRPr/>
            </a:pPr>
            <a:r>
              <a:rPr lang="en-GB" baseline="0" dirty="0">
                <a:solidFill>
                  <a:srgbClr val="FF0000"/>
                </a:solidFill>
              </a:rPr>
              <a:t>Point out that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to others by doing this.</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3</a:t>
            </a:fld>
            <a:endParaRPr lang="nl-NL"/>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92510">
              <a:defRPr/>
            </a:pPr>
            <a:r>
              <a:rPr lang="en-US" dirty="0">
                <a:solidFill>
                  <a:schemeClr val="dk1"/>
                </a:solidFill>
              </a:rPr>
              <a:t>Gain the everyone’s commitment and set some rules for the workshop by highlighting the following points:</a:t>
            </a:r>
          </a:p>
          <a:p>
            <a:pPr marL="186151" indent="-186151" defTabSz="992510">
              <a:buFont typeface="Arial" panose="020B0604020202020204" pitchFamily="34" charset="0"/>
              <a:buChar char="•"/>
              <a:defRPr/>
            </a:pPr>
            <a:r>
              <a:rPr lang="en-US" dirty="0">
                <a:solidFill>
                  <a:schemeClr val="dk1"/>
                </a:solidFill>
              </a:rPr>
              <a:t>Be personal. Say “I” or “We” -  not “They”.  </a:t>
            </a:r>
          </a:p>
          <a:p>
            <a:pPr marL="186151" indent="-186151" defTabSz="992510">
              <a:buFont typeface="Arial" panose="020B0604020202020204" pitchFamily="34" charset="0"/>
              <a:buChar char="•"/>
              <a:defRPr/>
            </a:pPr>
            <a:r>
              <a:rPr lang="en-US" dirty="0">
                <a:solidFill>
                  <a:schemeClr val="dk1"/>
                </a:solidFill>
              </a:rPr>
              <a:t>Be specific. Small changes, not big words, make the difference. </a:t>
            </a:r>
          </a:p>
          <a:p>
            <a:pPr marL="186151" indent="-186151" defTabSz="992510">
              <a:buFont typeface="Arial" panose="020B0604020202020204" pitchFamily="34" charset="0"/>
              <a:buChar char="•"/>
              <a:defRPr/>
            </a:pPr>
            <a:r>
              <a:rPr lang="en-US" dirty="0">
                <a:solidFill>
                  <a:schemeClr val="dk1"/>
                </a:solidFill>
              </a:rPr>
              <a:t>Be committed. Say what you will do, and when. Commit for yourself, not for others.</a:t>
            </a:r>
          </a:p>
          <a:p>
            <a:pPr marL="186151" indent="-186151" defTabSz="992510">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4</a:t>
            </a:fld>
            <a:endParaRPr lang="nl-NL"/>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small groups of 2 or 3 each and move onto the discussion. Take each question in turn, allowing 4 minutes for each.</a:t>
            </a:r>
            <a:endParaRPr lang="en-GB" baseline="0" dirty="0"/>
          </a:p>
          <a:p>
            <a:endParaRPr lang="en-GB" baseline="0" dirty="0"/>
          </a:p>
          <a:p>
            <a:endParaRPr lang="en-GB" baseline="0" dirty="0"/>
          </a:p>
        </p:txBody>
      </p:sp>
      <p:sp>
        <p:nvSpPr>
          <p:cNvPr id="4" name="Slide Number Placeholder 3"/>
          <p:cNvSpPr>
            <a:spLocks noGrp="1"/>
          </p:cNvSpPr>
          <p:nvPr>
            <p:ph type="sldNum" sz="quarter" idx="5"/>
          </p:nvPr>
        </p:nvSpPr>
        <p:spPr/>
        <p:txBody>
          <a:bodyPr/>
          <a:lstStyle/>
          <a:p>
            <a:fld id="{DB643B92-F2FB-495C-A0FD-0A76904847A6}" type="slidenum">
              <a:rPr lang="nl-NL" smtClean="0"/>
              <a:t>5</a:t>
            </a:fld>
            <a:endParaRPr lang="nl-NL"/>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a:t>
            </a:r>
            <a:r>
              <a:rPr lang="en-GB" b="1" i="1" u="sng" baseline="0" dirty="0"/>
              <a:t> </a:t>
            </a:r>
            <a:r>
              <a:rPr lang="en-GB" b="1" i="1" u="sng" dirty="0"/>
              <a:t>10 minutes</a:t>
            </a:r>
          </a:p>
          <a:p>
            <a:pPr defTabSz="992510">
              <a:defRPr/>
            </a:pPr>
            <a:r>
              <a:rPr lang="en-US" b="1" dirty="0"/>
              <a:t>Brainstorm actions</a:t>
            </a:r>
          </a:p>
          <a:p>
            <a:pPr marL="186151" indent="-186151" defTabSz="992510">
              <a:buFont typeface="Arial" panose="020B0604020202020204" pitchFamily="34" charset="0"/>
              <a:buChar char="•"/>
              <a:defRPr/>
            </a:pPr>
            <a:r>
              <a:rPr lang="en-US" dirty="0"/>
              <a:t>Form new groups of 2s or 3s</a:t>
            </a:r>
          </a:p>
          <a:p>
            <a:pPr marL="186151" indent="-186151" defTabSz="992510">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Something that will have an ongoing impact – not just a one-off.  </a:t>
            </a:r>
          </a:p>
          <a:p>
            <a:pPr marL="186151" indent="-186151" defTabSz="992510">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6</a:t>
            </a:fld>
            <a:endParaRPr lang="nl-NL"/>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7</a:t>
            </a:fld>
            <a:endParaRPr lang="nl-NL"/>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1002041">
              <a:defRPr/>
            </a:pPr>
            <a:r>
              <a:rPr lang="en-GB" b="1" i="1" u="sng" dirty="0"/>
              <a:t>Time for this slide: 20 minutes </a:t>
            </a:r>
          </a:p>
          <a:p>
            <a:endParaRPr lang="en-GB" dirty="0"/>
          </a:p>
          <a:p>
            <a:pPr defTabSz="992510">
              <a:defRPr/>
            </a:pPr>
            <a:r>
              <a:rPr lang="en-US" b="1" dirty="0"/>
              <a:t>Group ideas now to be shared in plenary in order to gain commitment to “one change”</a:t>
            </a:r>
          </a:p>
          <a:p>
            <a:pPr defTabSz="992510">
              <a:defRPr/>
            </a:pPr>
            <a:endParaRPr lang="en-US" b="1" dirty="0"/>
          </a:p>
          <a:p>
            <a:pPr defTabSz="992510">
              <a:defRPr/>
            </a:pPr>
            <a:r>
              <a:rPr lang="en-US" dirty="0"/>
              <a:t>Explain that the aim of the Values Challenge workshop is for the group to come up with </a:t>
            </a:r>
            <a:r>
              <a:rPr lang="en-US" b="1" i="1" dirty="0"/>
              <a:t>one action or change</a:t>
            </a:r>
            <a:r>
              <a:rPr lang="en-US" dirty="0"/>
              <a:t>. This action is meant to close the gap between how the value is currently put into practice and what the value looks like ideally, and in so doing help us all to bring that value to life for ourselves, for our </a:t>
            </a:r>
            <a:r>
              <a:rPr lang="en-US" dirty="0" err="1"/>
              <a:t>organisation</a:t>
            </a:r>
            <a:r>
              <a:rPr lang="en-US" dirty="0"/>
              <a:t> and for all our stakeholders.</a:t>
            </a:r>
          </a:p>
          <a:p>
            <a:pPr defTabSz="992510">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8</a:t>
            </a:fld>
            <a:endParaRPr lang="nl-NL"/>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2807">
              <a:defRPr/>
            </a:pPr>
            <a:r>
              <a:rPr lang="en-GB" baseline="0" dirty="0"/>
              <a:t>Please write the chosen value on the We Value template (which should have been printed out before the session) under “We Value…”</a:t>
            </a:r>
          </a:p>
          <a:p>
            <a:pPr defTabSz="992807">
              <a:defRPr/>
            </a:pPr>
            <a:endParaRPr lang="en-GB" baseline="0" dirty="0"/>
          </a:p>
          <a:p>
            <a:pPr defTabSz="992807">
              <a:defRPr/>
            </a:pPr>
            <a:r>
              <a:rPr lang="en-GB" baseline="0" dirty="0"/>
              <a:t>Then please write the chosen action that everyone will take to put that value into practice. </a:t>
            </a:r>
          </a:p>
          <a:p>
            <a:pPr defTabSz="992807">
              <a:defRPr/>
            </a:pPr>
            <a:endParaRPr lang="en-GB" baseline="0" dirty="0"/>
          </a:p>
          <a:p>
            <a:pPr defTabSz="992807">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30-7-2025</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30-7-2025</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30-7-2025</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219200" y="1676400"/>
            <a:ext cx="97536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1219200" y="2971800"/>
            <a:ext cx="97536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1219200" y="6248400"/>
            <a:ext cx="22352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4165600" y="6248400"/>
            <a:ext cx="38608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8737600" y="6248400"/>
            <a:ext cx="22352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198561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128224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5771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348543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08830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345210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1053068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151179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30-7-2025</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2010844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67637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95276"/>
            <a:ext cx="25908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295276"/>
            <a:ext cx="75692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02896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30-7-2025</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30-7-2025</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30-7-2025</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30-7-2025</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30-7-2025</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30-7-2025</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30-7-2025</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30-7-2025</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30400" y="295275"/>
            <a:ext cx="934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14400" y="1752600"/>
            <a:ext cx="1036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7010400" y="6219826"/>
            <a:ext cx="16256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2235200" y="6219826"/>
            <a:ext cx="4572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812800" y="6219826"/>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extLst>
      <p:ext uri="{BB962C8B-B14F-4D97-AF65-F5344CB8AC3E}">
        <p14:creationId xmlns:p14="http://schemas.microsoft.com/office/powerpoint/2010/main" val="4082810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22"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5000" y="2293817"/>
            <a:ext cx="8352606" cy="4770537"/>
          </a:xfrm>
          <a:prstGeom prst="rect">
            <a:avLst/>
          </a:prstGeom>
          <a:noFill/>
        </p:spPr>
        <p:txBody>
          <a:bodyPr wrap="square">
            <a:spAutoFit/>
          </a:bodyPr>
          <a:lstStyle/>
          <a:p>
            <a:pPr algn="ctr" fontAlgn="base">
              <a:spcBef>
                <a:spcPct val="0"/>
              </a:spcBef>
              <a:spcAft>
                <a:spcPct val="0"/>
              </a:spcAft>
              <a:defRPr/>
            </a:pPr>
            <a:r>
              <a:rPr lang="en-GB" sz="2400" dirty="0">
                <a:solidFill>
                  <a:srgbClr val="2C1102"/>
                </a:solidFill>
                <a:latin typeface="Arial"/>
                <a:ea typeface="MS PGothic" panose="020B0600070205080204" pitchFamily="34" charset="-128"/>
              </a:rPr>
              <a:t>      </a:t>
            </a:r>
          </a:p>
          <a:p>
            <a:pPr algn="ctr" fontAlgn="base">
              <a:spcBef>
                <a:spcPct val="0"/>
              </a:spcBef>
              <a:spcAft>
                <a:spcPct val="0"/>
              </a:spcAft>
              <a:defRPr/>
            </a:pPr>
            <a:endParaRPr lang="en-GB" sz="2800" b="1" dirty="0">
              <a:solidFill>
                <a:srgbClr val="AC9A76">
                  <a:lumMod val="50000"/>
                </a:srgbClr>
              </a:solidFill>
              <a:latin typeface="Arial"/>
              <a:ea typeface="MS PGothic" panose="020B0600070205080204" pitchFamily="34" charset="-128"/>
            </a:endParaRPr>
          </a:p>
          <a:p>
            <a:pPr algn="ctr" fontAlgn="base">
              <a:spcBef>
                <a:spcPct val="0"/>
              </a:spcBef>
              <a:spcAft>
                <a:spcPct val="0"/>
              </a:spcAft>
              <a:defRPr/>
            </a:pPr>
            <a:r>
              <a:rPr lang="en-GB" sz="3600" b="1" dirty="0">
                <a:solidFill>
                  <a:srgbClr val="3B308C"/>
                </a:solidFill>
                <a:latin typeface="Calibri" panose="020F0502020204030204" pitchFamily="34" charset="0"/>
                <a:ea typeface="Calibri" panose="020F0502020204030204" pitchFamily="34" charset="0"/>
                <a:cs typeface="Calibri" panose="020F0502020204030204" pitchFamily="34" charset="0"/>
              </a:rPr>
              <a:t>VALUES CHALLENGE 2025</a:t>
            </a:r>
          </a:p>
          <a:p>
            <a:pPr algn="ctr" fontAlgn="base">
              <a:spcBef>
                <a:spcPct val="0"/>
              </a:spcBef>
              <a:spcAft>
                <a:spcPct val="0"/>
              </a:spcAft>
              <a:defRPr/>
            </a:pPr>
            <a:r>
              <a:rPr lang="en-GB" sz="2800" b="1" dirty="0">
                <a:solidFill>
                  <a:srgbClr val="3B308C"/>
                </a:solidFill>
                <a:latin typeface="Calibri" panose="020F0502020204030204" pitchFamily="34" charset="0"/>
                <a:ea typeface="Calibri" panose="020F0502020204030204" pitchFamily="34" charset="0"/>
                <a:cs typeface="Calibri" panose="020F0502020204030204" pitchFamily="34" charset="0"/>
              </a:rPr>
              <a:t>FOR ORGANISATIONS</a:t>
            </a:r>
          </a:p>
          <a:p>
            <a:pPr algn="ctr" fontAlgn="base">
              <a:spcBef>
                <a:spcPct val="0"/>
              </a:spcBef>
              <a:spcAft>
                <a:spcPct val="0"/>
              </a:spcAft>
              <a:defRPr/>
            </a:pPr>
            <a:endPar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fontAlgn="base">
              <a:spcBef>
                <a:spcPct val="0"/>
              </a:spcBef>
              <a:spcAft>
                <a:spcPct val="0"/>
              </a:spcAft>
              <a:defRPr/>
            </a:pPr>
            <a:r>
              <a:rPr lang="en-GB" altLang="en-US" sz="2800" dirty="0">
                <a:solidFill>
                  <a:srgbClr val="3B308C"/>
                </a:solidFill>
                <a:latin typeface="Calibri" panose="020F0502020204030204" pitchFamily="34" charset="0"/>
                <a:ea typeface="Calibri" panose="020F0502020204030204" pitchFamily="34" charset="0"/>
                <a:cs typeface="Calibri" panose="020F0502020204030204" pitchFamily="34" charset="0"/>
              </a:rPr>
              <a:t>One Hour, One Value, One Change</a:t>
            </a:r>
          </a:p>
          <a:p>
            <a:pPr marL="457200" indent="-457200" algn="ctr" fontAlgn="base">
              <a:spcBef>
                <a:spcPct val="0"/>
              </a:spcBef>
              <a:spcAft>
                <a:spcPct val="0"/>
              </a:spcAft>
              <a:buFont typeface="Wingdings" panose="05000000000000000000" pitchFamily="2" charset="2"/>
              <a:buChar char="Ø"/>
              <a:defRPr/>
            </a:pPr>
            <a:endParaRPr lang="en-GB" sz="2800" b="1" dirty="0">
              <a:solidFill>
                <a:srgbClr val="AC9A76">
                  <a:lumMod val="50000"/>
                </a:srgbClr>
              </a:solidFill>
              <a:latin typeface="Arial"/>
              <a:ea typeface="MS PGothic" panose="020B0600070205080204" pitchFamily="34" charset="-128"/>
            </a:endParaRPr>
          </a:p>
          <a:p>
            <a:pPr algn="ctr" fontAlgn="base">
              <a:spcBef>
                <a:spcPct val="0"/>
              </a:spcBef>
              <a:spcAft>
                <a:spcPct val="0"/>
              </a:spcAft>
              <a:defRPr/>
            </a:pPr>
            <a:endParaRPr lang="en-GB" sz="2800" b="1" dirty="0">
              <a:solidFill>
                <a:srgbClr val="AC9A76">
                  <a:lumMod val="50000"/>
                </a:srgbClr>
              </a:solidFill>
              <a:latin typeface="Arial"/>
              <a:ea typeface="MS PGothic" panose="020B0600070205080204" pitchFamily="34" charset="-128"/>
            </a:endParaRPr>
          </a:p>
          <a:p>
            <a:pPr algn="ctr" fontAlgn="base">
              <a:spcBef>
                <a:spcPct val="0"/>
              </a:spcBef>
              <a:spcAft>
                <a:spcPct val="0"/>
              </a:spcAft>
              <a:defRPr/>
            </a:pPr>
            <a:endParaRPr lang="en-GB" sz="2000" dirty="0">
              <a:solidFill>
                <a:srgbClr val="AC9A76">
                  <a:lumMod val="50000"/>
                </a:srgbClr>
              </a:solidFill>
              <a:latin typeface="Arial"/>
              <a:ea typeface="MS PGothic" panose="020B0600070205080204" pitchFamily="34" charset="-128"/>
            </a:endParaRPr>
          </a:p>
          <a:p>
            <a:pPr algn="ctr" fontAlgn="base">
              <a:spcBef>
                <a:spcPct val="0"/>
              </a:spcBef>
              <a:spcAft>
                <a:spcPct val="0"/>
              </a:spcAft>
              <a:defRPr/>
            </a:pPr>
            <a:endParaRPr lang="en-GB" sz="2000" dirty="0">
              <a:solidFill>
                <a:srgbClr val="AC9A76">
                  <a:lumMod val="50000"/>
                </a:srgbClr>
              </a:solidFill>
              <a:latin typeface="Arial"/>
              <a:ea typeface="MS PGothic" panose="020B0600070205080204" pitchFamily="34" charset="-128"/>
            </a:endParaRPr>
          </a:p>
          <a:p>
            <a:pPr fontAlgn="base">
              <a:spcBef>
                <a:spcPct val="0"/>
              </a:spcBef>
              <a:spcAft>
                <a:spcPct val="0"/>
              </a:spcAft>
              <a:defRPr/>
            </a:pPr>
            <a:endParaRPr lang="en-GB" sz="3600" b="1" dirty="0">
              <a:solidFill>
                <a:srgbClr val="686A69"/>
              </a:solidFill>
              <a:latin typeface="Arial"/>
              <a:ea typeface="MS PGothic" panose="020B0600070205080204" pitchFamily="34" charset="-128"/>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0822" y="624357"/>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281614" y="5618468"/>
            <a:ext cx="1864933" cy="739757"/>
          </a:xfrm>
          <a:prstGeom prst="rect">
            <a:avLst/>
          </a:prstGeom>
        </p:spPr>
      </p:pic>
      <p:pic>
        <p:nvPicPr>
          <p:cNvPr id="5" name="Picture 4"/>
          <p:cNvPicPr>
            <a:picLocks noChangeAspect="1"/>
          </p:cNvPicPr>
          <p:nvPr/>
        </p:nvPicPr>
        <p:blipFill>
          <a:blip r:embed="rId6"/>
          <a:stretch>
            <a:fillRect/>
          </a:stretch>
        </p:blipFill>
        <p:spPr>
          <a:xfrm>
            <a:off x="5558561" y="5553916"/>
            <a:ext cx="950246" cy="666840"/>
          </a:xfrm>
          <a:prstGeom prst="rect">
            <a:avLst/>
          </a:prstGeom>
        </p:spPr>
      </p:pic>
      <p:sp>
        <p:nvSpPr>
          <p:cNvPr id="22" name="TextBox 21"/>
          <p:cNvSpPr txBox="1"/>
          <p:nvPr/>
        </p:nvSpPr>
        <p:spPr>
          <a:xfrm>
            <a:off x="1631504" y="3219617"/>
            <a:ext cx="1512168" cy="246221"/>
          </a:xfrm>
          <a:prstGeom prst="rect">
            <a:avLst/>
          </a:prstGeom>
          <a:noFill/>
        </p:spPr>
        <p:txBody>
          <a:bodyPr wrap="square" rtlCol="0">
            <a:spAutoFit/>
          </a:bodyPr>
          <a:lstStyle/>
          <a:p>
            <a:pPr eaLnBrk="0" fontAlgn="base" hangingPunct="0">
              <a:spcBef>
                <a:spcPct val="0"/>
              </a:spcBef>
              <a:spcAft>
                <a:spcPct val="0"/>
              </a:spcAft>
            </a:pPr>
            <a:r>
              <a:rPr lang="en-GB" sz="1000" dirty="0">
                <a:solidFill>
                  <a:srgbClr val="FFFFFF"/>
                </a:solidFill>
                <a:latin typeface="Arial" panose="020B0604020202020204" pitchFamily="34" charset="0"/>
                <a:ea typeface="MS PGothic" panose="020B0600070205080204" pitchFamily="34" charset="-128"/>
              </a:rPr>
              <a:t>Trust</a:t>
            </a:r>
          </a:p>
        </p:txBody>
      </p:sp>
      <p:sp>
        <p:nvSpPr>
          <p:cNvPr id="23" name="TextBox 22"/>
          <p:cNvSpPr txBox="1"/>
          <p:nvPr/>
        </p:nvSpPr>
        <p:spPr>
          <a:xfrm>
            <a:off x="1631504" y="4411347"/>
            <a:ext cx="1670962" cy="261610"/>
          </a:xfrm>
          <a:prstGeom prst="rect">
            <a:avLst/>
          </a:prstGeom>
          <a:noFill/>
        </p:spPr>
        <p:txBody>
          <a:bodyPr wrap="square" rtlCol="0">
            <a:spAutoFit/>
          </a:bodyPr>
          <a:lstStyle/>
          <a:p>
            <a:pPr eaLnBrk="0" fontAlgn="base" hangingPunct="0">
              <a:spcBef>
                <a:spcPct val="0"/>
              </a:spcBef>
              <a:spcAft>
                <a:spcPct val="0"/>
              </a:spcAft>
            </a:pPr>
            <a:r>
              <a:rPr lang="en-GB" sz="1100" dirty="0">
                <a:solidFill>
                  <a:srgbClr val="FFFFFF"/>
                </a:solidFill>
                <a:latin typeface="Arial" panose="020B0604020202020204" pitchFamily="34" charset="0"/>
                <a:ea typeface="MS PGothic" panose="020B0600070205080204" pitchFamily="34" charset="-128"/>
              </a:rPr>
              <a:t>Appreciation</a:t>
            </a:r>
          </a:p>
        </p:txBody>
      </p:sp>
      <p:sp>
        <p:nvSpPr>
          <p:cNvPr id="3" name="Rectangle 2"/>
          <p:cNvSpPr/>
          <p:nvPr/>
        </p:nvSpPr>
        <p:spPr bwMode="auto">
          <a:xfrm>
            <a:off x="1037120" y="624357"/>
            <a:ext cx="3454980"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Arial" charset="0"/>
              <a:ea typeface="ＭＳ Ｐゴシック" charset="0"/>
              <a:cs typeface="ＭＳ Ｐゴシック" charset="0"/>
            </a:endParaRPr>
          </a:p>
        </p:txBody>
      </p:sp>
      <p:sp>
        <p:nvSpPr>
          <p:cNvPr id="6" name="TextBox 5"/>
          <p:cNvSpPr txBox="1"/>
          <p:nvPr/>
        </p:nvSpPr>
        <p:spPr>
          <a:xfrm>
            <a:off x="1063377" y="564105"/>
            <a:ext cx="3454981" cy="1200329"/>
          </a:xfrm>
          <a:prstGeom prst="rect">
            <a:avLst/>
          </a:prstGeom>
          <a:noFill/>
        </p:spPr>
        <p:txBody>
          <a:bodyPr wrap="square" rtlCol="0">
            <a:spAutoFit/>
          </a:bodyPr>
          <a:lstStyle/>
          <a:p>
            <a:pPr algn="ctr" eaLnBrk="0" fontAlgn="base" hangingPunct="0">
              <a:spcBef>
                <a:spcPct val="0"/>
              </a:spcBef>
              <a:spcAft>
                <a:spcPct val="0"/>
              </a:spcAft>
            </a:pPr>
            <a:endParaRPr lang="en-GB" sz="2400" dirty="0">
              <a:solidFill>
                <a:srgbClr val="2C1102"/>
              </a:solidFill>
              <a:latin typeface="Arial" panose="020B0604020202020204" pitchFamily="34" charset="0"/>
              <a:ea typeface="MS PGothic" panose="020B0600070205080204" pitchFamily="34" charset="-128"/>
            </a:endParaRPr>
          </a:p>
          <a:p>
            <a:pPr algn="ctr" eaLnBrk="0" fontAlgn="base" hangingPunct="0">
              <a:spcBef>
                <a:spcPct val="0"/>
              </a:spcBef>
              <a:spcAft>
                <a:spcPct val="0"/>
              </a:spcAft>
            </a:pPr>
            <a:r>
              <a:rPr lang="en-GB" sz="2400" dirty="0">
                <a:solidFill>
                  <a:srgbClr val="2C1102"/>
                </a:solidFill>
                <a:highlight>
                  <a:srgbClr val="FFFF00"/>
                </a:highlight>
                <a:latin typeface="Arial" panose="020B0604020202020204" pitchFamily="34" charset="0"/>
                <a:ea typeface="MS PGothic" panose="020B0600070205080204" pitchFamily="34" charset="-128"/>
              </a:rPr>
              <a:t>You can insert your organisation’s logo here</a:t>
            </a:r>
          </a:p>
        </p:txBody>
      </p:sp>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How will we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7631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1</a:t>
                </a:r>
                <a:endParaRPr sz="4000" b="1" dirty="0">
                  <a:solidFill>
                    <a:schemeClr val="bg1"/>
                  </a:solidFill>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2</a:t>
                </a:r>
                <a:endParaRPr sz="4000" b="1" dirty="0">
                  <a:solidFill>
                    <a:schemeClr val="bg1"/>
                  </a:solidFill>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3</a:t>
                </a:r>
                <a:endParaRPr sz="4000" b="1" dirty="0">
                  <a:solidFill>
                    <a:schemeClr val="bg1"/>
                  </a:solidFill>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rtl="0">
                <a:spcBef>
                  <a:spcPts val="0"/>
                </a:spcBef>
                <a:spcAft>
                  <a:spcPts val="0"/>
                </a:spcAft>
                <a:buNone/>
              </a:pPr>
              <a:endParaRPr sz="1600" b="1">
                <a:solidFill>
                  <a:schemeClr val="bg1"/>
                </a:solidFill>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marL="0" indent="0">
              <a:spcAft>
                <a:spcPts val="600"/>
              </a:spcAft>
              <a:buNone/>
            </a:pPr>
            <a:r>
              <a:rPr lang="en-GB" sz="1800" b="1" dirty="0"/>
              <a:t>Next steps - how will we do this consistently (not just as a one-off)?</a:t>
            </a:r>
          </a:p>
          <a:p>
            <a:pPr marL="0" indent="0">
              <a:spcAft>
                <a:spcPts val="600"/>
              </a:spcAft>
              <a:buNone/>
            </a:pPr>
            <a:r>
              <a:rPr lang="en-GB" sz="1800" b="1" dirty="0"/>
              <a:t>Responsibilities for moving the plan forward</a:t>
            </a:r>
          </a:p>
          <a:p>
            <a:pPr marL="0" indent="0">
              <a:spcAft>
                <a:spcPts val="600"/>
              </a:spcAft>
              <a:buNone/>
            </a:pPr>
            <a:r>
              <a:rPr lang="en-GB" sz="1800" b="1"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fld id="{6564207E-1EEB-48F4-804E-3ED9DD4067C8}" type="slidenum">
              <a:rPr lang="nl-NL" smtClean="0"/>
              <a:t>10</a:t>
            </a:fld>
            <a:endParaRPr lang="nl-NL"/>
          </a:p>
        </p:txBody>
      </p:sp>
    </p:spTree>
    <p:extLst>
      <p:ext uri="{BB962C8B-B14F-4D97-AF65-F5344CB8AC3E}">
        <p14:creationId xmlns:p14="http://schemas.microsoft.com/office/powerpoint/2010/main" val="336236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979" y="535948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2451929" y="3024016"/>
            <a:ext cx="7157407" cy="1055780"/>
          </a:xfrm>
        </p:spPr>
        <p:txBody>
          <a:bodyPr>
            <a:normAutofit fontScale="70000" lnSpcReduction="20000"/>
          </a:bodyPr>
          <a:lstStyle/>
          <a:p>
            <a:pPr algn="ctr"/>
            <a:r>
              <a:rPr lang="en-GB" altLang="en-US" sz="4800" b="1" dirty="0">
                <a:solidFill>
                  <a:srgbClr val="3B308C"/>
                </a:solidFill>
              </a:rPr>
              <a:t>THANK YOU</a:t>
            </a:r>
          </a:p>
          <a:p>
            <a:pPr algn="ctr"/>
            <a:r>
              <a:rPr lang="en-GB" altLang="en-US" sz="4000" b="1" dirty="0">
                <a:solidFill>
                  <a:srgbClr val="3B308C"/>
                </a:solidFill>
              </a:rPr>
              <a:t>…and keep bringing your values to life!</a:t>
            </a:r>
          </a:p>
          <a:p>
            <a:pPr algn="ctr">
              <a:buFont typeface="Times" panose="02020603050405020304" pitchFamily="18" charset="0"/>
              <a:buNone/>
            </a:pPr>
            <a:endParaRPr lang="en-GB" altLang="en-US" sz="2200" b="1" dirty="0">
              <a:solidFill>
                <a:srgbClr val="3B308C"/>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2128524" y="4591926"/>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algn="ctr" eaLnBrk="0" fontAlgn="base" hangingPunct="0">
              <a:spcAft>
                <a:spcPts val="600"/>
              </a:spcAft>
              <a:buNone/>
            </a:pPr>
            <a:r>
              <a:rPr lang="en-GB" b="1" i="1" dirty="0">
                <a:solidFill>
                  <a:srgbClr val="3B308C"/>
                </a:solidFill>
              </a:rPr>
              <a:t>For further information about World Values Day 2025 please see  </a:t>
            </a:r>
            <a:r>
              <a:rPr lang="en-GB" b="1" i="1" u="sng" dirty="0">
                <a:solidFill>
                  <a:srgbClr val="3B308C"/>
                </a:solidFill>
              </a:rPr>
              <a:t>www.worldvaluesday.com</a:t>
            </a:r>
          </a:p>
        </p:txBody>
      </p:sp>
      <p:pic>
        <p:nvPicPr>
          <p:cNvPr id="6" name="Picture 5"/>
          <p:cNvPicPr>
            <a:picLocks noChangeAspect="1"/>
          </p:cNvPicPr>
          <p:nvPr/>
        </p:nvPicPr>
        <p:blipFill>
          <a:blip r:embed="rId4"/>
          <a:stretch>
            <a:fillRect/>
          </a:stretch>
        </p:blipFill>
        <p:spPr>
          <a:xfrm>
            <a:off x="5395462" y="5563676"/>
            <a:ext cx="1098969" cy="771207"/>
          </a:xfrm>
          <a:prstGeom prst="rect">
            <a:avLst/>
          </a:prstGeom>
        </p:spPr>
      </p:pic>
      <p:pic>
        <p:nvPicPr>
          <p:cNvPr id="7" name="Picture 6"/>
          <p:cNvPicPr>
            <a:picLocks noChangeAspect="1"/>
          </p:cNvPicPr>
          <p:nvPr/>
        </p:nvPicPr>
        <p:blipFill>
          <a:blip r:embed="rId5"/>
          <a:stretch>
            <a:fillRect/>
          </a:stretch>
        </p:blipFill>
        <p:spPr>
          <a:xfrm>
            <a:off x="2119696" y="5542795"/>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1784" y="664018"/>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724507" y="486126"/>
            <a:ext cx="3454839" cy="1411563"/>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Arial" charset="0"/>
              <a:ea typeface="ＭＳ Ｐゴシック" charset="0"/>
              <a:cs typeface="ＭＳ Ｐゴシック" charset="0"/>
            </a:endParaRPr>
          </a:p>
        </p:txBody>
      </p:sp>
      <p:sp>
        <p:nvSpPr>
          <p:cNvPr id="10" name="TextBox 9"/>
          <p:cNvSpPr txBox="1"/>
          <p:nvPr/>
        </p:nvSpPr>
        <p:spPr>
          <a:xfrm>
            <a:off x="670695" y="351596"/>
            <a:ext cx="3562465" cy="1200329"/>
          </a:xfrm>
          <a:prstGeom prst="rect">
            <a:avLst/>
          </a:prstGeom>
          <a:noFill/>
        </p:spPr>
        <p:txBody>
          <a:bodyPr wrap="square" rtlCol="0">
            <a:spAutoFit/>
          </a:bodyPr>
          <a:lstStyle/>
          <a:p>
            <a:pPr algn="ctr" eaLnBrk="0" fontAlgn="base" hangingPunct="0">
              <a:spcBef>
                <a:spcPct val="0"/>
              </a:spcBef>
              <a:spcAft>
                <a:spcPct val="0"/>
              </a:spcAft>
            </a:pPr>
            <a:endParaRPr lang="en-GB" sz="2400" dirty="0">
              <a:solidFill>
                <a:srgbClr val="2C1102"/>
              </a:solidFill>
              <a:latin typeface="Arial" panose="020B0604020202020204" pitchFamily="34" charset="0"/>
              <a:ea typeface="MS PGothic" panose="020B0600070205080204" pitchFamily="34" charset="-128"/>
            </a:endParaRPr>
          </a:p>
          <a:p>
            <a:pPr algn="ctr" eaLnBrk="0" fontAlgn="base" hangingPunct="0">
              <a:spcBef>
                <a:spcPct val="0"/>
              </a:spcBef>
              <a:spcAft>
                <a:spcPct val="0"/>
              </a:spcAft>
            </a:pPr>
            <a:r>
              <a:rPr lang="en-GB" sz="2400" dirty="0">
                <a:solidFill>
                  <a:srgbClr val="2C1102"/>
                </a:solidFill>
                <a:highlight>
                  <a:srgbClr val="FFFF00"/>
                </a:highlight>
                <a:latin typeface="Arial" panose="020B0604020202020204" pitchFamily="34" charset="0"/>
                <a:ea typeface="MS PGothic" panose="020B0600070205080204" pitchFamily="34" charset="-128"/>
              </a:rPr>
              <a:t>You can insert your organisation’s logo here</a:t>
            </a:r>
          </a:p>
        </p:txBody>
      </p:sp>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rgbClr val="F0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solidFill>
                  <a:srgbClr val="3B308C"/>
                </a:solidFill>
              </a:rPr>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1865" y="1879186"/>
            <a:ext cx="8613281" cy="1015663"/>
          </a:xfrm>
          <a:prstGeom prst="rect">
            <a:avLst/>
          </a:prstGeom>
          <a:noFill/>
        </p:spPr>
        <p:txBody>
          <a:bodyPr wrap="square">
            <a:spAutoFit/>
          </a:bodyPr>
          <a:lstStyle/>
          <a:p>
            <a:pPr marL="0" indent="0">
              <a:spcAft>
                <a:spcPts val="1200"/>
              </a:spcAft>
              <a:buNone/>
            </a:pPr>
            <a:r>
              <a:rPr lang="en-GB" sz="2000" dirty="0"/>
              <a:t>Organisations that have strong values embedded in their culture perform better and have higher levels of employee wellbeing and engagement, and increased customer satisfaction. </a:t>
            </a:r>
            <a:endParaRPr lang="nl-NL" sz="2000" dirty="0"/>
          </a:p>
        </p:txBody>
      </p:sp>
      <p:sp>
        <p:nvSpPr>
          <p:cNvPr id="16" name="TextBox 15">
            <a:extLst>
              <a:ext uri="{FF2B5EF4-FFF2-40B4-BE49-F238E27FC236}">
                <a16:creationId xmlns:a16="http://schemas.microsoft.com/office/drawing/2014/main" id="{7EB2A90D-15E6-D62E-DAD9-13B4D5A28D12}"/>
              </a:ext>
            </a:extLst>
          </p:cNvPr>
          <p:cNvSpPr txBox="1"/>
          <p:nvPr/>
        </p:nvSpPr>
        <p:spPr>
          <a:xfrm>
            <a:off x="2483472" y="3152876"/>
            <a:ext cx="8611671" cy="1015663"/>
          </a:xfrm>
          <a:prstGeom prst="rect">
            <a:avLst/>
          </a:prstGeom>
          <a:noFill/>
        </p:spPr>
        <p:txBody>
          <a:bodyPr wrap="square">
            <a:spAutoFit/>
          </a:bodyPr>
          <a:lstStyle/>
          <a:p>
            <a:pPr marL="0" indent="0">
              <a:spcAft>
                <a:spcPts val="1200"/>
              </a:spcAft>
              <a:buNone/>
            </a:pPr>
            <a:r>
              <a:rPr lang="en-GB" sz="2000" dirty="0"/>
              <a:t>In every organisation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3476" y="4457192"/>
            <a:ext cx="8611667" cy="1015663"/>
          </a:xfrm>
          <a:prstGeom prst="rect">
            <a:avLst/>
          </a:prstGeom>
          <a:noFill/>
        </p:spPr>
        <p:txBody>
          <a:bodyPr wrap="square">
            <a:spAutoFit/>
          </a:bodyPr>
          <a:lstStyle/>
          <a:p>
            <a:pPr marL="0" indent="0">
              <a:spcAft>
                <a:spcPts val="1200"/>
              </a:spcAft>
              <a:buNone/>
            </a:pPr>
            <a:r>
              <a:rPr lang="en-GB" sz="2000" dirty="0">
                <a:ea typeface="MS PGothic"/>
              </a:rPr>
              <a:t>We can close the gap by reaffirming our values and really living those values consistently every day. The aim of this session is to explore how we can do that in a way that will make a difference to us and our organisation. </a:t>
            </a:r>
            <a:endParaRPr lang="en-GB" sz="2000" dirty="0"/>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fld id="{6564207E-1EEB-48F4-804E-3ED9DD4067C8}" type="slidenum">
              <a:rPr lang="nl-NL" smtClean="0"/>
              <a:t>2</a:t>
            </a:fld>
            <a:endParaRPr lang="nl-NL"/>
          </a:p>
        </p:txBody>
      </p:sp>
    </p:spTree>
    <p:extLst>
      <p:ext uri="{BB962C8B-B14F-4D97-AF65-F5344CB8AC3E}">
        <p14:creationId xmlns:p14="http://schemas.microsoft.com/office/powerpoint/2010/main" val="331281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GB" sz="2000" dirty="0">
                <a:solidFill>
                  <a:srgbClr val="3B308C"/>
                </a:solidFill>
              </a:rPr>
              <a:t>The call today is: </a:t>
            </a:r>
            <a:r>
              <a:rPr lang="en-GB" sz="2000" b="1" dirty="0">
                <a:solidFill>
                  <a:srgbClr val="3B308C"/>
                </a:solidFill>
              </a:rPr>
              <a:t>One Hour, One Value, One Change </a:t>
            </a:r>
            <a:br>
              <a:rPr lang="en-GB" sz="2000" b="1" dirty="0">
                <a:solidFill>
                  <a:schemeClr val="accent1"/>
                </a:solidFill>
              </a:rPr>
            </a:br>
            <a:r>
              <a:rPr lang="en-GB" sz="2000" b="1" dirty="0">
                <a:solidFill>
                  <a:schemeClr val="accent1"/>
                </a:solidFill>
              </a:rPr>
              <a:t>		    </a:t>
            </a:r>
          </a:p>
          <a:p>
            <a:endParaRPr lang="en-GB" dirty="0">
              <a:solidFill>
                <a:schemeClr val="accent1"/>
              </a:solidFill>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solidFill>
            <a:schemeClr val="accent4">
              <a:lumMod val="20000"/>
              <a:lumOff val="80000"/>
            </a:schemeClr>
          </a:solidFill>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solidFill>
                  <a:srgbClr val="3B308C"/>
                </a:solidFill>
              </a:rPr>
              <a:t>We’ll identify one action relating to one of our organisational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solidFill>
                  <a:srgbClr val="3B308C"/>
                </a:solidFill>
              </a:rPr>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solidFill>
                  <a:srgbClr val="3B308C"/>
                </a:solidFill>
              </a:rPr>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rgbClr val="3B308C"/>
                </a:solidFill>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fld id="{6564207E-1EEB-48F4-804E-3ED9DD4067C8}" type="slidenum">
              <a:rPr lang="nl-NL" smtClean="0"/>
              <a:t>3</a:t>
            </a:fld>
            <a:endParaRPr lang="nl-NL"/>
          </a:p>
        </p:txBody>
      </p:sp>
    </p:spTree>
    <p:extLst>
      <p:ext uri="{BB962C8B-B14F-4D97-AF65-F5344CB8AC3E}">
        <p14:creationId xmlns:p14="http://schemas.microsoft.com/office/powerpoint/2010/main" val="262308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lt1"/>
              </a:solidFill>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2</a:t>
            </a:r>
            <a:endParaRPr sz="1200" b="1"/>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lt1"/>
              </a:solidFill>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1</a:t>
            </a:r>
            <a:endParaRPr sz="1200" b="1"/>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85290" y="3495508"/>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3</a:t>
            </a:r>
            <a:endParaRPr sz="1200" b="1"/>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4</a:t>
            </a:r>
            <a:endParaRPr sz="1200" b="1"/>
          </a:p>
        </p:txBody>
      </p:sp>
      <p:sp>
        <p:nvSpPr>
          <p:cNvPr id="92" name="Google Shape;4076;p57">
            <a:extLst>
              <a:ext uri="{FF2B5EF4-FFF2-40B4-BE49-F238E27FC236}">
                <a16:creationId xmlns:a16="http://schemas.microsoft.com/office/drawing/2014/main" id="{E1923386-7AA4-E6BA-A78F-2B67B1290710}"/>
              </a:ext>
            </a:extLst>
          </p:cNvPr>
          <p:cNvSpPr/>
          <p:nvPr/>
        </p:nvSpPr>
        <p:spPr>
          <a:xfrm>
            <a:off x="0"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accent4"/>
              </a:solidFill>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5</a:t>
            </a:r>
            <a:endParaRPr sz="1200" b="1"/>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latin typeface="Arial"/>
                <a:cs typeface="Arial"/>
                <a:sym typeface="Arial"/>
              </a:rPr>
              <a:t>6</a:t>
            </a:r>
            <a:endParaRPr sz="1200" b="1" dirty="0"/>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b="1" dirty="0">
                <a:solidFill>
                  <a:srgbClr val="3B308C"/>
                </a:solidFill>
              </a:rPr>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fld id="{6564207E-1EEB-48F4-804E-3ED9DD4067C8}" type="slidenum">
              <a:rPr lang="nl-NL" smtClean="0"/>
              <a:t>4</a:t>
            </a:fld>
            <a:endParaRPr lang="nl-NL"/>
          </a:p>
        </p:txBody>
      </p:sp>
    </p:spTree>
    <p:extLst>
      <p:ext uri="{BB962C8B-B14F-4D97-AF65-F5344CB8AC3E}">
        <p14:creationId xmlns:p14="http://schemas.microsoft.com/office/powerpoint/2010/main" val="291342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924272"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b="1" dirty="0"/>
          </a:p>
          <a:p>
            <a:pPr marL="0" indent="0">
              <a:buFont typeface="Arial" panose="020B0604020202020204" pitchFamily="34" charset="0"/>
              <a:buNone/>
            </a:pPr>
            <a:r>
              <a:rPr lang="en-GB" sz="2000" b="1" dirty="0">
                <a:ea typeface="MS PGothic"/>
              </a:rPr>
              <a:t>Our value we are working with today is: </a:t>
            </a:r>
            <a:r>
              <a:rPr lang="en-GB" sz="2000" b="1" i="1" dirty="0">
                <a:solidFill>
                  <a:schemeClr val="bg1">
                    <a:lumMod val="50000"/>
                  </a:schemeClr>
                </a:solidFill>
                <a:highlight>
                  <a:srgbClr val="FFFF00"/>
                </a:highlight>
                <a:ea typeface="MS PGothic"/>
              </a:rPr>
              <a:t>[INSERT CHOSEN VALUE]</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2000" i="1" dirty="0"/>
              <a:t>Split into groups of 2s and 3s and discuss</a:t>
            </a:r>
            <a:r>
              <a:rPr lang="en-GB" sz="2000" dirty="0"/>
              <a:t>: </a:t>
            </a:r>
          </a:p>
          <a:p>
            <a:pPr marL="0" indent="0">
              <a:spcAft>
                <a:spcPts val="600"/>
              </a:spcAft>
              <a:buFont typeface="Arial" panose="020B0604020202020204" pitchFamily="34" charset="0"/>
              <a:buNone/>
            </a:pPr>
            <a:endParaRPr lang="en-GB" sz="2000" b="1" i="1" dirty="0"/>
          </a:p>
          <a:p>
            <a:pPr>
              <a:spcAft>
                <a:spcPts val="600"/>
              </a:spcAft>
            </a:pPr>
            <a:r>
              <a:rPr lang="en-US" sz="2000" b="1" i="1" dirty="0">
                <a:ea typeface="MS PGothic"/>
              </a:rPr>
              <a:t>In what way is this value important or meaningful to me personally?</a:t>
            </a:r>
            <a:r>
              <a:rPr lang="en-GB" sz="2000" b="1" i="1" dirty="0">
                <a:ea typeface="MS PGothic"/>
              </a:rPr>
              <a:t> </a:t>
            </a:r>
            <a:r>
              <a:rPr lang="en-GB" sz="2000" b="1" i="1" dirty="0">
                <a:solidFill>
                  <a:srgbClr val="FF0000"/>
                </a:solidFill>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a:t>
            </a:r>
            <a:endParaRPr lang="en-GB" sz="2000" b="1" i="1" dirty="0">
              <a:solidFill>
                <a:schemeClr val="bg1">
                  <a:lumMod val="50000"/>
                </a:schemeClr>
              </a:solidFill>
              <a:ea typeface="MS PGothic"/>
            </a:endParaRPr>
          </a:p>
          <a:p>
            <a:pPr>
              <a:spcAft>
                <a:spcPts val="600"/>
              </a:spcAft>
            </a:pPr>
            <a:endParaRPr lang="en-GB" sz="2000" b="1" i="1" dirty="0"/>
          </a:p>
          <a:p>
            <a:pPr>
              <a:spcAft>
                <a:spcPts val="600"/>
              </a:spcAft>
            </a:pPr>
            <a:r>
              <a:rPr lang="en-US" sz="2000" b="1" i="1" dirty="0">
                <a:ea typeface="MS PGothic"/>
              </a:rPr>
              <a:t>Do we fully </a:t>
            </a:r>
            <a:r>
              <a:rPr lang="en-US" sz="2000" b="1" i="1" dirty="0" err="1">
                <a:ea typeface="MS PGothic"/>
              </a:rPr>
              <a:t>practise</a:t>
            </a:r>
            <a:r>
              <a:rPr lang="en-US" sz="2000" b="1" i="1" dirty="0">
                <a:ea typeface="MS PGothic"/>
              </a:rPr>
              <a:t> that value in our </a:t>
            </a:r>
            <a:r>
              <a:rPr lang="en-US" sz="2000" b="1" i="1" dirty="0" err="1">
                <a:ea typeface="MS PGothic"/>
              </a:rPr>
              <a:t>organisation</a:t>
            </a:r>
            <a:r>
              <a:rPr lang="en-US" sz="2000" b="1" i="1" dirty="0">
                <a:ea typeface="MS PGothic"/>
              </a:rPr>
              <a:t> (or our team) on a day-to-day basis? Where do we fall short? </a:t>
            </a:r>
            <a:r>
              <a:rPr lang="en-GB" sz="2000" b="1" i="1" dirty="0">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 </a:t>
            </a:r>
            <a:r>
              <a:rPr lang="en-GB" sz="2000" b="1" i="1" dirty="0">
                <a:solidFill>
                  <a:schemeClr val="bg1">
                    <a:lumMod val="50000"/>
                  </a:schemeClr>
                </a:solidFill>
                <a:ea typeface="MS PGothic"/>
              </a:rPr>
              <a:t>                                                           </a:t>
            </a:r>
            <a:endParaRPr lang="en-GB" sz="2000" b="1" i="1" dirty="0">
              <a:solidFill>
                <a:schemeClr val="bg1">
                  <a:lumMod val="50000"/>
                </a:schemeClr>
              </a:solidFill>
            </a:endParaRPr>
          </a:p>
          <a:p>
            <a:pPr marL="0" indent="0">
              <a:spcAft>
                <a:spcPts val="600"/>
              </a:spcAft>
              <a:buFont typeface="Arial" panose="020B0604020202020204" pitchFamily="34" charset="0"/>
              <a:buNone/>
            </a:pPr>
            <a:endParaRPr lang="en-GB" sz="1000" b="1" i="1" dirty="0"/>
          </a:p>
          <a:p>
            <a:pPr marL="0" indent="0">
              <a:spcAft>
                <a:spcPts val="600"/>
              </a:spcAft>
              <a:buFont typeface="Arial" panose="020B0604020202020204" pitchFamily="34" charset="0"/>
              <a:buNone/>
            </a:pPr>
            <a:r>
              <a:rPr lang="en-GB" sz="2000" dirty="0"/>
              <a:t>		  </a:t>
            </a:r>
          </a:p>
          <a:p>
            <a:pPr marL="0" indent="0">
              <a:spcAft>
                <a:spcPts val="600"/>
              </a:spcAft>
              <a:buFont typeface="Arial" panose="020B0604020202020204" pitchFamily="34" charset="0"/>
              <a:buNone/>
            </a:pPr>
            <a:endParaRPr lang="en-GB" sz="2000" b="1" dirty="0"/>
          </a:p>
          <a:p>
            <a:pPr marL="0" indent="0">
              <a:spcAft>
                <a:spcPts val="600"/>
              </a:spcAft>
              <a:buFont typeface="Arial" panose="020B0604020202020204" pitchFamily="34" charset="0"/>
              <a:buNone/>
            </a:pPr>
            <a:br>
              <a:rPr lang="en-GB" sz="2000" b="1" dirty="0"/>
            </a:br>
            <a:endParaRPr lang="en-GB" sz="2000" b="1" dirty="0"/>
          </a:p>
          <a:p>
            <a:pPr marL="0" indent="0">
              <a:spcAft>
                <a:spcPts val="600"/>
              </a:spcAft>
              <a:buFont typeface="Arial" panose="020B0604020202020204" pitchFamily="34" charset="0"/>
              <a:buNone/>
            </a:pPr>
            <a:endParaRPr lang="en-GB" sz="2000" dirty="0"/>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fld id="{6564207E-1EEB-48F4-804E-3ED9DD4067C8}" type="slidenum">
              <a:rPr lang="nl-NL" smtClean="0"/>
              <a:t>5</a:t>
            </a:fld>
            <a:endParaRPr lang="nl-NL"/>
          </a:p>
        </p:txBody>
      </p:sp>
    </p:spTree>
    <p:extLst>
      <p:ext uri="{BB962C8B-B14F-4D97-AF65-F5344CB8AC3E}">
        <p14:creationId xmlns:p14="http://schemas.microsoft.com/office/powerpoint/2010/main" val="97552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273437"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indent="0">
              <a:spcAft>
                <a:spcPts val="600"/>
              </a:spcAft>
              <a:buNone/>
            </a:pPr>
            <a:r>
              <a:rPr lang="en-GB" sz="2200" b="1" dirty="0">
                <a:solidFill>
                  <a:srgbClr val="FF0000"/>
                </a:solidFill>
              </a:rPr>
              <a:t>What ONE ACTION could we take to really bring that value to life as an organisation (or team)?</a:t>
            </a:r>
            <a:r>
              <a:rPr lang="en-GB" sz="2200" dirty="0">
                <a:solidFill>
                  <a:srgbClr val="FF0000"/>
                </a:solidFill>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126">
              <a:spcAft>
                <a:spcPts val="1800"/>
              </a:spcAft>
              <a:buFont typeface="Wingdings" panose="05000000000000000000" pitchFamily="2" charset="2"/>
              <a:buChar char="Ø"/>
              <a:defRPr/>
            </a:pPr>
            <a:endParaRPr lang="en-GB" sz="2000" dirty="0"/>
          </a:p>
          <a:p>
            <a:pPr marL="1200150" lvl="2" indent="-285750" defTabSz="914126">
              <a:spcAft>
                <a:spcPts val="1800"/>
              </a:spcAft>
              <a:buFont typeface="Wingdings" panose="05000000000000000000" pitchFamily="2" charset="2"/>
              <a:buChar char="Ø"/>
              <a:defRPr/>
            </a:pPr>
            <a:r>
              <a:rPr lang="en-GB" dirty="0"/>
              <a:t>Form new groups of 2s or 3s</a:t>
            </a:r>
          </a:p>
          <a:p>
            <a:pPr marL="1200150" lvl="2" indent="-285750" defTabSz="914126">
              <a:spcAft>
                <a:spcPts val="1800"/>
              </a:spcAft>
              <a:buFont typeface="Wingdings" panose="05000000000000000000" pitchFamily="2" charset="2"/>
              <a:buChar char="Ø"/>
              <a:defRPr/>
            </a:pPr>
            <a:r>
              <a:rPr lang="en-GB" dirty="0"/>
              <a:t>Silent reflection and post it notes </a:t>
            </a:r>
            <a:r>
              <a:rPr lang="en-GB" b="1" dirty="0">
                <a:solidFill>
                  <a:srgbClr val="FF0000"/>
                </a:solidFill>
              </a:rPr>
              <a:t>2 minutes</a:t>
            </a:r>
          </a:p>
          <a:p>
            <a:pPr marL="1200150" lvl="2" indent="-285750" defTabSz="914126">
              <a:spcAft>
                <a:spcPts val="1800"/>
              </a:spcAft>
              <a:buFont typeface="Wingdings" panose="05000000000000000000" pitchFamily="2" charset="2"/>
              <a:buChar char="Ø"/>
              <a:defRPr/>
            </a:pPr>
            <a:r>
              <a:rPr lang="en-GB" dirty="0"/>
              <a:t>Group discussion </a:t>
            </a:r>
            <a:r>
              <a:rPr lang="en-GB" b="1" dirty="0">
                <a:solidFill>
                  <a:srgbClr val="FF0000"/>
                </a:solidFill>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fld id="{6564207E-1EEB-48F4-804E-3ED9DD4067C8}" type="slidenum">
              <a:rPr lang="nl-NL" smtClean="0"/>
              <a:t>6</a:t>
            </a:fld>
            <a:endParaRPr lang="nl-NL"/>
          </a:p>
        </p:txBody>
      </p:sp>
    </p:spTree>
    <p:extLst>
      <p:ext uri="{BB962C8B-B14F-4D97-AF65-F5344CB8AC3E}">
        <p14:creationId xmlns:p14="http://schemas.microsoft.com/office/powerpoint/2010/main" val="7556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1"/>
                </a:solidFill>
              </a:rPr>
              <a:t>Assess the impact of each action and select the </a:t>
            </a:r>
            <a:r>
              <a:rPr lang="en-GB" sz="2000" b="1">
                <a:solidFill>
                  <a:schemeClr val="accent1"/>
                </a:solidFill>
              </a:rPr>
              <a:t>top one</a:t>
            </a:r>
            <a:endParaRPr lang="en-GB" sz="2000" b="1" dirty="0">
              <a:solidFill>
                <a:schemeClr val="accent1"/>
              </a:solidFill>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endParaRPr lang="en-GB" sz="2000" b="1" dirty="0">
              <a:solidFill>
                <a:srgbClr val="FF0000"/>
              </a:solidFill>
            </a:endParaRPr>
          </a:p>
          <a:p>
            <a:pPr marL="0" indent="0">
              <a:spcBef>
                <a:spcPts val="0"/>
              </a:spcBef>
              <a:spcAft>
                <a:spcPts val="0"/>
              </a:spcAft>
              <a:buNone/>
            </a:pPr>
            <a:r>
              <a:rPr lang="en-GB" sz="2000" dirty="0"/>
              <a:t>     - will it inspire others to also put that value into action?</a:t>
            </a:r>
          </a:p>
          <a:p>
            <a:pPr marL="0" indent="0">
              <a:spcBef>
                <a:spcPts val="0"/>
              </a:spcBef>
              <a:spcAft>
                <a:spcPts val="0"/>
              </a:spcAft>
              <a:buNone/>
            </a:pPr>
            <a:r>
              <a:rPr lang="en-GB" sz="2000" dirty="0"/>
              <a:t>     - how easy is it to implement?</a:t>
            </a:r>
          </a:p>
          <a:p>
            <a:pPr marL="0" indent="0">
              <a:spcBef>
                <a:spcPts val="0"/>
              </a:spcBef>
              <a:buNone/>
            </a:pPr>
            <a:r>
              <a:rPr lang="en-GB" sz="2000" dirty="0"/>
              <a:t>     - will it have an ongoing impact?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r>
              <a:rPr lang="en-GB" sz="2000" b="1" dirty="0">
                <a:solidFill>
                  <a:srgbClr val="FF0000"/>
                </a:solidFill>
              </a:rPr>
              <a:t>6 minutes</a:t>
            </a: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fld id="{6564207E-1EEB-48F4-804E-3ED9DD4067C8}" type="slidenum">
              <a:rPr lang="nl-NL" smtClean="0"/>
              <a:t>7</a:t>
            </a:fld>
            <a:endParaRPr lang="nl-NL"/>
          </a:p>
        </p:txBody>
      </p:sp>
    </p:spTree>
    <p:extLst>
      <p:ext uri="{BB962C8B-B14F-4D97-AF65-F5344CB8AC3E}">
        <p14:creationId xmlns:p14="http://schemas.microsoft.com/office/powerpoint/2010/main" val="157648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3B308C"/>
                </a:solidFill>
              </a:rPr>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6"/>
                </a:solidFill>
              </a:rPr>
              <a:t>Now all groups come together for </a:t>
            </a:r>
            <a:r>
              <a:rPr lang="en-GB" sz="2000" b="1">
                <a:solidFill>
                  <a:schemeClr val="accent6"/>
                </a:solidFill>
              </a:rPr>
              <a:t>general discussion</a:t>
            </a:r>
            <a:endParaRPr lang="en-GB" sz="2000" b="1" dirty="0">
              <a:solidFill>
                <a:schemeClr val="accent6"/>
              </a:solidFill>
            </a:endParaRP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877985"/>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GB" sz="1800" dirty="0"/>
              <a:t>Each of the small groups now shares its best idea – keep it brief</a:t>
            </a:r>
          </a:p>
          <a:p>
            <a:pPr marL="285750" indent="-285750">
              <a:spcAft>
                <a:spcPts val="600"/>
              </a:spcAft>
              <a:buFont typeface="Wingdings" panose="05000000000000000000" pitchFamily="2" charset="2"/>
              <a:buChar char="Ø"/>
            </a:pPr>
            <a:r>
              <a:rPr lang="en-GB" sz="1800" dirty="0"/>
              <a:t>General discussion of the actions that the groups came up with, and the assessments of their impact</a:t>
            </a:r>
          </a:p>
          <a:p>
            <a:pPr marL="285750" indent="-285750">
              <a:spcAft>
                <a:spcPts val="600"/>
              </a:spcAft>
              <a:buFont typeface="Wingdings" panose="05000000000000000000" pitchFamily="2" charset="2"/>
              <a:buChar char="Ø"/>
            </a:pPr>
            <a:r>
              <a:rPr lang="en-GB" sz="1800" dirty="0"/>
              <a:t>Decide which actions would have the most significant impact on attendees, on the whole organisation (or on our part of it), and on the community</a:t>
            </a:r>
          </a:p>
          <a:p>
            <a:pPr marL="285750" indent="-285750">
              <a:spcAft>
                <a:spcPts val="600"/>
              </a:spcAft>
              <a:buFont typeface="Wingdings" panose="05000000000000000000" pitchFamily="2" charset="2"/>
              <a:buChar char="Ø"/>
            </a:pPr>
            <a:r>
              <a:rPr lang="en-GB" sz="1800" dirty="0"/>
              <a:t>Produce an outline plan to put one or more of the actions into practice across the organisation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fld id="{6564207E-1EEB-48F4-804E-3ED9DD4067C8}" type="slidenum">
              <a:rPr lang="nl-NL" smtClean="0"/>
              <a:t>8</a:t>
            </a:fld>
            <a:endParaRPr lang="nl-NL"/>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2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4824</TotalTime>
  <Words>2404</Words>
  <Application>Microsoft Office PowerPoint</Application>
  <PresentationFormat>Widescreen</PresentationFormat>
  <Paragraphs>207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MS PGothic</vt:lpstr>
      <vt:lpstr>Arial</vt:lpstr>
      <vt:lpstr>Arial Rounded MT Bold</vt:lpstr>
      <vt:lpstr>Calibri</vt:lpstr>
      <vt:lpstr>Calibri Light</vt:lpstr>
      <vt:lpstr>DIN Alternate</vt:lpstr>
      <vt:lpstr>Georgia</vt:lpstr>
      <vt:lpstr>Times</vt:lpstr>
      <vt:lpstr>Times New Roman</vt:lpstr>
      <vt:lpstr>Wingdings</vt:lpstr>
      <vt:lpstr>Office Theme</vt:lpstr>
      <vt:lpstr>Executive</vt:lpstr>
      <vt:lpstr>PowerPoint Presentation</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19</cp:revision>
  <cp:lastPrinted>2025-06-12T14:27:09Z</cp:lastPrinted>
  <dcterms:created xsi:type="dcterms:W3CDTF">2024-06-07T11:53:36Z</dcterms:created>
  <dcterms:modified xsi:type="dcterms:W3CDTF">2025-07-31T09:01:56Z</dcterms:modified>
</cp:coreProperties>
</file>