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363" r:id="rId3"/>
    <p:sldId id="364" r:id="rId4"/>
    <p:sldId id="365" r:id="rId5"/>
    <p:sldId id="366" r:id="rId6"/>
    <p:sldId id="367" r:id="rId7"/>
    <p:sldId id="368" r:id="rId8"/>
    <p:sldId id="369" r:id="rId9"/>
    <p:sldId id="370" r:id="rId10"/>
    <p:sldId id="264" r:id="rId11"/>
    <p:sldId id="371" r:id="rId12"/>
    <p:sldId id="374" r:id="rId13"/>
  </p:sldIdLst>
  <p:sldSz cx="12192000" cy="6858000"/>
  <p:notesSz cx="6858000" cy="9144000"/>
  <p:custDataLst>
    <p:tags r:id="rId1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55593" autoAdjust="0"/>
  </p:normalViewPr>
  <p:slideViewPr>
    <p:cSldViewPr snapToGrid="0">
      <p:cViewPr varScale="1">
        <p:scale>
          <a:sx n="53" d="100"/>
          <a:sy n="53" d="100"/>
        </p:scale>
        <p:origin x="283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483DC-EF89-4ED2-A6A2-F3ECE93B1319}" type="datetimeFigureOut">
              <a:rPr lang="nl-NL" smtClean="0"/>
              <a:t>30-7-2025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3B92-F2FB-495C-A0FD-0A76904847A6}" type="slidenum">
              <a:rPr lang="nl-NL" smtClean="0"/>
              <a:t>‹#›</a:t>
            </a:fld>
            <a:endParaRPr lang="nl-NL"/>
          </a:p>
        </p:txBody>
      </p:sp>
    </p:spTree>
    <p:extLst>
      <p:ext uri="{BB962C8B-B14F-4D97-AF65-F5344CB8AC3E}">
        <p14:creationId xmlns:p14="http://schemas.microsoft.com/office/powerpoint/2010/main" val="2902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70180" indent="-296223">
              <a:spcBef>
                <a:spcPct val="30000"/>
              </a:spcBef>
              <a:defRPr sz="1200">
                <a:solidFill>
                  <a:schemeClr val="tx1"/>
                </a:solidFill>
                <a:latin typeface="Arial" panose="020B0604020202020204" pitchFamily="34" charset="0"/>
                <a:ea typeface="MS PGothic" panose="020B0600070205080204" pitchFamily="34" charset="-128"/>
              </a:defRPr>
            </a:lvl2pPr>
            <a:lvl3pPr marL="1184893" indent="-236979">
              <a:spcBef>
                <a:spcPct val="30000"/>
              </a:spcBef>
              <a:defRPr sz="1200">
                <a:solidFill>
                  <a:schemeClr val="tx1"/>
                </a:solidFill>
                <a:latin typeface="Arial" panose="020B0604020202020204" pitchFamily="34" charset="0"/>
                <a:ea typeface="MS PGothic" panose="020B0600070205080204" pitchFamily="34" charset="-128"/>
              </a:defRPr>
            </a:lvl3pPr>
            <a:lvl4pPr marL="1658851" indent="-236979">
              <a:spcBef>
                <a:spcPct val="30000"/>
              </a:spcBef>
              <a:defRPr sz="1200">
                <a:solidFill>
                  <a:schemeClr val="tx1"/>
                </a:solidFill>
                <a:latin typeface="Arial" panose="020B0604020202020204" pitchFamily="34" charset="0"/>
                <a:ea typeface="MS PGothic" panose="020B0600070205080204" pitchFamily="34" charset="-128"/>
              </a:defRPr>
            </a:lvl4pPr>
            <a:lvl5pPr marL="2132808" indent="-236979">
              <a:spcBef>
                <a:spcPct val="30000"/>
              </a:spcBef>
              <a:defRPr sz="1200">
                <a:solidFill>
                  <a:schemeClr val="tx1"/>
                </a:solidFill>
                <a:latin typeface="Arial" panose="020B0604020202020204" pitchFamily="34" charset="0"/>
                <a:ea typeface="MS PGothic" panose="020B0600070205080204" pitchFamily="34" charset="-128"/>
              </a:defRPr>
            </a:lvl5pPr>
            <a:lvl6pPr marL="2606765"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0723"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54680"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28637"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621BD9-9D95-4BFB-9236-1841D86DEA9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you wish you can insert your school’s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426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 8 minutes</a:t>
            </a:r>
          </a:p>
          <a:p>
            <a:pPr marL="0" marR="0" lvl="0" indent="0" algn="l" defTabSz="938899"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3889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Refresh and re-</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energise</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the practice of values and agree how to share out responsibility for moving the plan forward</a:t>
            </a:r>
          </a:p>
          <a:p>
            <a:pPr marL="176096" marR="0" lvl="0" indent="-176096" algn="l" defTabSz="93889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This section is intended to prompt the participants and the rest of the school to follow up the session in various ways and so help to refresh and re-</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energise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the practice of values generally throughout the whole school community.</a:t>
            </a:r>
          </a:p>
          <a:p>
            <a:pPr marL="176096" marR="0" lvl="0" indent="-176096" algn="l" defTabSz="93889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Ask everybody for suggested next steps ensure the agreed action is taken consistently (how to get everyone to do it and keep on doing it)</a:t>
            </a:r>
          </a:p>
          <a:p>
            <a:pPr marL="176096" marR="0" lvl="0" indent="-176096" algn="l" defTabSz="93889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Ensure there are clear individual responsibilities for moving your chosen action forward</a:t>
            </a:r>
          </a:p>
          <a:p>
            <a:pPr marL="176096" marR="0" lvl="0" indent="-176096" algn="l" defTabSz="93889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Note ideas from the group on how you’ll know you’ve been successful – what will be the impact of your chosen action if done consistently?</a:t>
            </a:r>
          </a:p>
          <a:p>
            <a:pPr marL="176096" marR="0" lvl="0" indent="-176096" algn="l" defTabSz="93889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If time allows and where relevant you might also think about:</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charset="0"/>
                <a:ea typeface="MS PGothic" pitchFamily="34" charset="-128"/>
                <a:cs typeface="+mn-cs"/>
              </a:rPr>
              <a:t>How to communicate the plan across the whole school – </a:t>
            </a:r>
            <a:r>
              <a:rPr kumimoji="0" lang="en-US" sz="1000" b="1" i="0" u="none" strike="noStrike" kern="1200" cap="none" spc="0" normalizeH="0" baseline="0" noProof="0" dirty="0">
                <a:ln>
                  <a:noFill/>
                </a:ln>
                <a:solidFill>
                  <a:prstClr val="black"/>
                </a:solidFill>
                <a:effectLst/>
                <a:uLnTx/>
                <a:uFillTx/>
                <a:latin typeface="Arial" charset="0"/>
                <a:ea typeface="MS PGothic" pitchFamily="34" charset="-128"/>
                <a:cs typeface="+mn-cs"/>
              </a:rPr>
              <a:t>this should where possible involve the pupils as well as all administrative and support staff</a:t>
            </a:r>
            <a:r>
              <a:rPr kumimoji="0" lang="en-US" sz="1000" b="0" i="0" u="none" strike="noStrike" kern="1200" cap="none" spc="0" normalizeH="0" baseline="0" noProof="0" dirty="0">
                <a:ln>
                  <a:noFill/>
                </a:ln>
                <a:solidFill>
                  <a:prstClr val="black"/>
                </a:solidFill>
                <a:effectLst/>
                <a:uLnTx/>
                <a:uFillTx/>
                <a:latin typeface="Arial" charset="0"/>
                <a:ea typeface="MS PGothic" pitchFamily="34" charset="-128"/>
                <a:cs typeface="+mn-cs"/>
              </a:rPr>
              <a:t>. Why not parents too? For more about this please see the Values Guide for Schools which can be downloaded from this page:  </a:t>
            </a:r>
            <a:r>
              <a:rPr kumimoji="0" lang="en-US" sz="1000" b="0" i="0" u="sng" strike="noStrike" kern="1200" cap="none" spc="0" normalizeH="0" baseline="0" noProof="0" dirty="0">
                <a:ln>
                  <a:noFill/>
                </a:ln>
                <a:solidFill>
                  <a:prstClr val="black"/>
                </a:solidFill>
                <a:effectLst/>
                <a:uLnTx/>
                <a:uFillTx/>
                <a:latin typeface="Arial" charset="0"/>
                <a:ea typeface="MS PGothic" pitchFamily="34" charset="-128"/>
                <a:cs typeface="+mn-cs"/>
              </a:rPr>
              <a:t>https://www.worldvaluesday.com/values-guides/</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charset="0"/>
                <a:ea typeface="MS PGothic" pitchFamily="34" charset="-128"/>
                <a:cs typeface="+mn-cs"/>
              </a:rPr>
              <a:t>How the action/s can become embedded in the life of the school</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charset="0"/>
                <a:ea typeface="MS PGothic" pitchFamily="34" charset="-128"/>
                <a:cs typeface="+mn-cs"/>
              </a:rPr>
              <a:t>How</a:t>
            </a:r>
            <a:r>
              <a:rPr kumimoji="0" lang="en-US" sz="1000" b="0" i="0" u="none" strike="noStrike" kern="1200" cap="none" spc="0" normalizeH="0" baseline="0" noProof="0" dirty="0">
                <a:ln>
                  <a:noFill/>
                </a:ln>
                <a:solidFill>
                  <a:prstClr val="black"/>
                </a:solidFill>
                <a:effectLst/>
                <a:uLnTx/>
                <a:uFillTx/>
                <a:latin typeface="Arial" charset="0"/>
                <a:ea typeface="MS PGothic" pitchFamily="34" charset="-128"/>
                <a:cs typeface="+mn-cs"/>
              </a:rPr>
              <a:t>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we can show appreciation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when the actions are being done well? This is likely to be an important element in the success of the plan.</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a:p>
            <a:pPr defTabSz="1002041">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04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30053" indent="-280790">
              <a:spcBef>
                <a:spcPct val="30000"/>
              </a:spcBef>
              <a:defRPr sz="1100">
                <a:solidFill>
                  <a:schemeClr val="tx1"/>
                </a:solidFill>
                <a:latin typeface="Arial" panose="020B0604020202020204" pitchFamily="34" charset="0"/>
                <a:ea typeface="MS PGothic" panose="020B0600070205080204" pitchFamily="34" charset="-128"/>
              </a:defRPr>
            </a:lvl2pPr>
            <a:lvl3pPr marL="1123161" indent="-224632">
              <a:spcBef>
                <a:spcPct val="30000"/>
              </a:spcBef>
              <a:defRPr sz="1100">
                <a:solidFill>
                  <a:schemeClr val="tx1"/>
                </a:solidFill>
                <a:latin typeface="Arial" panose="020B0604020202020204" pitchFamily="34" charset="0"/>
                <a:ea typeface="MS PGothic" panose="020B0600070205080204" pitchFamily="34" charset="-128"/>
              </a:defRPr>
            </a:lvl3pPr>
            <a:lvl4pPr marL="1572424" indent="-224632">
              <a:spcBef>
                <a:spcPct val="30000"/>
              </a:spcBef>
              <a:defRPr sz="1100">
                <a:solidFill>
                  <a:schemeClr val="tx1"/>
                </a:solidFill>
                <a:latin typeface="Arial" panose="020B0604020202020204" pitchFamily="34" charset="0"/>
                <a:ea typeface="MS PGothic" panose="020B0600070205080204" pitchFamily="34" charset="-128"/>
              </a:defRPr>
            </a:lvl4pPr>
            <a:lvl5pPr marL="2021689" indent="-224632">
              <a:spcBef>
                <a:spcPct val="30000"/>
              </a:spcBef>
              <a:defRPr sz="1100">
                <a:solidFill>
                  <a:schemeClr val="tx1"/>
                </a:solidFill>
                <a:latin typeface="Arial" panose="020B0604020202020204" pitchFamily="34" charset="0"/>
                <a:ea typeface="MS PGothic" panose="020B0600070205080204" pitchFamily="34" charset="-128"/>
              </a:defRPr>
            </a:lvl5pPr>
            <a:lvl6pPr marL="2470953"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920217"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369482"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818745"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6E3F17-07B6-4955-A3B6-0B714BA69794}"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 We need to keep on doing it!</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with the WE VALUE template and posting on Facebook, X, LinkedIn, Bluesky, Instagram or TikTok using </a:t>
            </a:r>
            <a:r>
              <a:rPr lang="en-US" sz="1200" b="1" dirty="0">
                <a:solidFill>
                  <a:srgbClr val="FF0000"/>
                </a:solidFill>
              </a:rPr>
              <a:t>#WorldValuesDay</a:t>
            </a:r>
            <a:r>
              <a:rPr lang="en-US" sz="1200" dirty="0">
                <a:solidFill>
                  <a:srgbClr val="FF0000"/>
                </a:solidFill>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info@worldvaluesday.com</a:t>
            </a:r>
            <a:r>
              <a:rPr lang="en-GB" b="1" i="1" u="none" dirty="0"/>
              <a:t> for</a:t>
            </a:r>
            <a:r>
              <a:rPr lang="en-GB" b="1" i="1" u="sng" dirty="0"/>
              <a:t> </a:t>
            </a:r>
            <a:r>
              <a:rPr lang="en-GB" b="1" i="1" dirty="0"/>
              <a:t>suggestions and further resources.</a:t>
            </a:r>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solidFill>
                  <a:srgbClr val="FF0000"/>
                </a:solidFill>
              </a:rPr>
              <a:t>Time for this slide: 3 minutes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Run briefly through this slide to remind everyone that for schools as indeed every kind of group or organisation it is vital to be aware of what our values are and to consistently put them into practice.  However, in the pressure of everyday life we often forget about them, and disillusionment and cynicism can creep in.  There is always room for improvement – but it is no good just leaving it to others,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it has to start with each one of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1" u="none" strike="noStrike" kern="1200" cap="none" spc="0" normalizeH="0" baseline="0" noProof="0" dirty="0">
              <a:ln>
                <a:noFill/>
              </a:ln>
              <a:solidFill>
                <a:prstClr val="black"/>
              </a:solidFill>
              <a:effectLst/>
              <a:uLnTx/>
              <a:uFillTx/>
              <a:latin typeface="Arial" charset="0"/>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organisation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including all schools. They connect us all and provide the glue that binds the school together. They define its culture, the way it behaves and how it shows itself to the rest of the world. They guide us and keep us focused and on track.  But there is always room for improvement. By focusing together on one of our values we will bring our values to life and strengthen our connection with each other and with our broader communities.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charset="0"/>
              <a:ea typeface="MS PGothic" pitchFamily="34" charset="-128"/>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If appropriate, or if someone asks, you can refer to some of the evidence showing that when schools have strong values embedded in their culture they perform better and have higher levels of staff and student engagement and fulfilment. There are many studies and reports that support this statement. For instance: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“We have ample evidence demonstrating that a well-constructed clear and intentional values education programme being integrated into the fabric of the school has the potential to bring transformative changes in the ethos of the school and the learning environment of the classroom, extending to teacher and student behaviour, beneficial effects on student motivation to learn, and more than a hint of improved academic achievement.”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Professor Terence Lovat: The New Values Education, Integrated Research Handbook in Values Education and Student Welfare, 2010</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“As schools give increasing curriculum and teaching emphasis to values education, students become more academically diligent, the school assumes a calmer, more peaceful ambience, better student - teacher relationships are forged, student wellbeing improves, and parents are more engaged with the school.”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Report on the Project to Test &amp; Measure Impact of Values education on Student Effects and School Ambiance, 2009 </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13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903"/>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school that we can all sign up to in order to begin to close the values gap in the school. </a:t>
            </a:r>
            <a:endParaRPr lang="en-GB" dirty="0"/>
          </a:p>
          <a:p>
            <a:endParaRPr lang="en-GB" b="1" dirty="0"/>
          </a:p>
          <a:p>
            <a:pPr defTabSz="992807">
              <a:defRPr/>
            </a:pPr>
            <a:endParaRPr lang="en-GB"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Cover the outcomes for the session</a:t>
            </a:r>
          </a:p>
          <a:p>
            <a:pPr marL="0" marR="0" lvl="0" indent="0" algn="l" defTabSz="93918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Point out that values need to be put into practice not just within the school  but in all outside dealings too – with all stakeholders including parents, governors and local communities. Your school can provide a wonderful example by doing this.</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71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92510">
              <a:defRPr/>
            </a:pPr>
            <a:r>
              <a:rPr lang="en-US" dirty="0">
                <a:solidFill>
                  <a:schemeClr val="dk1"/>
                </a:solidFill>
              </a:rPr>
              <a:t>Gain the everyone’s commitment and set some rules for the workshop by highlighting the following points:</a:t>
            </a:r>
          </a:p>
          <a:p>
            <a:pPr marL="186151" indent="-186151" defTabSz="992510">
              <a:buFont typeface="Arial" panose="020B0604020202020204" pitchFamily="34" charset="0"/>
              <a:buChar char="•"/>
              <a:defRPr/>
            </a:pPr>
            <a:r>
              <a:rPr lang="en-US" dirty="0">
                <a:solidFill>
                  <a:schemeClr val="dk1"/>
                </a:solidFill>
              </a:rPr>
              <a:t>Be personal. Say “I” or “We” -  not “They”.  </a:t>
            </a:r>
          </a:p>
          <a:p>
            <a:pPr marL="186151" indent="-186151" defTabSz="992510">
              <a:buFont typeface="Arial" panose="020B0604020202020204" pitchFamily="34" charset="0"/>
              <a:buChar char="•"/>
              <a:defRPr/>
            </a:pPr>
            <a:r>
              <a:rPr lang="en-US" dirty="0">
                <a:solidFill>
                  <a:schemeClr val="dk1"/>
                </a:solidFill>
              </a:rPr>
              <a:t>Be specific. Small changes, not big words, make the difference. </a:t>
            </a:r>
          </a:p>
          <a:p>
            <a:pPr marL="186151" indent="-186151" defTabSz="992510">
              <a:buFont typeface="Arial" panose="020B0604020202020204" pitchFamily="34" charset="0"/>
              <a:buChar char="•"/>
              <a:defRPr/>
            </a:pPr>
            <a:r>
              <a:rPr lang="en-US" dirty="0">
                <a:solidFill>
                  <a:schemeClr val="dk1"/>
                </a:solidFill>
              </a:rPr>
              <a:t>Be committed. Say what you will do, and when. Commit for yourself, not for others.</a:t>
            </a:r>
          </a:p>
          <a:p>
            <a:pPr marL="186151" indent="-186151" defTabSz="992510">
              <a:buFont typeface="Arial" panose="020B0604020202020204" pitchFamily="34" charset="0"/>
              <a:buChar char="•"/>
              <a:defRPr/>
            </a:pPr>
            <a:r>
              <a:rPr lang="en-US" dirty="0" err="1">
                <a:solidFill>
                  <a:schemeClr val="dk1"/>
                </a:solidFill>
              </a:rPr>
              <a:t>Emphasise</a:t>
            </a:r>
            <a:r>
              <a:rPr lang="en-US" dirty="0">
                <a:solidFill>
                  <a:schemeClr val="dk1"/>
                </a:solidFill>
              </a:rPr>
              <a:t> that this workshop is only for one hour so it is important to be focused and to follow the step-by-step approach</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81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Split into small groups of 2 or 3 each and move onto the discussion. Take each question in turn, allowing 4 minutes for each.</a:t>
            </a:r>
            <a:endParaRPr lang="en-GB" baseline="0" dirty="0"/>
          </a:p>
          <a:p>
            <a:endParaRPr lang="en-GB" baseline="0" dirty="0"/>
          </a:p>
          <a:p>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a:t>
            </a:r>
            <a:r>
              <a:rPr lang="en-GB" b="1" i="1" u="sng" baseline="0" dirty="0"/>
              <a:t> </a:t>
            </a:r>
            <a:r>
              <a:rPr lang="en-GB" b="1" i="1" u="sng" dirty="0"/>
              <a:t>10 minutes</a:t>
            </a:r>
          </a:p>
          <a:p>
            <a:pPr defTabSz="992510">
              <a:defRPr/>
            </a:pPr>
            <a:r>
              <a:rPr lang="en-US" b="1" dirty="0"/>
              <a:t>Brainstorm actions</a:t>
            </a:r>
          </a:p>
          <a:p>
            <a:pPr marL="186151" indent="-186151" defTabSz="992510">
              <a:buFont typeface="Arial" panose="020B0604020202020204" pitchFamily="34" charset="0"/>
              <a:buChar char="•"/>
              <a:defRPr/>
            </a:pPr>
            <a:r>
              <a:rPr lang="en-US" dirty="0"/>
              <a:t>Form new groups of 2s or 3s</a:t>
            </a:r>
          </a:p>
          <a:p>
            <a:pPr marL="186151" indent="-186151" defTabSz="992510">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changing something, or doing something differently. Think “going the extra mile”.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Something that will have an ongoing impact – not just a one-off. </a:t>
            </a:r>
            <a:endParaRPr lang="en-US" dirty="0"/>
          </a:p>
          <a:p>
            <a:pPr marL="186151" indent="-186151" defTabSz="992510">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73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 6 minutes</a:t>
            </a:r>
          </a:p>
          <a:p>
            <a:endParaRPr lang="en-GB"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group should end up with a top idea which they will recommend in the general discussion which will follow when you go to Slide 8. </a:t>
            </a:r>
          </a:p>
          <a:p>
            <a:endParaRPr lang="en-GB"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7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1002041">
              <a:defRPr/>
            </a:pPr>
            <a:r>
              <a:rPr lang="en-GB" b="1" i="1" u="sng" dirty="0"/>
              <a:t>Time for this slide: 20 minutes </a:t>
            </a:r>
          </a:p>
          <a:p>
            <a:endParaRPr lang="en-GB" dirty="0"/>
          </a:p>
          <a:p>
            <a:pPr marL="0" marR="0" lvl="0" indent="0" algn="l" defTabSz="93889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Group ideas now to be shared in plenary in order to gain commitment to “one change”</a:t>
            </a:r>
          </a:p>
          <a:p>
            <a:pPr marL="0" marR="0" lvl="0" indent="0" algn="l" defTabSz="93889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3889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Explain that the aim of the Values Challenge workshop is for the group to come up with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one action or change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This action is meant to close the gap between how the value is currently put into practice and what the value looks like ideally, and in so doing help us all to bring that value to life for ourselves, for our school and for our wider community.</a:t>
            </a:r>
          </a:p>
          <a:p>
            <a:pPr marL="0" marR="0" lvl="0" indent="0" algn="l" defTabSz="93889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Biggest is not always best!  Sometimes small changes that are easy to execute and easily copied by others can have a more immediate and significant impact than an ambitious plan which never really gets off the 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Get each group to share their “best” idea in say 30 seconds (exact time allowed will depend on number of groups).   Whatever time allowance you give, make the time allowance clear and make sure the groups stick to it to avoid overrunning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Where there is common ground between groups, seek to combine them into a single idea.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Decide on a voting system that will work best for you (e.g. people move physically to the idea which attracts them most, or use sticky voting dots, or just hands in the air) to identify the idea to be adopted by the whole group.  Also, make sure to capture the other suggested actions for future reference.</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(which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practice.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9</a:t>
            </a:fld>
            <a:endParaRPr lang="nl-NL"/>
          </a:p>
        </p:txBody>
      </p:sp>
    </p:spTree>
    <p:extLst>
      <p:ext uri="{BB962C8B-B14F-4D97-AF65-F5344CB8AC3E}">
        <p14:creationId xmlns:p14="http://schemas.microsoft.com/office/powerpoint/2010/main" val="79085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54CB-74B9-AAC8-D3F9-9C168FF48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8E66490-9BFD-53BF-7E14-86B8067B2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687DF19-3A4E-25E0-820B-8E6C48162D57}"/>
              </a:ext>
            </a:extLst>
          </p:cNvPr>
          <p:cNvSpPr>
            <a:spLocks noGrp="1"/>
          </p:cNvSpPr>
          <p:nvPr>
            <p:ph type="dt" sz="half" idx="10"/>
          </p:nvPr>
        </p:nvSpPr>
        <p:spPr/>
        <p:txBody>
          <a:bodyPr/>
          <a:lstStyle/>
          <a:p>
            <a:fld id="{15B2BB0D-30FA-4366-908B-3EC5FA48A67A}" type="datetime1">
              <a:rPr lang="nl-NL" smtClean="0"/>
              <a:t>30-7-2025</a:t>
            </a:fld>
            <a:endParaRPr lang="nl-NL"/>
          </a:p>
        </p:txBody>
      </p:sp>
      <p:sp>
        <p:nvSpPr>
          <p:cNvPr id="5" name="Footer Placeholder 4">
            <a:extLst>
              <a:ext uri="{FF2B5EF4-FFF2-40B4-BE49-F238E27FC236}">
                <a16:creationId xmlns:a16="http://schemas.microsoft.com/office/drawing/2014/main" id="{860B27DC-6DB6-9807-034E-C845962D505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552B0F-ABB8-5B2E-228D-86588F3BA85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4556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1747-0137-0D89-D1B6-9B6A20853ED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8B59FAC-7713-943E-B508-942DC03E9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1D0D7D4-E2DD-F2D8-E5F9-922D615773BA}"/>
              </a:ext>
            </a:extLst>
          </p:cNvPr>
          <p:cNvSpPr>
            <a:spLocks noGrp="1"/>
          </p:cNvSpPr>
          <p:nvPr>
            <p:ph type="dt" sz="half" idx="10"/>
          </p:nvPr>
        </p:nvSpPr>
        <p:spPr/>
        <p:txBody>
          <a:bodyPr/>
          <a:lstStyle/>
          <a:p>
            <a:fld id="{265737A3-E0DB-4833-881B-8536ACD9CB6F}" type="datetime1">
              <a:rPr lang="nl-NL" smtClean="0"/>
              <a:t>30-7-2025</a:t>
            </a:fld>
            <a:endParaRPr lang="nl-NL"/>
          </a:p>
        </p:txBody>
      </p:sp>
      <p:sp>
        <p:nvSpPr>
          <p:cNvPr id="5" name="Footer Placeholder 4">
            <a:extLst>
              <a:ext uri="{FF2B5EF4-FFF2-40B4-BE49-F238E27FC236}">
                <a16:creationId xmlns:a16="http://schemas.microsoft.com/office/drawing/2014/main" id="{39D6A45F-6D9A-EC84-A3D7-6469E2EAC06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5E3AF39-AC10-33E3-8A00-22FD8F0A7FA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38420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2A6BB-DB94-2CC7-FD7D-56AB4688A4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EF37CD2-08C2-4799-5109-CDACB696C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A87A64A-AF4B-B35D-5929-37814FBC830B}"/>
              </a:ext>
            </a:extLst>
          </p:cNvPr>
          <p:cNvSpPr>
            <a:spLocks noGrp="1"/>
          </p:cNvSpPr>
          <p:nvPr>
            <p:ph type="dt" sz="half" idx="10"/>
          </p:nvPr>
        </p:nvSpPr>
        <p:spPr/>
        <p:txBody>
          <a:bodyPr/>
          <a:lstStyle/>
          <a:p>
            <a:fld id="{BCDE1DF8-8FBF-414F-B9B1-B37C62449584}" type="datetime1">
              <a:rPr lang="nl-NL" smtClean="0"/>
              <a:t>30-7-2025</a:t>
            </a:fld>
            <a:endParaRPr lang="nl-NL"/>
          </a:p>
        </p:txBody>
      </p:sp>
      <p:sp>
        <p:nvSpPr>
          <p:cNvPr id="5" name="Footer Placeholder 4">
            <a:extLst>
              <a:ext uri="{FF2B5EF4-FFF2-40B4-BE49-F238E27FC236}">
                <a16:creationId xmlns:a16="http://schemas.microsoft.com/office/drawing/2014/main" id="{126C0B76-BEAE-90A7-7EAD-3676C5031E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4BCA140-146B-7C82-23D3-D44ED0F4FB0E}"/>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4007820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1219200" y="1676400"/>
            <a:ext cx="97536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1219200" y="2971800"/>
            <a:ext cx="97536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1219200" y="6248400"/>
            <a:ext cx="22352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4165600" y="6248400"/>
            <a:ext cx="38608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8737600" y="6248400"/>
            <a:ext cx="22352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15240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1210533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131795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752600"/>
            <a:ext cx="508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752600"/>
            <a:ext cx="508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188277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776699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1797645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2060219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90629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CA8-B7E0-5CD5-EDF7-CAEF03B33B3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A3E7162-2D1E-61D2-A493-EA1564C81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B4FE63-DA81-17F5-4E14-FBFEB967AD5A}"/>
              </a:ext>
            </a:extLst>
          </p:cNvPr>
          <p:cNvSpPr>
            <a:spLocks noGrp="1"/>
          </p:cNvSpPr>
          <p:nvPr>
            <p:ph type="dt" sz="half" idx="10"/>
          </p:nvPr>
        </p:nvSpPr>
        <p:spPr/>
        <p:txBody>
          <a:bodyPr/>
          <a:lstStyle/>
          <a:p>
            <a:fld id="{E1FDE188-CA11-42EF-B10A-68537968C3A4}" type="datetime1">
              <a:rPr lang="nl-NL" smtClean="0"/>
              <a:t>30-7-2025</a:t>
            </a:fld>
            <a:endParaRPr lang="nl-NL"/>
          </a:p>
        </p:txBody>
      </p:sp>
      <p:sp>
        <p:nvSpPr>
          <p:cNvPr id="5" name="Footer Placeholder 4">
            <a:extLst>
              <a:ext uri="{FF2B5EF4-FFF2-40B4-BE49-F238E27FC236}">
                <a16:creationId xmlns:a16="http://schemas.microsoft.com/office/drawing/2014/main" id="{FA5BA5EE-A95C-4EDD-1601-D194FF880CC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A8F7A8B-0565-30C2-3467-25C6ED0F72A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262238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196782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3251691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95276"/>
            <a:ext cx="25908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295276"/>
            <a:ext cx="75692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266730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E326-9F3F-8E10-3F34-3F11E37C8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3B49E6D-9A3A-7E08-759D-E5562E09F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54555-A74C-890D-39B0-99E49CAD77A5}"/>
              </a:ext>
            </a:extLst>
          </p:cNvPr>
          <p:cNvSpPr>
            <a:spLocks noGrp="1"/>
          </p:cNvSpPr>
          <p:nvPr>
            <p:ph type="dt" sz="half" idx="10"/>
          </p:nvPr>
        </p:nvSpPr>
        <p:spPr/>
        <p:txBody>
          <a:bodyPr/>
          <a:lstStyle/>
          <a:p>
            <a:fld id="{824F14C7-765D-427A-8D1D-DFFB25F44FFF}" type="datetime1">
              <a:rPr lang="nl-NL" smtClean="0"/>
              <a:t>30-7-2025</a:t>
            </a:fld>
            <a:endParaRPr lang="nl-NL"/>
          </a:p>
        </p:txBody>
      </p:sp>
      <p:sp>
        <p:nvSpPr>
          <p:cNvPr id="5" name="Footer Placeholder 4">
            <a:extLst>
              <a:ext uri="{FF2B5EF4-FFF2-40B4-BE49-F238E27FC236}">
                <a16:creationId xmlns:a16="http://schemas.microsoft.com/office/drawing/2014/main" id="{5D84842E-241F-6AEF-44E6-79D5EDFBF6B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33F7347-F404-066E-0452-C979D1E61A6B}"/>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9057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BB1-6A0D-C9B3-8E28-179C7BE28D5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A12E0F8-C7BF-43A5-5E77-70B1B1264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456A62C-EAA3-4719-7697-729EF1E4F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FD8AAEE-62EC-68BC-7586-5E4CB58B672F}"/>
              </a:ext>
            </a:extLst>
          </p:cNvPr>
          <p:cNvSpPr>
            <a:spLocks noGrp="1"/>
          </p:cNvSpPr>
          <p:nvPr>
            <p:ph type="dt" sz="half" idx="10"/>
          </p:nvPr>
        </p:nvSpPr>
        <p:spPr/>
        <p:txBody>
          <a:bodyPr/>
          <a:lstStyle/>
          <a:p>
            <a:fld id="{19FBFDF7-4DE2-4744-974B-93AFEFD26BFA}" type="datetime1">
              <a:rPr lang="nl-NL" smtClean="0"/>
              <a:t>30-7-2025</a:t>
            </a:fld>
            <a:endParaRPr lang="nl-NL"/>
          </a:p>
        </p:txBody>
      </p:sp>
      <p:sp>
        <p:nvSpPr>
          <p:cNvPr id="6" name="Footer Placeholder 5">
            <a:extLst>
              <a:ext uri="{FF2B5EF4-FFF2-40B4-BE49-F238E27FC236}">
                <a16:creationId xmlns:a16="http://schemas.microsoft.com/office/drawing/2014/main" id="{DD3A8345-0F52-3121-F14B-0133B952369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B0E9818-5E76-EA6F-BFFD-41F147AB50B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9402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1021-A531-C0D8-955A-7E69E873629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81B0636-3B87-6D32-94C3-60088EE3C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3C45-8D73-8830-ED35-E8CD90B16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97FA0D7-CDB1-48EB-4233-C609120D5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F296A-573E-2DD9-7F2E-190B404F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E7BAD5F4-4CC6-83B2-05AD-9C9BBD095F6A}"/>
              </a:ext>
            </a:extLst>
          </p:cNvPr>
          <p:cNvSpPr>
            <a:spLocks noGrp="1"/>
          </p:cNvSpPr>
          <p:nvPr>
            <p:ph type="dt" sz="half" idx="10"/>
          </p:nvPr>
        </p:nvSpPr>
        <p:spPr/>
        <p:txBody>
          <a:bodyPr/>
          <a:lstStyle/>
          <a:p>
            <a:fld id="{A0A4D71A-E9B8-41BE-B932-0507793AA3F8}" type="datetime1">
              <a:rPr lang="nl-NL" smtClean="0"/>
              <a:t>30-7-2025</a:t>
            </a:fld>
            <a:endParaRPr lang="nl-NL"/>
          </a:p>
        </p:txBody>
      </p:sp>
      <p:sp>
        <p:nvSpPr>
          <p:cNvPr id="8" name="Footer Placeholder 7">
            <a:extLst>
              <a:ext uri="{FF2B5EF4-FFF2-40B4-BE49-F238E27FC236}">
                <a16:creationId xmlns:a16="http://schemas.microsoft.com/office/drawing/2014/main" id="{101CFF11-A5A6-B210-D5EA-40902FFD8B9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1CA9985-F772-DE97-4134-1D4768D26AF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70278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01AB-16A9-7C99-9E62-958409D88F0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4F6A479-D7F8-C254-91A0-54E63B22D9F9}"/>
              </a:ext>
            </a:extLst>
          </p:cNvPr>
          <p:cNvSpPr>
            <a:spLocks noGrp="1"/>
          </p:cNvSpPr>
          <p:nvPr>
            <p:ph type="dt" sz="half" idx="10"/>
          </p:nvPr>
        </p:nvSpPr>
        <p:spPr/>
        <p:txBody>
          <a:bodyPr/>
          <a:lstStyle/>
          <a:p>
            <a:fld id="{295AED82-2700-4213-AA8A-92A2E384F388}" type="datetime1">
              <a:rPr lang="nl-NL" smtClean="0"/>
              <a:t>30-7-2025</a:t>
            </a:fld>
            <a:endParaRPr lang="nl-NL"/>
          </a:p>
        </p:txBody>
      </p:sp>
      <p:sp>
        <p:nvSpPr>
          <p:cNvPr id="4" name="Footer Placeholder 3">
            <a:extLst>
              <a:ext uri="{FF2B5EF4-FFF2-40B4-BE49-F238E27FC236}">
                <a16:creationId xmlns:a16="http://schemas.microsoft.com/office/drawing/2014/main" id="{0AAD1324-94F1-D678-01C8-01E19256C8C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6192899-EBFB-E481-EF9C-1DD673944D56}"/>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3695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1E9BA-2A7C-0F90-AF8B-3A0D1641B10A}"/>
              </a:ext>
            </a:extLst>
          </p:cNvPr>
          <p:cNvSpPr>
            <a:spLocks noGrp="1"/>
          </p:cNvSpPr>
          <p:nvPr>
            <p:ph type="dt" sz="half" idx="10"/>
          </p:nvPr>
        </p:nvSpPr>
        <p:spPr/>
        <p:txBody>
          <a:bodyPr/>
          <a:lstStyle/>
          <a:p>
            <a:fld id="{605FE679-8F04-4088-B019-DDCBA0A0F8B6}" type="datetime1">
              <a:rPr lang="nl-NL" smtClean="0"/>
              <a:t>30-7-2025</a:t>
            </a:fld>
            <a:endParaRPr lang="nl-NL"/>
          </a:p>
        </p:txBody>
      </p:sp>
      <p:sp>
        <p:nvSpPr>
          <p:cNvPr id="3" name="Footer Placeholder 2">
            <a:extLst>
              <a:ext uri="{FF2B5EF4-FFF2-40B4-BE49-F238E27FC236}">
                <a16:creationId xmlns:a16="http://schemas.microsoft.com/office/drawing/2014/main" id="{04531B01-58FF-D217-C40D-A6B0CD1A230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19D6396-96C9-CF86-C494-34A619B0091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1615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C4B-6730-A6C1-485B-55AA25108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C07A875-D9E2-6F38-A74D-477D148B0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E57DDBE-F81F-79AC-D889-216D8F7C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3B3E3-7350-FFCC-4E56-B7E930748158}"/>
              </a:ext>
            </a:extLst>
          </p:cNvPr>
          <p:cNvSpPr>
            <a:spLocks noGrp="1"/>
          </p:cNvSpPr>
          <p:nvPr>
            <p:ph type="dt" sz="half" idx="10"/>
          </p:nvPr>
        </p:nvSpPr>
        <p:spPr/>
        <p:txBody>
          <a:bodyPr/>
          <a:lstStyle/>
          <a:p>
            <a:fld id="{905ECFA6-470B-4F05-8A31-0B667A4F001A}" type="datetime1">
              <a:rPr lang="nl-NL" smtClean="0"/>
              <a:t>30-7-2025</a:t>
            </a:fld>
            <a:endParaRPr lang="nl-NL"/>
          </a:p>
        </p:txBody>
      </p:sp>
      <p:sp>
        <p:nvSpPr>
          <p:cNvPr id="6" name="Footer Placeholder 5">
            <a:extLst>
              <a:ext uri="{FF2B5EF4-FFF2-40B4-BE49-F238E27FC236}">
                <a16:creationId xmlns:a16="http://schemas.microsoft.com/office/drawing/2014/main" id="{8C37130D-3AD9-BBD1-6A0F-67C4A3D6937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AB8135-FD0B-96CA-CDA3-6B6546CB47F2}"/>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07928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860F-696A-C996-2439-08DCB2E1C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EE7BB2EE-6AFF-7622-5862-2EE2B22C4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D27853D-4859-BE9F-4AE5-6097C5F3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273F-6C96-6F8D-C42C-E41813A76F91}"/>
              </a:ext>
            </a:extLst>
          </p:cNvPr>
          <p:cNvSpPr>
            <a:spLocks noGrp="1"/>
          </p:cNvSpPr>
          <p:nvPr>
            <p:ph type="dt" sz="half" idx="10"/>
          </p:nvPr>
        </p:nvSpPr>
        <p:spPr/>
        <p:txBody>
          <a:bodyPr/>
          <a:lstStyle/>
          <a:p>
            <a:fld id="{DFA1C5EC-86C6-4647-A423-D144CD7DFBCC}" type="datetime1">
              <a:rPr lang="nl-NL" smtClean="0"/>
              <a:t>30-7-2025</a:t>
            </a:fld>
            <a:endParaRPr lang="nl-NL"/>
          </a:p>
        </p:txBody>
      </p:sp>
      <p:sp>
        <p:nvSpPr>
          <p:cNvPr id="6" name="Footer Placeholder 5">
            <a:extLst>
              <a:ext uri="{FF2B5EF4-FFF2-40B4-BE49-F238E27FC236}">
                <a16:creationId xmlns:a16="http://schemas.microsoft.com/office/drawing/2014/main" id="{D665A2BC-0F49-3F78-9751-94D23B4871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145A90-DDB7-86A1-480D-8FF930D03017}"/>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24260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C97C1-D085-7F7F-8215-7F1744C5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72C2884-03AA-67E2-C1B4-E9D81172F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68F5C1E-0F68-C9CA-3C4F-4594F7069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80CB-B1FC-4B3E-A51D-536021C3C49D}" type="datetime1">
              <a:rPr lang="nl-NL" smtClean="0"/>
              <a:t>30-7-2025</a:t>
            </a:fld>
            <a:endParaRPr lang="nl-NL"/>
          </a:p>
        </p:txBody>
      </p:sp>
      <p:sp>
        <p:nvSpPr>
          <p:cNvPr id="5" name="Footer Placeholder 4">
            <a:extLst>
              <a:ext uri="{FF2B5EF4-FFF2-40B4-BE49-F238E27FC236}">
                <a16:creationId xmlns:a16="http://schemas.microsoft.com/office/drawing/2014/main" id="{04C5AA9C-8F2F-AA4F-8B3D-400EBD4AD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06F06A7-7EC2-6CF9-AA61-DA6E307D2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207E-1EEB-48F4-804E-3ED9DD4067C8}" type="slidenum">
              <a:rPr lang="nl-NL" smtClean="0"/>
              <a:t>‹#›</a:t>
            </a:fld>
            <a:endParaRPr lang="nl-NL"/>
          </a:p>
        </p:txBody>
      </p:sp>
    </p:spTree>
    <p:extLst>
      <p:ext uri="{BB962C8B-B14F-4D97-AF65-F5344CB8AC3E}">
        <p14:creationId xmlns:p14="http://schemas.microsoft.com/office/powerpoint/2010/main" val="245446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30400" y="295275"/>
            <a:ext cx="934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14400" y="1752600"/>
            <a:ext cx="1036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7010400" y="6219826"/>
            <a:ext cx="16256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2235200" y="6219826"/>
            <a:ext cx="4572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812800" y="6219826"/>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extLst>
      <p:ext uri="{BB962C8B-B14F-4D97-AF65-F5344CB8AC3E}">
        <p14:creationId xmlns:p14="http://schemas.microsoft.com/office/powerpoint/2010/main" val="3019128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3" name="Picture 5" descr="UK_ValuesAlliance_logo_RGB-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22" y="5462837"/>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5000" y="2293817"/>
            <a:ext cx="8352606" cy="477053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C1102"/>
                </a:solidFill>
                <a:effectLst/>
                <a:uLnTx/>
                <a:uFillTx/>
                <a:latin typeface="Arial"/>
                <a:ea typeface="MS PGothic" panose="020B0600070205080204"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3B308C"/>
                </a:solidFill>
                <a:effectLst/>
                <a:uLnTx/>
                <a:uFillTx/>
                <a:latin typeface="Calibri" panose="020F0502020204030204" pitchFamily="34" charset="0"/>
                <a:ea typeface="Calibri" panose="020F0502020204030204" pitchFamily="34" charset="0"/>
                <a:cs typeface="Calibri" panose="020F0502020204030204" pitchFamily="34" charset="0"/>
              </a:rPr>
              <a:t>VALUES CHALLENGE 2025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B308C"/>
                </a:solidFill>
                <a:effectLst/>
                <a:uLnTx/>
                <a:uFillTx/>
                <a:latin typeface="Calibri" panose="020F0502020204030204" pitchFamily="34" charset="0"/>
                <a:ea typeface="Calibri" panose="020F0502020204030204" pitchFamily="34" charset="0"/>
                <a:cs typeface="Calibri" panose="020F0502020204030204" pitchFamily="34" charset="0"/>
              </a:rPr>
              <a:t>FOR SCHOOLS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686A6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rgbClr val="3B308C"/>
                </a:solidFill>
                <a:effectLst/>
                <a:uLnTx/>
                <a:uFillTx/>
                <a:latin typeface="Calibri" panose="020F0502020204030204" pitchFamily="34" charset="0"/>
                <a:ea typeface="Calibri" panose="020F0502020204030204" pitchFamily="34" charset="0"/>
                <a:cs typeface="Calibri" panose="020F0502020204030204" pitchFamily="34" charset="0"/>
              </a:rPr>
              <a:t>One Hour, One Value, One Change</a:t>
            </a:r>
          </a:p>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GB" sz="2800" b="1"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686A69"/>
              </a:solidFill>
              <a:effectLst/>
              <a:uLnTx/>
              <a:uFillTx/>
              <a:latin typeface="Arial"/>
              <a:ea typeface="MS PGothic" panose="020B0600070205080204" pitchFamily="34" charset="-128"/>
            </a:endParaRPr>
          </a:p>
        </p:txBody>
      </p:sp>
      <p:pic>
        <p:nvPicPr>
          <p:cNvPr id="717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0822" y="624357"/>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2281614" y="5618468"/>
            <a:ext cx="1864933" cy="739757"/>
          </a:xfrm>
          <a:prstGeom prst="rect">
            <a:avLst/>
          </a:prstGeom>
        </p:spPr>
      </p:pic>
      <p:pic>
        <p:nvPicPr>
          <p:cNvPr id="5" name="Picture 4"/>
          <p:cNvPicPr>
            <a:picLocks noChangeAspect="1"/>
          </p:cNvPicPr>
          <p:nvPr/>
        </p:nvPicPr>
        <p:blipFill>
          <a:blip r:embed="rId6"/>
          <a:stretch>
            <a:fillRect/>
          </a:stretch>
        </p:blipFill>
        <p:spPr>
          <a:xfrm>
            <a:off x="5558561" y="5553916"/>
            <a:ext cx="950246" cy="666840"/>
          </a:xfrm>
          <a:prstGeom prst="rect">
            <a:avLst/>
          </a:prstGeom>
        </p:spPr>
      </p:pic>
      <p:sp>
        <p:nvSpPr>
          <p:cNvPr id="22" name="TextBox 21"/>
          <p:cNvSpPr txBox="1"/>
          <p:nvPr/>
        </p:nvSpPr>
        <p:spPr>
          <a:xfrm>
            <a:off x="1631504" y="3219617"/>
            <a:ext cx="151216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Trust</a:t>
            </a:r>
          </a:p>
        </p:txBody>
      </p:sp>
      <p:sp>
        <p:nvSpPr>
          <p:cNvPr id="23" name="TextBox 22"/>
          <p:cNvSpPr txBox="1"/>
          <p:nvPr/>
        </p:nvSpPr>
        <p:spPr>
          <a:xfrm>
            <a:off x="1631504" y="4411347"/>
            <a:ext cx="1670962"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Appreciation</a:t>
            </a:r>
          </a:p>
        </p:txBody>
      </p:sp>
      <p:sp>
        <p:nvSpPr>
          <p:cNvPr id="3" name="Rectangle 2"/>
          <p:cNvSpPr/>
          <p:nvPr/>
        </p:nvSpPr>
        <p:spPr bwMode="auto">
          <a:xfrm>
            <a:off x="1037120" y="624357"/>
            <a:ext cx="3454980"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 name="TextBox 5"/>
          <p:cNvSpPr txBox="1"/>
          <p:nvPr/>
        </p:nvSpPr>
        <p:spPr>
          <a:xfrm>
            <a:off x="1063377" y="564105"/>
            <a:ext cx="3454981"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2C1102"/>
              </a:solidFill>
              <a:effectLst/>
              <a:uLnTx/>
              <a:uFillTx/>
              <a:latin typeface="Arial" panose="020B0604020202020204" pitchFamily="34"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C1102"/>
                </a:solidFill>
                <a:effectLst/>
                <a:highlight>
                  <a:srgbClr val="FFFF00"/>
                </a:highlight>
                <a:uLnTx/>
                <a:uFillTx/>
                <a:latin typeface="Arial" panose="020B0604020202020204" pitchFamily="34" charset="0"/>
                <a:ea typeface="MS PGothic" panose="020B0600070205080204" pitchFamily="34" charset="-128"/>
              </a:rPr>
              <a:t>You can insert your school’s logo here</a:t>
            </a:r>
          </a:p>
        </p:txBody>
      </p:sp>
    </p:spTree>
    <p:extLst>
      <p:ext uri="{BB962C8B-B14F-4D97-AF65-F5344CB8AC3E}">
        <p14:creationId xmlns:p14="http://schemas.microsoft.com/office/powerpoint/2010/main" val="10171340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How will we follow up?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grpSp>
        <p:nvGrpSpPr>
          <p:cNvPr id="3" name="Google Shape;992;p10">
            <a:extLst>
              <a:ext uri="{FF2B5EF4-FFF2-40B4-BE49-F238E27FC236}">
                <a16:creationId xmlns:a16="http://schemas.microsoft.com/office/drawing/2014/main" id="{943A5145-8275-EE61-653D-BBE18E3DA696}"/>
              </a:ext>
            </a:extLst>
          </p:cNvPr>
          <p:cNvGrpSpPr/>
          <p:nvPr/>
        </p:nvGrpSpPr>
        <p:grpSpPr>
          <a:xfrm>
            <a:off x="463639" y="2776313"/>
            <a:ext cx="2943348" cy="1708247"/>
            <a:chOff x="5596638" y="2410366"/>
            <a:chExt cx="2491639" cy="1332000"/>
          </a:xfrm>
        </p:grpSpPr>
        <p:grpSp>
          <p:nvGrpSpPr>
            <p:cNvPr id="21" name="Google Shape;994;p10">
              <a:extLst>
                <a:ext uri="{FF2B5EF4-FFF2-40B4-BE49-F238E27FC236}">
                  <a16:creationId xmlns:a16="http://schemas.microsoft.com/office/drawing/2014/main" id="{07C3DCBE-4716-602E-A1C9-667103204B20}"/>
                </a:ext>
              </a:extLst>
            </p:cNvPr>
            <p:cNvGrpSpPr/>
            <p:nvPr/>
          </p:nvGrpSpPr>
          <p:grpSpPr>
            <a:xfrm>
              <a:off x="6036277" y="2410366"/>
              <a:ext cx="2052000" cy="1332000"/>
              <a:chOff x="3355088" y="3911403"/>
              <a:chExt cx="2275895" cy="1401517"/>
            </a:xfrm>
          </p:grpSpPr>
          <p:sp>
            <p:nvSpPr>
              <p:cNvPr id="23" name="Google Shape;995;p10">
                <a:extLst>
                  <a:ext uri="{FF2B5EF4-FFF2-40B4-BE49-F238E27FC236}">
                    <a16:creationId xmlns:a16="http://schemas.microsoft.com/office/drawing/2014/main" id="{3739321B-9DF4-3A37-F6C6-2DE1871518C9}"/>
                  </a:ext>
                </a:extLst>
              </p:cNvPr>
              <p:cNvSpPr/>
              <p:nvPr/>
            </p:nvSpPr>
            <p:spPr>
              <a:xfrm>
                <a:off x="3355088" y="4787234"/>
                <a:ext cx="2155598" cy="525686"/>
              </a:xfrm>
              <a:custGeom>
                <a:avLst/>
                <a:gdLst/>
                <a:ahLst/>
                <a:cxnLst/>
                <a:rect l="l" t="t" r="r" b="b"/>
                <a:pathLst>
                  <a:path w="1828" h="636" extrusionOk="0">
                    <a:moveTo>
                      <a:pt x="1503" y="275"/>
                    </a:moveTo>
                    <a:lnTo>
                      <a:pt x="1503" y="635"/>
                    </a:lnTo>
                    <a:lnTo>
                      <a:pt x="1827" y="0"/>
                    </a:lnTo>
                    <a:lnTo>
                      <a:pt x="0" y="0"/>
                    </a:lnTo>
                    <a:lnTo>
                      <a:pt x="0" y="275"/>
                    </a:lnTo>
                    <a:lnTo>
                      <a:pt x="1503" y="275"/>
                    </a:lnTo>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4" name="Google Shape;996;p10">
                <a:extLst>
                  <a:ext uri="{FF2B5EF4-FFF2-40B4-BE49-F238E27FC236}">
                    <a16:creationId xmlns:a16="http://schemas.microsoft.com/office/drawing/2014/main" id="{F5EDEA62-D17F-74BB-B7B9-7064147A27C2}"/>
                  </a:ext>
                </a:extLst>
              </p:cNvPr>
              <p:cNvSpPr/>
              <p:nvPr/>
            </p:nvSpPr>
            <p:spPr>
              <a:xfrm>
                <a:off x="3355088" y="3911403"/>
                <a:ext cx="2155598" cy="523792"/>
              </a:xfrm>
              <a:custGeom>
                <a:avLst/>
                <a:gdLst/>
                <a:ahLst/>
                <a:cxnLst/>
                <a:rect l="l" t="t" r="r" b="b"/>
                <a:pathLst>
                  <a:path w="1828" h="635" extrusionOk="0">
                    <a:moveTo>
                      <a:pt x="1503" y="358"/>
                    </a:moveTo>
                    <a:lnTo>
                      <a:pt x="1503" y="0"/>
                    </a:lnTo>
                    <a:lnTo>
                      <a:pt x="1827" y="634"/>
                    </a:lnTo>
                    <a:lnTo>
                      <a:pt x="0" y="634"/>
                    </a:lnTo>
                    <a:lnTo>
                      <a:pt x="0" y="358"/>
                    </a:lnTo>
                    <a:lnTo>
                      <a:pt x="1503" y="358"/>
                    </a:lnTo>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5" name="Google Shape;997;p10">
                <a:extLst>
                  <a:ext uri="{FF2B5EF4-FFF2-40B4-BE49-F238E27FC236}">
                    <a16:creationId xmlns:a16="http://schemas.microsoft.com/office/drawing/2014/main" id="{C0D59575-67E5-CC19-07DC-E83B6667DCF0}"/>
                  </a:ext>
                </a:extLst>
              </p:cNvPr>
              <p:cNvSpPr/>
              <p:nvPr/>
            </p:nvSpPr>
            <p:spPr>
              <a:xfrm>
                <a:off x="3356172" y="4474976"/>
                <a:ext cx="2274811" cy="264264"/>
              </a:xfrm>
              <a:custGeom>
                <a:avLst/>
                <a:gdLst/>
                <a:ahLst/>
                <a:cxnLst/>
                <a:rect l="l" t="t" r="r" b="b"/>
                <a:pathLst>
                  <a:path w="1929" h="320" extrusionOk="0">
                    <a:moveTo>
                      <a:pt x="0" y="0"/>
                    </a:moveTo>
                    <a:lnTo>
                      <a:pt x="1856" y="0"/>
                    </a:lnTo>
                    <a:lnTo>
                      <a:pt x="1928" y="162"/>
                    </a:lnTo>
                    <a:lnTo>
                      <a:pt x="1853" y="319"/>
                    </a:lnTo>
                    <a:lnTo>
                      <a:pt x="0" y="318"/>
                    </a:lnTo>
                    <a:lnTo>
                      <a:pt x="0" y="0"/>
                    </a:lnTo>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6" name="Google Shape;998;p10">
                <a:extLst>
                  <a:ext uri="{FF2B5EF4-FFF2-40B4-BE49-F238E27FC236}">
                    <a16:creationId xmlns:a16="http://schemas.microsoft.com/office/drawing/2014/main" id="{06E84AFA-F09E-C79E-9374-82A626018D42}"/>
                  </a:ext>
                </a:extLst>
              </p:cNvPr>
              <p:cNvSpPr txBox="1"/>
              <p:nvPr/>
            </p:nvSpPr>
            <p:spPr>
              <a:xfrm>
                <a:off x="3363326" y="4226009"/>
                <a:ext cx="1748537" cy="192709"/>
              </a:xfrm>
              <a:prstGeom prst="rect">
                <a:avLst/>
              </a:prstGeom>
              <a:noFill/>
              <a:ln>
                <a:noFill/>
              </a:ln>
            </p:spPr>
            <p:txBody>
              <a:bodyPr spcFirstLastPara="1" wrap="square" lIns="61525" tIns="61525" rIns="61525" bIns="615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Arial"/>
                    <a:cs typeface="Arial"/>
                    <a:sym typeface="Arial"/>
                  </a:rPr>
                  <a:t>1</a:t>
                </a:r>
                <a:endParaRPr kumimoji="0"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Google Shape;999;p10">
                <a:extLst>
                  <a:ext uri="{FF2B5EF4-FFF2-40B4-BE49-F238E27FC236}">
                    <a16:creationId xmlns:a16="http://schemas.microsoft.com/office/drawing/2014/main" id="{30FBEFA5-3A9A-56A7-0CE4-4D5D97DB3C3E}"/>
                  </a:ext>
                </a:extLst>
              </p:cNvPr>
              <p:cNvSpPr txBox="1"/>
              <p:nvPr/>
            </p:nvSpPr>
            <p:spPr>
              <a:xfrm>
                <a:off x="3363326" y="4477344"/>
                <a:ext cx="2147361" cy="261896"/>
              </a:xfrm>
              <a:prstGeom prst="rect">
                <a:avLst/>
              </a:prstGeom>
              <a:noFill/>
              <a:ln>
                <a:noFill/>
              </a:ln>
            </p:spPr>
            <p:txBody>
              <a:bodyPr spcFirstLastPara="1" wrap="square" lIns="61525" tIns="61525" rIns="61525" bIns="615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Arial"/>
                    <a:cs typeface="Arial"/>
                    <a:sym typeface="Arial"/>
                  </a:rPr>
                  <a:t>2</a:t>
                </a:r>
                <a:endParaRPr kumimoji="0"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Google Shape;1000;p10">
                <a:extLst>
                  <a:ext uri="{FF2B5EF4-FFF2-40B4-BE49-F238E27FC236}">
                    <a16:creationId xmlns:a16="http://schemas.microsoft.com/office/drawing/2014/main" id="{3BCF4FAC-63B8-DD8F-570B-3E80C73DD515}"/>
                  </a:ext>
                </a:extLst>
              </p:cNvPr>
              <p:cNvSpPr txBox="1"/>
              <p:nvPr/>
            </p:nvSpPr>
            <p:spPr>
              <a:xfrm>
                <a:off x="3363326" y="4798094"/>
                <a:ext cx="1748537" cy="194265"/>
              </a:xfrm>
              <a:prstGeom prst="rect">
                <a:avLst/>
              </a:prstGeom>
              <a:noFill/>
              <a:ln>
                <a:noFill/>
              </a:ln>
            </p:spPr>
            <p:txBody>
              <a:bodyPr spcFirstLastPara="1" wrap="square" lIns="61525" tIns="61525" rIns="61525" bIns="615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Arial"/>
                    <a:cs typeface="Arial"/>
                    <a:sym typeface="Arial"/>
                  </a:rPr>
                  <a:t>3</a:t>
                </a:r>
                <a:endParaRPr kumimoji="0"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Google Shape;1001;p10">
              <a:extLst>
                <a:ext uri="{FF2B5EF4-FFF2-40B4-BE49-F238E27FC236}">
                  <a16:creationId xmlns:a16="http://schemas.microsoft.com/office/drawing/2014/main" id="{1EBE2574-AF30-7F51-051F-716E0E09A701}"/>
                </a:ext>
              </a:extLst>
            </p:cNvPr>
            <p:cNvSpPr/>
            <p:nvPr/>
          </p:nvSpPr>
          <p:spPr>
            <a:xfrm rot="5400000">
              <a:off x="6103042" y="2099269"/>
              <a:ext cx="936000" cy="1948807"/>
            </a:xfrm>
            <a:custGeom>
              <a:avLst/>
              <a:gdLst/>
              <a:ahLst/>
              <a:cxnLst/>
              <a:rect l="l" t="t" r="r" b="b"/>
              <a:pathLst>
                <a:path w="1368152" h="988296" extrusionOk="0">
                  <a:moveTo>
                    <a:pt x="1368152" y="0"/>
                  </a:moveTo>
                  <a:lnTo>
                    <a:pt x="1368152" y="988296"/>
                  </a:lnTo>
                  <a:lnTo>
                    <a:pt x="0" y="988296"/>
                  </a:lnTo>
                  <a:lnTo>
                    <a:pt x="0" y="0"/>
                  </a:lnTo>
                </a:path>
              </a:pathLst>
            </a:custGeom>
            <a:noFill/>
            <a:ln w="19050" cap="rnd" cmpd="sng">
              <a:noFill/>
              <a:prstDash val="dot"/>
              <a:round/>
              <a:headEnd type="none" w="sm" len="sm"/>
              <a:tailEnd type="none" w="sm" len="sm"/>
            </a:ln>
          </p:spPr>
          <p:txBody>
            <a:bodyPr spcFirstLastPara="1" wrap="square" lIns="78175" tIns="39075" rIns="78175" bIns="390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grpSp>
      <p:sp>
        <p:nvSpPr>
          <p:cNvPr id="29" name="Content Placeholder 1">
            <a:extLst>
              <a:ext uri="{FF2B5EF4-FFF2-40B4-BE49-F238E27FC236}">
                <a16:creationId xmlns:a16="http://schemas.microsoft.com/office/drawing/2014/main" id="{3838AAAB-157E-0FB7-4746-F594B164AFC7}"/>
              </a:ext>
            </a:extLst>
          </p:cNvPr>
          <p:cNvSpPr txBox="1">
            <a:spLocks/>
          </p:cNvSpPr>
          <p:nvPr/>
        </p:nvSpPr>
        <p:spPr bwMode="auto">
          <a:xfrm>
            <a:off x="3988441" y="2618512"/>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rPr>
              <a:t>Next steps - how will we do this consistently (not just as a one-off)?</a:t>
            </a: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rPr>
              <a:t>Responsibilities for moving the plan forward</a:t>
            </a: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rPr>
              <a:t>How will we know we’ve been successful?</a:t>
            </a: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S PGothic" pitchFamily="34" charset="-128"/>
                <a:cs typeface="+mn-cs"/>
              </a:rPr>
              <a:t>8 minutes</a:t>
            </a:r>
            <a:endParaRPr kumimoji="0" lang="en-GB" sz="1800" b="0" i="0" u="none" strike="noStrike" kern="1200" cap="none" spc="0" normalizeH="0" baseline="0" noProof="0" dirty="0">
              <a:ln>
                <a:noFill/>
              </a:ln>
              <a:solidFill>
                <a:srgbClr val="FF0000"/>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p:txBody>
      </p:sp>
      <p:cxnSp>
        <p:nvCxnSpPr>
          <p:cNvPr id="30" name="Straight Connector 29">
            <a:extLst>
              <a:ext uri="{FF2B5EF4-FFF2-40B4-BE49-F238E27FC236}">
                <a16:creationId xmlns:a16="http://schemas.microsoft.com/office/drawing/2014/main" id="{354F7A8D-336A-C5BD-9DC9-BFFE05826D55}"/>
              </a:ext>
            </a:extLst>
          </p:cNvPr>
          <p:cNvCxnSpPr>
            <a:cxnSpLocks/>
          </p:cNvCxnSpPr>
          <p:nvPr/>
        </p:nvCxnSpPr>
        <p:spPr>
          <a:xfrm>
            <a:off x="3067986" y="320305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E3EE24-89A5-72B3-474D-AB8AFE63398A}"/>
              </a:ext>
            </a:extLst>
          </p:cNvPr>
          <p:cNvCxnSpPr>
            <a:cxnSpLocks/>
          </p:cNvCxnSpPr>
          <p:nvPr/>
        </p:nvCxnSpPr>
        <p:spPr>
          <a:xfrm>
            <a:off x="3067985" y="3630437"/>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AEB90C-371F-E056-CF97-DA185DEA0038}"/>
              </a:ext>
            </a:extLst>
          </p:cNvPr>
          <p:cNvCxnSpPr>
            <a:cxnSpLocks/>
          </p:cNvCxnSpPr>
          <p:nvPr/>
        </p:nvCxnSpPr>
        <p:spPr>
          <a:xfrm>
            <a:off x="3060160" y="404633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lide Number Placeholder 34">
            <a:extLst>
              <a:ext uri="{FF2B5EF4-FFF2-40B4-BE49-F238E27FC236}">
                <a16:creationId xmlns:a16="http://schemas.microsoft.com/office/drawing/2014/main" id="{7EE29AB2-47A9-F59B-D41E-7890D530D9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85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5979" y="5359485"/>
            <a:ext cx="2037136" cy="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2451929" y="3024016"/>
            <a:ext cx="7157407" cy="1055780"/>
          </a:xfrm>
        </p:spPr>
        <p:txBody>
          <a:bodyPr>
            <a:normAutofit fontScale="70000" lnSpcReduction="20000"/>
          </a:bodyPr>
          <a:lstStyle/>
          <a:p>
            <a:pPr algn="ctr"/>
            <a:r>
              <a:rPr lang="en-GB" altLang="en-US" sz="4800" b="1" dirty="0">
                <a:solidFill>
                  <a:srgbClr val="3B308C"/>
                </a:solidFill>
              </a:rPr>
              <a:t>THANK YOU</a:t>
            </a:r>
          </a:p>
          <a:p>
            <a:pPr algn="ctr"/>
            <a:r>
              <a:rPr lang="en-GB" altLang="en-US" sz="4000" b="1" dirty="0">
                <a:solidFill>
                  <a:srgbClr val="3B308C"/>
                </a:solidFill>
              </a:rPr>
              <a:t>…and keep bringing your values to life!</a:t>
            </a:r>
          </a:p>
          <a:p>
            <a:pPr algn="ctr">
              <a:buFont typeface="Times" panose="02020603050405020304" pitchFamily="18" charset="0"/>
              <a:buNone/>
            </a:pPr>
            <a:endParaRPr lang="en-GB" altLang="en-US" sz="2200" b="1" dirty="0">
              <a:solidFill>
                <a:srgbClr val="3B308C"/>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2128524" y="4591926"/>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600" b="1" i="1" u="none" strike="noStrike" kern="1200" cap="none" spc="0" normalizeH="0" baseline="0" noProof="0" dirty="0">
                <a:ln>
                  <a:noFill/>
                </a:ln>
                <a:solidFill>
                  <a:srgbClr val="3B308C"/>
                </a:solidFill>
                <a:effectLst/>
                <a:uLnTx/>
                <a:uFillTx/>
                <a:latin typeface="Arial" panose="020B0604020202020204" pitchFamily="34" charset="0"/>
                <a:ea typeface="MS PGothic" panose="020B0600070205080204" pitchFamily="34" charset="-128"/>
              </a:rPr>
              <a:t>For further information about World Values Day 2025 please see  </a:t>
            </a:r>
            <a:r>
              <a:rPr kumimoji="0" lang="en-GB" sz="1600" b="1" i="1" u="sng" strike="noStrike" kern="1200" cap="none" spc="0" normalizeH="0" baseline="0" noProof="0" dirty="0">
                <a:ln>
                  <a:noFill/>
                </a:ln>
                <a:solidFill>
                  <a:srgbClr val="3B308C"/>
                </a:solidFill>
                <a:effectLst/>
                <a:uLnTx/>
                <a:uFillTx/>
                <a:latin typeface="Arial" panose="020B0604020202020204" pitchFamily="34" charset="0"/>
                <a:ea typeface="MS PGothic" panose="020B0600070205080204" pitchFamily="34" charset="-128"/>
              </a:rPr>
              <a:t>www.worldvaluesday.com</a:t>
            </a:r>
          </a:p>
        </p:txBody>
      </p:sp>
      <p:pic>
        <p:nvPicPr>
          <p:cNvPr id="6" name="Picture 5"/>
          <p:cNvPicPr>
            <a:picLocks noChangeAspect="1"/>
          </p:cNvPicPr>
          <p:nvPr/>
        </p:nvPicPr>
        <p:blipFill>
          <a:blip r:embed="rId4"/>
          <a:stretch>
            <a:fillRect/>
          </a:stretch>
        </p:blipFill>
        <p:spPr>
          <a:xfrm>
            <a:off x="5395462" y="5563676"/>
            <a:ext cx="1098969" cy="771207"/>
          </a:xfrm>
          <a:prstGeom prst="rect">
            <a:avLst/>
          </a:prstGeom>
        </p:spPr>
      </p:pic>
      <p:pic>
        <p:nvPicPr>
          <p:cNvPr id="7" name="Picture 6"/>
          <p:cNvPicPr>
            <a:picLocks noChangeAspect="1"/>
          </p:cNvPicPr>
          <p:nvPr/>
        </p:nvPicPr>
        <p:blipFill>
          <a:blip r:embed="rId5"/>
          <a:stretch>
            <a:fillRect/>
          </a:stretch>
        </p:blipFill>
        <p:spPr>
          <a:xfrm>
            <a:off x="2119696" y="5542795"/>
            <a:ext cx="1944219" cy="771207"/>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1784" y="664018"/>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724507" y="486126"/>
            <a:ext cx="3454839" cy="1411563"/>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 name="TextBox 9"/>
          <p:cNvSpPr txBox="1"/>
          <p:nvPr/>
        </p:nvSpPr>
        <p:spPr>
          <a:xfrm>
            <a:off x="670695" y="351596"/>
            <a:ext cx="3562465"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2C1102"/>
              </a:solidFill>
              <a:effectLst/>
              <a:uLnTx/>
              <a:uFillTx/>
              <a:latin typeface="Arial" panose="020B0604020202020204" pitchFamily="34"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C1102"/>
                </a:solidFill>
                <a:effectLst/>
                <a:highlight>
                  <a:srgbClr val="FFFF00"/>
                </a:highlight>
                <a:uLnTx/>
                <a:uFillTx/>
                <a:latin typeface="Arial" panose="020B0604020202020204" pitchFamily="34" charset="0"/>
                <a:ea typeface="MS PGothic" panose="020B0600070205080204" pitchFamily="34" charset="-128"/>
              </a:rPr>
              <a:t>You can insert your school’s logo here</a:t>
            </a:r>
          </a:p>
        </p:txBody>
      </p:sp>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4F754-F409-D650-E933-634856027B61}"/>
              </a:ext>
            </a:extLst>
          </p:cNvPr>
          <p:cNvSpPr/>
          <p:nvPr/>
        </p:nvSpPr>
        <p:spPr>
          <a:xfrm>
            <a:off x="0" y="0"/>
            <a:ext cx="4166315" cy="6858000"/>
          </a:xfrm>
          <a:prstGeom prst="rect">
            <a:avLst/>
          </a:prstGeom>
          <a:solidFill>
            <a:srgbClr val="F0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CB4347-3344-AF8F-A11F-6DAFDA3C7E32}"/>
              </a:ext>
            </a:extLst>
          </p:cNvPr>
          <p:cNvSpPr>
            <a:spLocks noGrp="1"/>
          </p:cNvSpPr>
          <p:nvPr>
            <p:ph type="title"/>
          </p:nvPr>
        </p:nvSpPr>
        <p:spPr>
          <a:xfrm>
            <a:off x="335924" y="115810"/>
            <a:ext cx="10515600" cy="1325563"/>
          </a:xfrm>
        </p:spPr>
        <p:txBody>
          <a:bodyPr>
            <a:normAutofit/>
          </a:bodyPr>
          <a:lstStyle/>
          <a:p>
            <a:r>
              <a:rPr lang="nl-NL" sz="4000" b="1" dirty="0">
                <a:solidFill>
                  <a:srgbClr val="3B308C"/>
                </a:solidFill>
              </a:rPr>
              <a:t>Why are we here?</a:t>
            </a:r>
          </a:p>
        </p:txBody>
      </p:sp>
      <p:cxnSp>
        <p:nvCxnSpPr>
          <p:cNvPr id="6" name="Straight Connector 5">
            <a:extLst>
              <a:ext uri="{FF2B5EF4-FFF2-40B4-BE49-F238E27FC236}">
                <a16:creationId xmlns:a16="http://schemas.microsoft.com/office/drawing/2014/main" id="{196D2BF1-03F2-7866-0670-62B18C167B31}"/>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2B75AA-AFCD-CB82-09EB-0526F6AEFE4E}"/>
              </a:ext>
            </a:extLst>
          </p:cNvPr>
          <p:cNvCxnSpPr>
            <a:cxnSpLocks/>
          </p:cNvCxnSpPr>
          <p:nvPr/>
        </p:nvCxnSpPr>
        <p:spPr>
          <a:xfrm>
            <a:off x="2131454" y="1146219"/>
            <a:ext cx="0" cy="5711781"/>
          </a:xfrm>
          <a:prstGeom prst="line">
            <a:avLst/>
          </a:prstGeom>
          <a:ln w="19050">
            <a:gradFill>
              <a:gsLst>
                <a:gs pos="0">
                  <a:schemeClr val="accent1">
                    <a:lumMod val="45000"/>
                    <a:lumOff val="55000"/>
                  </a:schemeClr>
                </a:gs>
                <a:gs pos="100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8BB447E-BCBF-11B3-EE95-DF87B62DBC22}"/>
              </a:ext>
            </a:extLst>
          </p:cNvPr>
          <p:cNvSpPr/>
          <p:nvPr/>
        </p:nvSpPr>
        <p:spPr>
          <a:xfrm>
            <a:off x="1852950" y="2119537"/>
            <a:ext cx="557008" cy="515155"/>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1" name="Oval 10">
            <a:extLst>
              <a:ext uri="{FF2B5EF4-FFF2-40B4-BE49-F238E27FC236}">
                <a16:creationId xmlns:a16="http://schemas.microsoft.com/office/drawing/2014/main" id="{91EEC5CD-1D0C-F100-D486-4F656C4EA8A2}"/>
              </a:ext>
            </a:extLst>
          </p:cNvPr>
          <p:cNvSpPr/>
          <p:nvPr/>
        </p:nvSpPr>
        <p:spPr>
          <a:xfrm>
            <a:off x="1852950" y="3403131"/>
            <a:ext cx="557008" cy="515155"/>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2" name="Oval 11">
            <a:extLst>
              <a:ext uri="{FF2B5EF4-FFF2-40B4-BE49-F238E27FC236}">
                <a16:creationId xmlns:a16="http://schemas.microsoft.com/office/drawing/2014/main" id="{A37A2ACC-19C1-806C-F853-8974DDF8DA91}"/>
              </a:ext>
            </a:extLst>
          </p:cNvPr>
          <p:cNvSpPr/>
          <p:nvPr/>
        </p:nvSpPr>
        <p:spPr>
          <a:xfrm>
            <a:off x="1852950" y="4686725"/>
            <a:ext cx="557008" cy="515155"/>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14" name="TextBox 13">
            <a:extLst>
              <a:ext uri="{FF2B5EF4-FFF2-40B4-BE49-F238E27FC236}">
                <a16:creationId xmlns:a16="http://schemas.microsoft.com/office/drawing/2014/main" id="{FA6D12D9-36F7-554A-0BC5-7AC4C5006BFD}"/>
              </a:ext>
            </a:extLst>
          </p:cNvPr>
          <p:cNvSpPr txBox="1"/>
          <p:nvPr/>
        </p:nvSpPr>
        <p:spPr>
          <a:xfrm>
            <a:off x="2481865" y="1879186"/>
            <a:ext cx="861328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Schools that have strong values embedded in their culture perform better and have higher levels of staff and student wellbeing and engagement.</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EB2A90D-15E6-D62E-DAD9-13B4D5A28D12}"/>
              </a:ext>
            </a:extLst>
          </p:cNvPr>
          <p:cNvSpPr txBox="1"/>
          <p:nvPr/>
        </p:nvSpPr>
        <p:spPr>
          <a:xfrm>
            <a:off x="2483472" y="3152876"/>
            <a:ext cx="861167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As in any organisation a gap exists between how we could best live those values and what we actually do in practice. We need to acknowledge that gap. We need to bring our values to life. </a:t>
            </a:r>
          </a:p>
        </p:txBody>
      </p:sp>
      <p:sp>
        <p:nvSpPr>
          <p:cNvPr id="18" name="TextBox 17">
            <a:extLst>
              <a:ext uri="{FF2B5EF4-FFF2-40B4-BE49-F238E27FC236}">
                <a16:creationId xmlns:a16="http://schemas.microsoft.com/office/drawing/2014/main" id="{CFBB5015-A761-0F79-F3BB-D2F1BDF660BA}"/>
              </a:ext>
            </a:extLst>
          </p:cNvPr>
          <p:cNvSpPr txBox="1"/>
          <p:nvPr/>
        </p:nvSpPr>
        <p:spPr>
          <a:xfrm>
            <a:off x="2483476" y="4457192"/>
            <a:ext cx="861166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S PGothic"/>
                <a:cs typeface="+mn-cs"/>
              </a:rPr>
              <a:t>We can close the gap by reaffirming our values and really living those values consistently every day. The aim of this session is to explore how we can do that in a way that will make a difference to us, our school and the community around us.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6">
            <a:extLst>
              <a:ext uri="{FF2B5EF4-FFF2-40B4-BE49-F238E27FC236}">
                <a16:creationId xmlns:a16="http://schemas.microsoft.com/office/drawing/2014/main" id="{274589EC-E9DB-8B80-3EAB-3BB23262B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a:extLst>
              <a:ext uri="{FF2B5EF4-FFF2-40B4-BE49-F238E27FC236}">
                <a16:creationId xmlns:a16="http://schemas.microsoft.com/office/drawing/2014/main" id="{E21A2487-9F99-DE47-A3B0-BF58FF605A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8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4060EA8-EDBC-DBD4-705F-9494A4BD60FE}"/>
              </a:ext>
            </a:extLst>
          </p:cNvPr>
          <p:cNvCxnSpPr/>
          <p:nvPr/>
        </p:nvCxnSpPr>
        <p:spPr>
          <a:xfrm flipV="1">
            <a:off x="6140029" y="2604346"/>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BAC25F-CC1E-C7CB-1C79-798C9BDF49FF}"/>
              </a:ext>
            </a:extLst>
          </p:cNvPr>
          <p:cNvCxnSpPr/>
          <p:nvPr/>
        </p:nvCxnSpPr>
        <p:spPr>
          <a:xfrm flipV="1">
            <a:off x="2032000" y="2512908"/>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Why are we here?</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3F497320-CBAC-5890-ED61-3755676E2FCE}"/>
              </a:ext>
            </a:extLst>
          </p:cNvPr>
          <p:cNvSpPr txBox="1">
            <a:spLocks/>
          </p:cNvSpPr>
          <p:nvPr/>
        </p:nvSpPr>
        <p:spPr>
          <a:xfrm>
            <a:off x="335924" y="1292296"/>
            <a:ext cx="5604289" cy="510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3B308C"/>
                </a:solidFill>
                <a:effectLst/>
                <a:uLnTx/>
                <a:uFillTx/>
                <a:latin typeface="Calibri" panose="020F0502020204030204"/>
                <a:ea typeface="+mn-ea"/>
                <a:cs typeface="+mn-cs"/>
              </a:rPr>
              <a:t>The call today is: </a:t>
            </a:r>
            <a:r>
              <a:rPr kumimoji="0" lang="en-GB" sz="2000" b="1" i="0" u="none" strike="noStrike" kern="1200" cap="none" spc="0" normalizeH="0" baseline="0" noProof="0" dirty="0">
                <a:ln>
                  <a:noFill/>
                </a:ln>
                <a:solidFill>
                  <a:srgbClr val="3B308C"/>
                </a:solidFill>
                <a:effectLst/>
                <a:uLnTx/>
                <a:uFillTx/>
                <a:latin typeface="Calibri" panose="020F0502020204030204"/>
                <a:ea typeface="+mn-ea"/>
                <a:cs typeface="+mn-cs"/>
              </a:rPr>
              <a:t>One Hour, One Value, One Change </a:t>
            </a:r>
            <a:b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1026" name="Picture 2" descr="Measuring Social Impact Can Help Foster a Stronger European Social Economy">
            <a:extLst>
              <a:ext uri="{FF2B5EF4-FFF2-40B4-BE49-F238E27FC236}">
                <a16:creationId xmlns:a16="http://schemas.microsoft.com/office/drawing/2014/main" id="{147AA22F-FCCF-F1AB-9266-30A68935F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119" y="4150486"/>
            <a:ext cx="3611881" cy="2660101"/>
          </a:xfrm>
          <a:prstGeom prst="rect">
            <a:avLst/>
          </a:prstGeom>
          <a:solidFill>
            <a:schemeClr val="accent4">
              <a:lumMod val="20000"/>
              <a:lumOff val="80000"/>
            </a:schemeClr>
          </a:solidFill>
        </p:spPr>
      </p:pic>
      <p:sp>
        <p:nvSpPr>
          <p:cNvPr id="80" name="Rectangle 79">
            <a:extLst>
              <a:ext uri="{FF2B5EF4-FFF2-40B4-BE49-F238E27FC236}">
                <a16:creationId xmlns:a16="http://schemas.microsoft.com/office/drawing/2014/main" id="{C2FDD1F6-8C91-5C5A-CA3D-EE28E97B4AF3}"/>
              </a:ext>
            </a:extLst>
          </p:cNvPr>
          <p:cNvSpPr/>
          <p:nvPr/>
        </p:nvSpPr>
        <p:spPr>
          <a:xfrm>
            <a:off x="463639" y="2919306"/>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3B308C"/>
                </a:solidFill>
                <a:effectLst/>
                <a:uLnTx/>
                <a:uFillTx/>
                <a:latin typeface="Calibri" panose="020F0502020204030204"/>
                <a:ea typeface="+mn-ea"/>
                <a:cs typeface="+mn-cs"/>
              </a:rPr>
              <a:t>We’ll identify one action relating to one of our school’s values that will help close the values gap and bring our values to life.</a:t>
            </a:r>
          </a:p>
        </p:txBody>
      </p:sp>
      <p:sp>
        <p:nvSpPr>
          <p:cNvPr id="81" name="Rectangle 80">
            <a:extLst>
              <a:ext uri="{FF2B5EF4-FFF2-40B4-BE49-F238E27FC236}">
                <a16:creationId xmlns:a16="http://schemas.microsoft.com/office/drawing/2014/main" id="{9B639069-083F-0117-E269-DC7D4B1EBC34}"/>
              </a:ext>
            </a:extLst>
          </p:cNvPr>
          <p:cNvSpPr/>
          <p:nvPr/>
        </p:nvSpPr>
        <p:spPr>
          <a:xfrm>
            <a:off x="4560993" y="2919306"/>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3B308C"/>
                </a:solidFill>
                <a:effectLst/>
                <a:uLnTx/>
                <a:uFillTx/>
                <a:latin typeface="Calibri" panose="020F0502020204030204"/>
                <a:ea typeface="+mn-ea"/>
                <a:cs typeface="+mn-cs"/>
              </a:rPr>
              <a:t>Capture other ideas for actions that we might also do in order to make that positive impact.</a:t>
            </a:r>
          </a:p>
        </p:txBody>
      </p:sp>
      <p:sp>
        <p:nvSpPr>
          <p:cNvPr id="83" name="Rectangle 82">
            <a:extLst>
              <a:ext uri="{FF2B5EF4-FFF2-40B4-BE49-F238E27FC236}">
                <a16:creationId xmlns:a16="http://schemas.microsoft.com/office/drawing/2014/main" id="{7B15279F-ACBC-EBC2-B387-C9DD943754AE}"/>
              </a:ext>
            </a:extLst>
          </p:cNvPr>
          <p:cNvSpPr/>
          <p:nvPr/>
        </p:nvSpPr>
        <p:spPr>
          <a:xfrm>
            <a:off x="2523710" y="4820637"/>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3B308C"/>
                </a:solidFill>
                <a:effectLst/>
                <a:uLnTx/>
                <a:uFillTx/>
                <a:latin typeface="Calibri" panose="020F0502020204030204"/>
                <a:ea typeface="+mn-ea"/>
                <a:cs typeface="+mn-cs"/>
              </a:rPr>
              <a:t>Agree next steps on how to carry out (and keep carrying out) the action.</a:t>
            </a:r>
          </a:p>
        </p:txBody>
      </p:sp>
      <p:sp>
        <p:nvSpPr>
          <p:cNvPr id="84" name="Rectangle 83">
            <a:extLst>
              <a:ext uri="{FF2B5EF4-FFF2-40B4-BE49-F238E27FC236}">
                <a16:creationId xmlns:a16="http://schemas.microsoft.com/office/drawing/2014/main" id="{EE7D77B2-F2E4-96C1-C98F-C273384CAFF7}"/>
              </a:ext>
            </a:extLst>
          </p:cNvPr>
          <p:cNvSpPr/>
          <p:nvPr/>
        </p:nvSpPr>
        <p:spPr>
          <a:xfrm>
            <a:off x="463639" y="2350347"/>
            <a:ext cx="7167368" cy="3318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B308C"/>
                </a:solidFill>
                <a:effectLst/>
                <a:uLnTx/>
                <a:uFillTx/>
                <a:latin typeface="Calibri" panose="020F0502020204030204"/>
                <a:ea typeface="+mn-ea"/>
                <a:cs typeface="+mn-cs"/>
              </a:rPr>
              <a:t>OUTCOMES</a:t>
            </a:r>
          </a:p>
        </p:txBody>
      </p:sp>
      <p:cxnSp>
        <p:nvCxnSpPr>
          <p:cNvPr id="90" name="Straight Connector 89">
            <a:extLst>
              <a:ext uri="{FF2B5EF4-FFF2-40B4-BE49-F238E27FC236}">
                <a16:creationId xmlns:a16="http://schemas.microsoft.com/office/drawing/2014/main" id="{02C17CE3-7B1B-F943-EC9F-E7366633F456}"/>
              </a:ext>
            </a:extLst>
          </p:cNvPr>
          <p:cNvCxnSpPr>
            <a:cxnSpLocks/>
            <a:stCxn id="83" idx="0"/>
          </p:cNvCxnSpPr>
          <p:nvPr/>
        </p:nvCxnSpPr>
        <p:spPr>
          <a:xfrm flipV="1">
            <a:off x="4058717" y="2682241"/>
            <a:ext cx="1896" cy="213839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Slide Number Placeholder 91">
            <a:extLst>
              <a:ext uri="{FF2B5EF4-FFF2-40B4-BE49-F238E27FC236}">
                <a16:creationId xmlns:a16="http://schemas.microsoft.com/office/drawing/2014/main" id="{42BBAD47-651B-53A1-3DA6-2D0D9F3DB3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66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How is it going to work?</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49" name="Google Shape;4037;p57">
            <a:extLst>
              <a:ext uri="{FF2B5EF4-FFF2-40B4-BE49-F238E27FC236}">
                <a16:creationId xmlns:a16="http://schemas.microsoft.com/office/drawing/2014/main" id="{0B434057-0F25-BE09-531A-6F1404FD97FB}"/>
              </a:ext>
            </a:extLst>
          </p:cNvPr>
          <p:cNvSpPr/>
          <p:nvPr/>
        </p:nvSpPr>
        <p:spPr>
          <a:xfrm>
            <a:off x="1" y="2498860"/>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prstClr val="white"/>
              </a:solidFill>
              <a:effectLst/>
              <a:uLnTx/>
              <a:uFillTx/>
              <a:latin typeface="Georgia"/>
              <a:ea typeface="Georgia"/>
              <a:cs typeface="Georgia"/>
              <a:sym typeface="Georgia"/>
            </a:endParaRPr>
          </a:p>
        </p:txBody>
      </p:sp>
      <p:sp>
        <p:nvSpPr>
          <p:cNvPr id="50" name="Google Shape;4038;p57">
            <a:extLst>
              <a:ext uri="{FF2B5EF4-FFF2-40B4-BE49-F238E27FC236}">
                <a16:creationId xmlns:a16="http://schemas.microsoft.com/office/drawing/2014/main" id="{454F4323-AF24-2F15-13DB-66D8CA1C9C5E}"/>
              </a:ext>
            </a:extLst>
          </p:cNvPr>
          <p:cNvSpPr/>
          <p:nvPr/>
        </p:nvSpPr>
        <p:spPr>
          <a:xfrm>
            <a:off x="1191673" y="2698515"/>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Be specific. Small changes, not big words, make the difference. </a:t>
            </a:r>
          </a:p>
        </p:txBody>
      </p:sp>
      <p:sp>
        <p:nvSpPr>
          <p:cNvPr id="51" name="Google Shape;4039;p57">
            <a:extLst>
              <a:ext uri="{FF2B5EF4-FFF2-40B4-BE49-F238E27FC236}">
                <a16:creationId xmlns:a16="http://schemas.microsoft.com/office/drawing/2014/main" id="{0CFBA019-72C1-8AF7-956E-AA31485E5295}"/>
              </a:ext>
            </a:extLst>
          </p:cNvPr>
          <p:cNvSpPr/>
          <p:nvPr/>
        </p:nvSpPr>
        <p:spPr>
          <a:xfrm>
            <a:off x="455199" y="2498860"/>
            <a:ext cx="701970"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52" name="Google Shape;4040;p57">
            <a:extLst>
              <a:ext uri="{FF2B5EF4-FFF2-40B4-BE49-F238E27FC236}">
                <a16:creationId xmlns:a16="http://schemas.microsoft.com/office/drawing/2014/main" id="{4D6187AD-AB3E-B3C7-7134-98A1FC22E279}"/>
              </a:ext>
            </a:extLst>
          </p:cNvPr>
          <p:cNvSpPr/>
          <p:nvPr/>
        </p:nvSpPr>
        <p:spPr>
          <a:xfrm>
            <a:off x="611151" y="2568971"/>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53" name="Google Shape;4041;p57">
            <a:extLst>
              <a:ext uri="{FF2B5EF4-FFF2-40B4-BE49-F238E27FC236}">
                <a16:creationId xmlns:a16="http://schemas.microsoft.com/office/drawing/2014/main" id="{267FBAF8-9E21-6B67-9FA8-A950B8248201}"/>
              </a:ext>
            </a:extLst>
          </p:cNvPr>
          <p:cNvSpPr txBox="1"/>
          <p:nvPr/>
        </p:nvSpPr>
        <p:spPr>
          <a:xfrm>
            <a:off x="463486" y="2691935"/>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2</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4048;p57">
            <a:extLst>
              <a:ext uri="{FF2B5EF4-FFF2-40B4-BE49-F238E27FC236}">
                <a16:creationId xmlns:a16="http://schemas.microsoft.com/office/drawing/2014/main" id="{095ADBF2-FE82-4C5C-0507-E2B98BB34D03}"/>
              </a:ext>
            </a:extLst>
          </p:cNvPr>
          <p:cNvSpPr/>
          <p:nvPr/>
        </p:nvSpPr>
        <p:spPr>
          <a:xfrm>
            <a:off x="1" y="1701866"/>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prstClr val="white"/>
              </a:solidFill>
              <a:effectLst/>
              <a:uLnTx/>
              <a:uFillTx/>
              <a:latin typeface="Georgia"/>
              <a:ea typeface="Georgia"/>
              <a:cs typeface="Georgia"/>
              <a:sym typeface="Georgia"/>
            </a:endParaRPr>
          </a:p>
        </p:txBody>
      </p:sp>
      <p:sp>
        <p:nvSpPr>
          <p:cNvPr id="61" name="Google Shape;4049;p57">
            <a:extLst>
              <a:ext uri="{FF2B5EF4-FFF2-40B4-BE49-F238E27FC236}">
                <a16:creationId xmlns:a16="http://schemas.microsoft.com/office/drawing/2014/main" id="{BD0A98D2-08CC-A885-680A-5BC4E2A18777}"/>
              </a:ext>
            </a:extLst>
          </p:cNvPr>
          <p:cNvSpPr/>
          <p:nvPr/>
        </p:nvSpPr>
        <p:spPr>
          <a:xfrm>
            <a:off x="1191673" y="1901521"/>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Be personal. Let’s say “I” or “We”  -  not “They”.  </a:t>
            </a:r>
          </a:p>
        </p:txBody>
      </p:sp>
      <p:sp>
        <p:nvSpPr>
          <p:cNvPr id="62" name="Google Shape;4050;p57">
            <a:extLst>
              <a:ext uri="{FF2B5EF4-FFF2-40B4-BE49-F238E27FC236}">
                <a16:creationId xmlns:a16="http://schemas.microsoft.com/office/drawing/2014/main" id="{60B30229-5538-3355-CC1D-35AE0ED8CB82}"/>
              </a:ext>
            </a:extLst>
          </p:cNvPr>
          <p:cNvSpPr/>
          <p:nvPr/>
        </p:nvSpPr>
        <p:spPr>
          <a:xfrm>
            <a:off x="455199" y="1701866"/>
            <a:ext cx="701970" cy="70197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63" name="Google Shape;4051;p57">
            <a:extLst>
              <a:ext uri="{FF2B5EF4-FFF2-40B4-BE49-F238E27FC236}">
                <a16:creationId xmlns:a16="http://schemas.microsoft.com/office/drawing/2014/main" id="{5A61883D-0600-556C-60C0-5DE3E121AA7C}"/>
              </a:ext>
            </a:extLst>
          </p:cNvPr>
          <p:cNvSpPr/>
          <p:nvPr/>
        </p:nvSpPr>
        <p:spPr>
          <a:xfrm>
            <a:off x="611151" y="1771977"/>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64" name="Google Shape;4052;p57">
            <a:extLst>
              <a:ext uri="{FF2B5EF4-FFF2-40B4-BE49-F238E27FC236}">
                <a16:creationId xmlns:a16="http://schemas.microsoft.com/office/drawing/2014/main" id="{3260D031-2716-5E44-6919-C9356419C85C}"/>
              </a:ext>
            </a:extLst>
          </p:cNvPr>
          <p:cNvSpPr txBox="1"/>
          <p:nvPr/>
        </p:nvSpPr>
        <p:spPr>
          <a:xfrm>
            <a:off x="463486" y="1894941"/>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1</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4057;p57">
            <a:extLst>
              <a:ext uri="{FF2B5EF4-FFF2-40B4-BE49-F238E27FC236}">
                <a16:creationId xmlns:a16="http://schemas.microsoft.com/office/drawing/2014/main" id="{DF4A0FF2-5FDE-CE6C-246F-3B36F1CE4D2F}"/>
              </a:ext>
            </a:extLst>
          </p:cNvPr>
          <p:cNvSpPr/>
          <p:nvPr/>
        </p:nvSpPr>
        <p:spPr>
          <a:xfrm>
            <a:off x="1" y="3295853"/>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FFC000"/>
              </a:solidFill>
              <a:effectLst/>
              <a:uLnTx/>
              <a:uFillTx/>
              <a:latin typeface="Georgia"/>
              <a:ea typeface="Georgia"/>
              <a:cs typeface="Georgia"/>
              <a:sym typeface="Georgia"/>
            </a:endParaRPr>
          </a:p>
        </p:txBody>
      </p:sp>
      <p:sp>
        <p:nvSpPr>
          <p:cNvPr id="70" name="Google Shape;4058;p57">
            <a:extLst>
              <a:ext uri="{FF2B5EF4-FFF2-40B4-BE49-F238E27FC236}">
                <a16:creationId xmlns:a16="http://schemas.microsoft.com/office/drawing/2014/main" id="{6B6EFF73-C62C-B4B6-F79B-CC45E5BE53A7}"/>
              </a:ext>
            </a:extLst>
          </p:cNvPr>
          <p:cNvSpPr/>
          <p:nvPr/>
        </p:nvSpPr>
        <p:spPr>
          <a:xfrm>
            <a:off x="1191673" y="3495508"/>
            <a:ext cx="8331634"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Be committed. Say what you will do, and when.  Commit for yourself, not for others.</a:t>
            </a:r>
          </a:p>
        </p:txBody>
      </p:sp>
      <p:sp>
        <p:nvSpPr>
          <p:cNvPr id="71" name="Google Shape;4059;p57">
            <a:extLst>
              <a:ext uri="{FF2B5EF4-FFF2-40B4-BE49-F238E27FC236}">
                <a16:creationId xmlns:a16="http://schemas.microsoft.com/office/drawing/2014/main" id="{9BBD2411-FF56-1ECE-0AF2-D615818ADD5C}"/>
              </a:ext>
            </a:extLst>
          </p:cNvPr>
          <p:cNvSpPr/>
          <p:nvPr/>
        </p:nvSpPr>
        <p:spPr>
          <a:xfrm>
            <a:off x="455199" y="3295853"/>
            <a:ext cx="701970" cy="701970"/>
          </a:xfrm>
          <a:prstGeom prst="rect">
            <a:avLst/>
          </a:prstGeom>
          <a:solidFill>
            <a:schemeClr val="accent4">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72" name="Google Shape;4060;p57">
            <a:extLst>
              <a:ext uri="{FF2B5EF4-FFF2-40B4-BE49-F238E27FC236}">
                <a16:creationId xmlns:a16="http://schemas.microsoft.com/office/drawing/2014/main" id="{156C9BE3-73B2-B025-9EEF-89289977D397}"/>
              </a:ext>
            </a:extLst>
          </p:cNvPr>
          <p:cNvSpPr/>
          <p:nvPr/>
        </p:nvSpPr>
        <p:spPr>
          <a:xfrm>
            <a:off x="611151" y="3365964"/>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73" name="Google Shape;4061;p57">
            <a:extLst>
              <a:ext uri="{FF2B5EF4-FFF2-40B4-BE49-F238E27FC236}">
                <a16:creationId xmlns:a16="http://schemas.microsoft.com/office/drawing/2014/main" id="{0864B6DA-E7C3-5FD5-8DF3-A62D6DA4F5BB}"/>
              </a:ext>
            </a:extLst>
          </p:cNvPr>
          <p:cNvSpPr txBox="1"/>
          <p:nvPr/>
        </p:nvSpPr>
        <p:spPr>
          <a:xfrm>
            <a:off x="485290" y="3495508"/>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3</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4065;p57">
            <a:extLst>
              <a:ext uri="{FF2B5EF4-FFF2-40B4-BE49-F238E27FC236}">
                <a16:creationId xmlns:a16="http://schemas.microsoft.com/office/drawing/2014/main" id="{5EE21A27-7EBF-1FD4-4D00-080E75F63F42}"/>
              </a:ext>
            </a:extLst>
          </p:cNvPr>
          <p:cNvSpPr/>
          <p:nvPr/>
        </p:nvSpPr>
        <p:spPr>
          <a:xfrm>
            <a:off x="1" y="4092844"/>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FFC000"/>
              </a:solidFill>
              <a:effectLst/>
              <a:uLnTx/>
              <a:uFillTx/>
              <a:latin typeface="Georgia"/>
              <a:ea typeface="Georgia"/>
              <a:cs typeface="Georgia"/>
              <a:sym typeface="Georgia"/>
            </a:endParaRPr>
          </a:p>
        </p:txBody>
      </p:sp>
      <p:sp>
        <p:nvSpPr>
          <p:cNvPr id="78" name="Google Shape;4066;p57">
            <a:extLst>
              <a:ext uri="{FF2B5EF4-FFF2-40B4-BE49-F238E27FC236}">
                <a16:creationId xmlns:a16="http://schemas.microsoft.com/office/drawing/2014/main" id="{69C89CC8-5E3D-680B-0003-756F034E40E3}"/>
              </a:ext>
            </a:extLst>
          </p:cNvPr>
          <p:cNvSpPr/>
          <p:nvPr/>
        </p:nvSpPr>
        <p:spPr>
          <a:xfrm>
            <a:off x="1191672" y="4292499"/>
            <a:ext cx="8440007"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Keep focussed and concise – there will be time pressure so we can finish in one hour.</a:t>
            </a:r>
          </a:p>
        </p:txBody>
      </p:sp>
      <p:sp>
        <p:nvSpPr>
          <p:cNvPr id="79" name="Google Shape;4067;p57">
            <a:extLst>
              <a:ext uri="{FF2B5EF4-FFF2-40B4-BE49-F238E27FC236}">
                <a16:creationId xmlns:a16="http://schemas.microsoft.com/office/drawing/2014/main" id="{36A176D3-6E2E-BD7C-90DF-EFA1BAFD204D}"/>
              </a:ext>
            </a:extLst>
          </p:cNvPr>
          <p:cNvSpPr/>
          <p:nvPr/>
        </p:nvSpPr>
        <p:spPr>
          <a:xfrm>
            <a:off x="455199" y="4092844"/>
            <a:ext cx="701970" cy="70197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82" name="Google Shape;4068;p57">
            <a:extLst>
              <a:ext uri="{FF2B5EF4-FFF2-40B4-BE49-F238E27FC236}">
                <a16:creationId xmlns:a16="http://schemas.microsoft.com/office/drawing/2014/main" id="{101D73E6-1331-1911-7724-EE67ECB72144}"/>
              </a:ext>
            </a:extLst>
          </p:cNvPr>
          <p:cNvSpPr/>
          <p:nvPr/>
        </p:nvSpPr>
        <p:spPr>
          <a:xfrm>
            <a:off x="611151" y="4162955"/>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85" name="Google Shape;4069;p57">
            <a:extLst>
              <a:ext uri="{FF2B5EF4-FFF2-40B4-BE49-F238E27FC236}">
                <a16:creationId xmlns:a16="http://schemas.microsoft.com/office/drawing/2014/main" id="{22044736-F572-9AFB-6475-266F8FD1CEE2}"/>
              </a:ext>
            </a:extLst>
          </p:cNvPr>
          <p:cNvSpPr txBox="1"/>
          <p:nvPr/>
        </p:nvSpPr>
        <p:spPr>
          <a:xfrm>
            <a:off x="463486" y="4285919"/>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4</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4076;p57">
            <a:extLst>
              <a:ext uri="{FF2B5EF4-FFF2-40B4-BE49-F238E27FC236}">
                <a16:creationId xmlns:a16="http://schemas.microsoft.com/office/drawing/2014/main" id="{E1923386-7AA4-E6BA-A78F-2B67B1290710}"/>
              </a:ext>
            </a:extLst>
          </p:cNvPr>
          <p:cNvSpPr/>
          <p:nvPr/>
        </p:nvSpPr>
        <p:spPr>
          <a:xfrm>
            <a:off x="0" y="4891835"/>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FFC000"/>
              </a:solidFill>
              <a:effectLst/>
              <a:uLnTx/>
              <a:uFillTx/>
              <a:latin typeface="Georgia"/>
              <a:ea typeface="Georgia"/>
              <a:cs typeface="Georgia"/>
              <a:sym typeface="Georgia"/>
            </a:endParaRPr>
          </a:p>
        </p:txBody>
      </p:sp>
      <p:sp>
        <p:nvSpPr>
          <p:cNvPr id="93" name="Google Shape;4077;p57">
            <a:extLst>
              <a:ext uri="{FF2B5EF4-FFF2-40B4-BE49-F238E27FC236}">
                <a16:creationId xmlns:a16="http://schemas.microsoft.com/office/drawing/2014/main" id="{F28D9F7B-5AF6-C8B5-4580-B0E32D9EB39D}"/>
              </a:ext>
            </a:extLst>
          </p:cNvPr>
          <p:cNvSpPr/>
          <p:nvPr/>
        </p:nvSpPr>
        <p:spPr>
          <a:xfrm>
            <a:off x="1191673" y="5091490"/>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Step by step process.  Please go with it.</a:t>
            </a:r>
          </a:p>
        </p:txBody>
      </p:sp>
      <p:sp>
        <p:nvSpPr>
          <p:cNvPr id="94" name="Google Shape;4078;p57">
            <a:extLst>
              <a:ext uri="{FF2B5EF4-FFF2-40B4-BE49-F238E27FC236}">
                <a16:creationId xmlns:a16="http://schemas.microsoft.com/office/drawing/2014/main" id="{F2859064-7C76-7076-56D0-1AE594173C5A}"/>
              </a:ext>
            </a:extLst>
          </p:cNvPr>
          <p:cNvSpPr/>
          <p:nvPr/>
        </p:nvSpPr>
        <p:spPr>
          <a:xfrm>
            <a:off x="455199" y="4891835"/>
            <a:ext cx="701970" cy="701970"/>
          </a:xfrm>
          <a:prstGeom prst="rect">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95" name="Google Shape;4079;p57">
            <a:extLst>
              <a:ext uri="{FF2B5EF4-FFF2-40B4-BE49-F238E27FC236}">
                <a16:creationId xmlns:a16="http://schemas.microsoft.com/office/drawing/2014/main" id="{F2A0D2F5-AFC2-04B6-0F81-4B9FA378C545}"/>
              </a:ext>
            </a:extLst>
          </p:cNvPr>
          <p:cNvSpPr/>
          <p:nvPr/>
        </p:nvSpPr>
        <p:spPr>
          <a:xfrm>
            <a:off x="611151" y="4961946"/>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96" name="Google Shape;4080;p57">
            <a:extLst>
              <a:ext uri="{FF2B5EF4-FFF2-40B4-BE49-F238E27FC236}">
                <a16:creationId xmlns:a16="http://schemas.microsoft.com/office/drawing/2014/main" id="{6671EE40-43DF-40D5-C752-2AB222835DC4}"/>
              </a:ext>
            </a:extLst>
          </p:cNvPr>
          <p:cNvSpPr txBox="1"/>
          <p:nvPr/>
        </p:nvSpPr>
        <p:spPr>
          <a:xfrm>
            <a:off x="463486" y="5084910"/>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5</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4076;p57">
            <a:extLst>
              <a:ext uri="{FF2B5EF4-FFF2-40B4-BE49-F238E27FC236}">
                <a16:creationId xmlns:a16="http://schemas.microsoft.com/office/drawing/2014/main" id="{0E7EE459-91EE-783A-80CB-94472C57C955}"/>
              </a:ext>
            </a:extLst>
          </p:cNvPr>
          <p:cNvSpPr/>
          <p:nvPr/>
        </p:nvSpPr>
        <p:spPr>
          <a:xfrm>
            <a:off x="0" y="5687902"/>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FFC000"/>
              </a:solidFill>
              <a:effectLst/>
              <a:uLnTx/>
              <a:uFillTx/>
              <a:latin typeface="Georgia"/>
              <a:ea typeface="Georgia"/>
              <a:cs typeface="Georgia"/>
              <a:sym typeface="Georgia"/>
            </a:endParaRPr>
          </a:p>
        </p:txBody>
      </p:sp>
      <p:sp>
        <p:nvSpPr>
          <p:cNvPr id="99" name="Google Shape;4078;p57">
            <a:extLst>
              <a:ext uri="{FF2B5EF4-FFF2-40B4-BE49-F238E27FC236}">
                <a16:creationId xmlns:a16="http://schemas.microsoft.com/office/drawing/2014/main" id="{E1AF1B5E-0326-E9B1-AEAD-E56B74852098}"/>
              </a:ext>
            </a:extLst>
          </p:cNvPr>
          <p:cNvSpPr/>
          <p:nvPr/>
        </p:nvSpPr>
        <p:spPr>
          <a:xfrm>
            <a:off x="455199" y="5687902"/>
            <a:ext cx="701970" cy="70197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100" name="Google Shape;4079;p57">
            <a:extLst>
              <a:ext uri="{FF2B5EF4-FFF2-40B4-BE49-F238E27FC236}">
                <a16:creationId xmlns:a16="http://schemas.microsoft.com/office/drawing/2014/main" id="{9E76D510-37E7-C22C-726E-A478EF80129C}"/>
              </a:ext>
            </a:extLst>
          </p:cNvPr>
          <p:cNvSpPr/>
          <p:nvPr/>
        </p:nvSpPr>
        <p:spPr>
          <a:xfrm>
            <a:off x="611151" y="5758013"/>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101" name="Google Shape;4080;p57">
            <a:extLst>
              <a:ext uri="{FF2B5EF4-FFF2-40B4-BE49-F238E27FC236}">
                <a16:creationId xmlns:a16="http://schemas.microsoft.com/office/drawing/2014/main" id="{494B506A-E837-118D-487A-62AD1F9F5EAA}"/>
              </a:ext>
            </a:extLst>
          </p:cNvPr>
          <p:cNvSpPr txBox="1"/>
          <p:nvPr/>
        </p:nvSpPr>
        <p:spPr>
          <a:xfrm>
            <a:off x="463486" y="5880977"/>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a:sym typeface="Arial"/>
              </a:rPr>
              <a:t>6</a:t>
            </a:r>
            <a:endParaRPr kumimoji="0"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Google Shape;4077;p57">
            <a:extLst>
              <a:ext uri="{FF2B5EF4-FFF2-40B4-BE49-F238E27FC236}">
                <a16:creationId xmlns:a16="http://schemas.microsoft.com/office/drawing/2014/main" id="{E53B3C9A-37A0-F681-A9A5-92CEB2E06166}"/>
              </a:ext>
            </a:extLst>
          </p:cNvPr>
          <p:cNvSpPr/>
          <p:nvPr/>
        </p:nvSpPr>
        <p:spPr>
          <a:xfrm>
            <a:off x="1191673" y="5854220"/>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Key outcome is (at least) one action we can all sign up to and make happen.</a:t>
            </a:r>
          </a:p>
        </p:txBody>
      </p:sp>
      <p:sp>
        <p:nvSpPr>
          <p:cNvPr id="117" name="Slide Number Placeholder 116">
            <a:extLst>
              <a:ext uri="{FF2B5EF4-FFF2-40B4-BE49-F238E27FC236}">
                <a16:creationId xmlns:a16="http://schemas.microsoft.com/office/drawing/2014/main" id="{0AC32589-39EF-2F26-3346-6D9B80038C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19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Where is the gap?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grpSp>
        <p:nvGrpSpPr>
          <p:cNvPr id="21" name="Google Shape;4037;p5">
            <a:extLst>
              <a:ext uri="{FF2B5EF4-FFF2-40B4-BE49-F238E27FC236}">
                <a16:creationId xmlns:a16="http://schemas.microsoft.com/office/drawing/2014/main" id="{87C642B4-F1DF-3913-CAF1-6B57D87840AB}"/>
              </a:ext>
            </a:extLst>
          </p:cNvPr>
          <p:cNvGrpSpPr/>
          <p:nvPr/>
        </p:nvGrpSpPr>
        <p:grpSpPr>
          <a:xfrm>
            <a:off x="9386790" y="2468286"/>
            <a:ext cx="2174525" cy="4389714"/>
            <a:chOff x="7447676" y="152068"/>
            <a:chExt cx="3321915" cy="6705949"/>
          </a:xfrm>
        </p:grpSpPr>
        <p:grpSp>
          <p:nvGrpSpPr>
            <p:cNvPr id="22" name="Google Shape;4038;p5">
              <a:extLst>
                <a:ext uri="{FF2B5EF4-FFF2-40B4-BE49-F238E27FC236}">
                  <a16:creationId xmlns:a16="http://schemas.microsoft.com/office/drawing/2014/main" id="{AA43E90D-70D3-03B6-9001-E02ED637D08F}"/>
                </a:ext>
              </a:extLst>
            </p:cNvPr>
            <p:cNvGrpSpPr/>
            <p:nvPr/>
          </p:nvGrpSpPr>
          <p:grpSpPr>
            <a:xfrm rot="10800000">
              <a:off x="7447676" y="152068"/>
              <a:ext cx="2275915" cy="3111259"/>
              <a:chOff x="-15671802" y="-1804988"/>
              <a:chExt cx="2716213" cy="3713163"/>
            </a:xfrm>
          </p:grpSpPr>
          <p:sp>
            <p:nvSpPr>
              <p:cNvPr id="39" name="Google Shape;4039;p5">
                <a:extLst>
                  <a:ext uri="{FF2B5EF4-FFF2-40B4-BE49-F238E27FC236}">
                    <a16:creationId xmlns:a16="http://schemas.microsoft.com/office/drawing/2014/main" id="{ACC873BE-8430-9EAE-3C28-D2C5FC625A45}"/>
                  </a:ext>
                </a:extLst>
              </p:cNvPr>
              <p:cNvSpPr/>
              <p:nvPr/>
            </p:nvSpPr>
            <p:spPr>
              <a:xfrm>
                <a:off x="-15671802" y="-596900"/>
                <a:ext cx="2716213" cy="2505075"/>
              </a:xfrm>
              <a:custGeom>
                <a:avLst/>
                <a:gdLst/>
                <a:ahLst/>
                <a:cxnLst/>
                <a:rect l="l" t="t" r="r" b="b"/>
                <a:pathLst>
                  <a:path w="724" h="668" extrusionOk="0">
                    <a:moveTo>
                      <a:pt x="494" y="180"/>
                    </a:moveTo>
                    <a:cubicBezTo>
                      <a:pt x="465" y="139"/>
                      <a:pt x="466" y="75"/>
                      <a:pt x="466" y="75"/>
                    </a:cubicBezTo>
                    <a:cubicBezTo>
                      <a:pt x="466" y="12"/>
                      <a:pt x="437" y="0"/>
                      <a:pt x="437" y="0"/>
                    </a:cubicBezTo>
                    <a:cubicBezTo>
                      <a:pt x="350" y="0"/>
                      <a:pt x="350" y="0"/>
                      <a:pt x="350" y="0"/>
                    </a:cubicBezTo>
                    <a:cubicBezTo>
                      <a:pt x="335" y="0"/>
                      <a:pt x="335" y="0"/>
                      <a:pt x="335" y="0"/>
                    </a:cubicBezTo>
                    <a:cubicBezTo>
                      <a:pt x="248" y="0"/>
                      <a:pt x="248" y="0"/>
                      <a:pt x="248" y="0"/>
                    </a:cubicBezTo>
                    <a:cubicBezTo>
                      <a:pt x="248" y="0"/>
                      <a:pt x="219" y="12"/>
                      <a:pt x="219" y="75"/>
                    </a:cubicBezTo>
                    <a:cubicBezTo>
                      <a:pt x="219" y="75"/>
                      <a:pt x="220" y="139"/>
                      <a:pt x="191" y="180"/>
                    </a:cubicBezTo>
                    <a:cubicBezTo>
                      <a:pt x="191" y="180"/>
                      <a:pt x="0" y="468"/>
                      <a:pt x="195" y="612"/>
                    </a:cubicBezTo>
                    <a:cubicBezTo>
                      <a:pt x="224" y="636"/>
                      <a:pt x="266" y="661"/>
                      <a:pt x="316" y="667"/>
                    </a:cubicBezTo>
                    <a:cubicBezTo>
                      <a:pt x="325" y="668"/>
                      <a:pt x="333" y="668"/>
                      <a:pt x="342" y="668"/>
                    </a:cubicBezTo>
                    <a:cubicBezTo>
                      <a:pt x="342" y="668"/>
                      <a:pt x="343" y="668"/>
                      <a:pt x="343" y="668"/>
                    </a:cubicBezTo>
                    <a:cubicBezTo>
                      <a:pt x="358" y="667"/>
                      <a:pt x="374" y="665"/>
                      <a:pt x="391" y="660"/>
                    </a:cubicBezTo>
                    <a:cubicBezTo>
                      <a:pt x="401" y="657"/>
                      <a:pt x="411" y="654"/>
                      <a:pt x="422" y="649"/>
                    </a:cubicBezTo>
                    <a:cubicBezTo>
                      <a:pt x="724" y="527"/>
                      <a:pt x="494" y="180"/>
                      <a:pt x="494" y="180"/>
                    </a:cubicBezTo>
                    <a:close/>
                  </a:path>
                </a:pathLst>
              </a:custGeom>
              <a:solidFill>
                <a:schemeClr val="accent1">
                  <a:lumMod val="20000"/>
                  <a:lumOff val="80000"/>
                </a:schemeClr>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40" name="Google Shape;4040;p5">
                <a:extLst>
                  <a:ext uri="{FF2B5EF4-FFF2-40B4-BE49-F238E27FC236}">
                    <a16:creationId xmlns:a16="http://schemas.microsoft.com/office/drawing/2014/main" id="{0B298E11-AA6A-210E-4AFD-6566BB08595E}"/>
                  </a:ext>
                </a:extLst>
              </p:cNvPr>
              <p:cNvSpPr/>
              <p:nvPr/>
            </p:nvSpPr>
            <p:spPr>
              <a:xfrm>
                <a:off x="-14763750" y="-600075"/>
                <a:ext cx="784225" cy="1401763"/>
              </a:xfrm>
              <a:custGeom>
                <a:avLst/>
                <a:gdLst/>
                <a:ahLst/>
                <a:cxnLst/>
                <a:rect l="l" t="t" r="r" b="b"/>
                <a:pathLst>
                  <a:path w="209" h="374" extrusionOk="0">
                    <a:moveTo>
                      <a:pt x="142" y="0"/>
                    </a:moveTo>
                    <a:cubicBezTo>
                      <a:pt x="142" y="0"/>
                      <a:pt x="127" y="217"/>
                      <a:pt x="177" y="276"/>
                    </a:cubicBezTo>
                    <a:cubicBezTo>
                      <a:pt x="177" y="276"/>
                      <a:pt x="159" y="324"/>
                      <a:pt x="198" y="354"/>
                    </a:cubicBezTo>
                    <a:cubicBezTo>
                      <a:pt x="198" y="354"/>
                      <a:pt x="209" y="355"/>
                      <a:pt x="201" y="319"/>
                    </a:cubicBezTo>
                    <a:cubicBezTo>
                      <a:pt x="201" y="319"/>
                      <a:pt x="189" y="238"/>
                      <a:pt x="105" y="275"/>
                    </a:cubicBezTo>
                    <a:cubicBezTo>
                      <a:pt x="105" y="275"/>
                      <a:pt x="76" y="296"/>
                      <a:pt x="97" y="348"/>
                    </a:cubicBezTo>
                    <a:cubicBezTo>
                      <a:pt x="97" y="348"/>
                      <a:pt x="108" y="372"/>
                      <a:pt x="116" y="329"/>
                    </a:cubicBezTo>
                    <a:cubicBezTo>
                      <a:pt x="116" y="329"/>
                      <a:pt x="123" y="270"/>
                      <a:pt x="83" y="265"/>
                    </a:cubicBezTo>
                    <a:cubicBezTo>
                      <a:pt x="83" y="265"/>
                      <a:pt x="17" y="251"/>
                      <a:pt x="5" y="322"/>
                    </a:cubicBezTo>
                    <a:cubicBezTo>
                      <a:pt x="5" y="322"/>
                      <a:pt x="0" y="374"/>
                      <a:pt x="24" y="342"/>
                    </a:cubicBezTo>
                    <a:cubicBezTo>
                      <a:pt x="24" y="342"/>
                      <a:pt x="48" y="305"/>
                      <a:pt x="30" y="275"/>
                    </a:cubicBezTo>
                    <a:cubicBezTo>
                      <a:pt x="30" y="275"/>
                      <a:pt x="79" y="233"/>
                      <a:pt x="65" y="2"/>
                    </a:cubicBezTo>
                  </a:path>
                </a:pathLst>
              </a:custGeom>
              <a:noFill/>
              <a:ln w="44450" cap="flat" cmpd="sng">
                <a:solidFill>
                  <a:srgbClr val="FFFFFF"/>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 name="Google Shape;4042;p5">
                <a:extLst>
                  <a:ext uri="{FF2B5EF4-FFF2-40B4-BE49-F238E27FC236}">
                    <a16:creationId xmlns:a16="http://schemas.microsoft.com/office/drawing/2014/main" id="{79B86C7F-8477-3C88-6E06-CC6F7F624864}"/>
                  </a:ext>
                </a:extLst>
              </p:cNvPr>
              <p:cNvSpPr/>
              <p:nvPr/>
            </p:nvSpPr>
            <p:spPr>
              <a:xfrm>
                <a:off x="-14873287" y="-1639888"/>
                <a:ext cx="968375" cy="1001713"/>
              </a:xfrm>
              <a:custGeom>
                <a:avLst/>
                <a:gdLst/>
                <a:ahLst/>
                <a:cxnLst/>
                <a:rect l="l" t="t" r="r" b="b"/>
                <a:pathLst>
                  <a:path w="258" h="267" extrusionOk="0">
                    <a:moveTo>
                      <a:pt x="257" y="90"/>
                    </a:moveTo>
                    <a:cubicBezTo>
                      <a:pt x="256" y="79"/>
                      <a:pt x="250" y="58"/>
                      <a:pt x="218" y="44"/>
                    </a:cubicBezTo>
                    <a:cubicBezTo>
                      <a:pt x="218" y="0"/>
                      <a:pt x="218" y="0"/>
                      <a:pt x="218" y="0"/>
                    </a:cubicBezTo>
                    <a:cubicBezTo>
                      <a:pt x="152" y="0"/>
                      <a:pt x="152" y="0"/>
                      <a:pt x="152" y="0"/>
                    </a:cubicBezTo>
                    <a:cubicBezTo>
                      <a:pt x="112" y="0"/>
                      <a:pt x="112" y="0"/>
                      <a:pt x="112" y="0"/>
                    </a:cubicBezTo>
                    <a:cubicBezTo>
                      <a:pt x="40" y="0"/>
                      <a:pt x="40" y="0"/>
                      <a:pt x="40" y="0"/>
                    </a:cubicBezTo>
                    <a:cubicBezTo>
                      <a:pt x="40" y="45"/>
                      <a:pt x="40" y="45"/>
                      <a:pt x="40" y="45"/>
                    </a:cubicBezTo>
                    <a:cubicBezTo>
                      <a:pt x="6" y="61"/>
                      <a:pt x="2" y="84"/>
                      <a:pt x="2" y="93"/>
                    </a:cubicBezTo>
                    <a:cubicBezTo>
                      <a:pt x="2" y="93"/>
                      <a:pt x="2" y="93"/>
                      <a:pt x="2" y="93"/>
                    </a:cubicBezTo>
                    <a:cubicBezTo>
                      <a:pt x="0" y="267"/>
                      <a:pt x="0" y="267"/>
                      <a:pt x="0" y="267"/>
                    </a:cubicBezTo>
                    <a:cubicBezTo>
                      <a:pt x="258" y="267"/>
                      <a:pt x="258" y="267"/>
                      <a:pt x="258" y="267"/>
                    </a:cubicBezTo>
                    <a:cubicBezTo>
                      <a:pt x="258" y="90"/>
                      <a:pt x="258" y="90"/>
                      <a:pt x="258" y="90"/>
                    </a:cubicBezTo>
                    <a:lnTo>
                      <a:pt x="257" y="90"/>
                    </a:lnTo>
                    <a:close/>
                  </a:path>
                </a:pathLst>
              </a:custGeom>
              <a:solidFill>
                <a:srgbClr val="78777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 name="Google Shape;4043;p5">
                <a:extLst>
                  <a:ext uri="{FF2B5EF4-FFF2-40B4-BE49-F238E27FC236}">
                    <a16:creationId xmlns:a16="http://schemas.microsoft.com/office/drawing/2014/main" id="{91DD095B-AD06-1ED7-F0CE-20FB7E684FA1}"/>
                  </a:ext>
                </a:extLst>
              </p:cNvPr>
              <p:cNvSpPr/>
              <p:nvPr/>
            </p:nvSpPr>
            <p:spPr>
              <a:xfrm>
                <a:off x="-14628812" y="-1752600"/>
                <a:ext cx="479400" cy="1017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 name="Google Shape;4044;p5">
                <a:extLst>
                  <a:ext uri="{FF2B5EF4-FFF2-40B4-BE49-F238E27FC236}">
                    <a16:creationId xmlns:a16="http://schemas.microsoft.com/office/drawing/2014/main" id="{84220C70-B755-FEAE-B268-5FF43893BEB4}"/>
                  </a:ext>
                </a:extLst>
              </p:cNvPr>
              <p:cNvSpPr/>
              <p:nvPr/>
            </p:nvSpPr>
            <p:spPr>
              <a:xfrm>
                <a:off x="-14543087" y="-1804988"/>
                <a:ext cx="308100" cy="381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 name="Google Shape;4045;p5">
              <a:extLst>
                <a:ext uri="{FF2B5EF4-FFF2-40B4-BE49-F238E27FC236}">
                  <a16:creationId xmlns:a16="http://schemas.microsoft.com/office/drawing/2014/main" id="{4CEC74DB-F64F-412C-26EC-B7B382B33D73}"/>
                </a:ext>
              </a:extLst>
            </p:cNvPr>
            <p:cNvGrpSpPr/>
            <p:nvPr/>
          </p:nvGrpSpPr>
          <p:grpSpPr>
            <a:xfrm flipH="1">
              <a:off x="7627661" y="1779122"/>
              <a:ext cx="3141930" cy="5078895"/>
              <a:chOff x="-24304625" y="-5973763"/>
              <a:chExt cx="11610977" cy="18769013"/>
            </a:xfrm>
          </p:grpSpPr>
          <p:sp>
            <p:nvSpPr>
              <p:cNvPr id="24" name="Google Shape;4046;p5">
                <a:extLst>
                  <a:ext uri="{FF2B5EF4-FFF2-40B4-BE49-F238E27FC236}">
                    <a16:creationId xmlns:a16="http://schemas.microsoft.com/office/drawing/2014/main" id="{2702102D-AE9C-9A9B-E0E8-ECB80685544A}"/>
                  </a:ext>
                </a:extLst>
              </p:cNvPr>
              <p:cNvSpPr/>
              <p:nvPr/>
            </p:nvSpPr>
            <p:spPr>
              <a:xfrm>
                <a:off x="-22264687" y="-3138488"/>
                <a:ext cx="1039813" cy="3049587"/>
              </a:xfrm>
              <a:custGeom>
                <a:avLst/>
                <a:gdLst/>
                <a:ahLst/>
                <a:cxnLst/>
                <a:rect l="l" t="t" r="r" b="b"/>
                <a:pathLst>
                  <a:path w="277" h="813" extrusionOk="0">
                    <a:moveTo>
                      <a:pt x="155" y="18"/>
                    </a:moveTo>
                    <a:cubicBezTo>
                      <a:pt x="127" y="5"/>
                      <a:pt x="94" y="0"/>
                      <a:pt x="52" y="9"/>
                    </a:cubicBezTo>
                    <a:cubicBezTo>
                      <a:pt x="38" y="227"/>
                      <a:pt x="38" y="227"/>
                      <a:pt x="38" y="227"/>
                    </a:cubicBezTo>
                    <a:cubicBezTo>
                      <a:pt x="38" y="227"/>
                      <a:pt x="0" y="335"/>
                      <a:pt x="63" y="622"/>
                    </a:cubicBezTo>
                    <a:cubicBezTo>
                      <a:pt x="66" y="765"/>
                      <a:pt x="66" y="765"/>
                      <a:pt x="66" y="765"/>
                    </a:cubicBezTo>
                    <a:cubicBezTo>
                      <a:pt x="276" y="813"/>
                      <a:pt x="276" y="813"/>
                      <a:pt x="276" y="813"/>
                    </a:cubicBezTo>
                    <a:cubicBezTo>
                      <a:pt x="276" y="380"/>
                      <a:pt x="276" y="380"/>
                      <a:pt x="276" y="380"/>
                    </a:cubicBezTo>
                    <a:cubicBezTo>
                      <a:pt x="276" y="308"/>
                      <a:pt x="276" y="308"/>
                      <a:pt x="276" y="308"/>
                    </a:cubicBezTo>
                    <a:cubicBezTo>
                      <a:pt x="276" y="308"/>
                      <a:pt x="277" y="77"/>
                      <a:pt x="155" y="1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 name="Google Shape;4047;p5">
                <a:extLst>
                  <a:ext uri="{FF2B5EF4-FFF2-40B4-BE49-F238E27FC236}">
                    <a16:creationId xmlns:a16="http://schemas.microsoft.com/office/drawing/2014/main" id="{236C55B0-5E9F-9A22-3980-1A6EE65380CB}"/>
                  </a:ext>
                </a:extLst>
              </p:cNvPr>
              <p:cNvSpPr/>
              <p:nvPr/>
            </p:nvSpPr>
            <p:spPr>
              <a:xfrm>
                <a:off x="-21720175" y="-3089275"/>
                <a:ext cx="501650" cy="1511300"/>
              </a:xfrm>
              <a:custGeom>
                <a:avLst/>
                <a:gdLst/>
                <a:ahLst/>
                <a:cxnLst/>
                <a:rect l="l" t="t" r="r" b="b"/>
                <a:pathLst>
                  <a:path w="134" h="403" extrusionOk="0">
                    <a:moveTo>
                      <a:pt x="37" y="403"/>
                    </a:moveTo>
                    <a:cubicBezTo>
                      <a:pt x="133" y="363"/>
                      <a:pt x="133" y="363"/>
                      <a:pt x="133" y="363"/>
                    </a:cubicBezTo>
                    <a:cubicBezTo>
                      <a:pt x="133" y="290"/>
                      <a:pt x="133" y="290"/>
                      <a:pt x="133" y="290"/>
                    </a:cubicBezTo>
                    <a:cubicBezTo>
                      <a:pt x="133" y="290"/>
                      <a:pt x="134" y="59"/>
                      <a:pt x="12" y="0"/>
                    </a:cubicBezTo>
                    <a:cubicBezTo>
                      <a:pt x="3" y="110"/>
                      <a:pt x="0" y="277"/>
                      <a:pt x="37" y="40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6" name="Google Shape;4048;p5">
                <a:extLst>
                  <a:ext uri="{FF2B5EF4-FFF2-40B4-BE49-F238E27FC236}">
                    <a16:creationId xmlns:a16="http://schemas.microsoft.com/office/drawing/2014/main" id="{E3E95AD7-0DAC-91A4-C92C-3BFD00552D60}"/>
                  </a:ext>
                </a:extLst>
              </p:cNvPr>
              <p:cNvSpPr/>
              <p:nvPr/>
            </p:nvSpPr>
            <p:spPr>
              <a:xfrm>
                <a:off x="-24304625" y="-5002213"/>
                <a:ext cx="720725" cy="3773488"/>
              </a:xfrm>
              <a:custGeom>
                <a:avLst/>
                <a:gdLst/>
                <a:ahLst/>
                <a:cxnLst/>
                <a:rect l="l" t="t" r="r" b="b"/>
                <a:pathLst>
                  <a:path w="192" h="1006" extrusionOk="0">
                    <a:moveTo>
                      <a:pt x="192" y="48"/>
                    </a:moveTo>
                    <a:cubicBezTo>
                      <a:pt x="192" y="48"/>
                      <a:pt x="74" y="0"/>
                      <a:pt x="28" y="75"/>
                    </a:cubicBezTo>
                    <a:cubicBezTo>
                      <a:pt x="47" y="73"/>
                      <a:pt x="77" y="75"/>
                      <a:pt x="90" y="76"/>
                    </a:cubicBezTo>
                    <a:cubicBezTo>
                      <a:pt x="90" y="322"/>
                      <a:pt x="90" y="322"/>
                      <a:pt x="90" y="322"/>
                    </a:cubicBezTo>
                    <a:cubicBezTo>
                      <a:pt x="48" y="322"/>
                      <a:pt x="48" y="322"/>
                      <a:pt x="48" y="322"/>
                    </a:cubicBezTo>
                    <a:cubicBezTo>
                      <a:pt x="48" y="358"/>
                      <a:pt x="48" y="358"/>
                      <a:pt x="48" y="358"/>
                    </a:cubicBezTo>
                    <a:cubicBezTo>
                      <a:pt x="37" y="365"/>
                      <a:pt x="30" y="368"/>
                      <a:pt x="30" y="368"/>
                    </a:cubicBezTo>
                    <a:cubicBezTo>
                      <a:pt x="30" y="368"/>
                      <a:pt x="16" y="364"/>
                      <a:pt x="22" y="416"/>
                    </a:cubicBezTo>
                    <a:cubicBezTo>
                      <a:pt x="22" y="416"/>
                      <a:pt x="0" y="582"/>
                      <a:pt x="56" y="760"/>
                    </a:cubicBezTo>
                    <a:cubicBezTo>
                      <a:pt x="56" y="760"/>
                      <a:pt x="90" y="964"/>
                      <a:pt x="91" y="1006"/>
                    </a:cubicBezTo>
                    <a:cubicBezTo>
                      <a:pt x="91" y="1006"/>
                      <a:pt x="91" y="1006"/>
                      <a:pt x="91" y="1006"/>
                    </a:cubicBezTo>
                    <a:cubicBezTo>
                      <a:pt x="90" y="997"/>
                      <a:pt x="90" y="987"/>
                      <a:pt x="90" y="978"/>
                    </a:cubicBezTo>
                    <a:cubicBezTo>
                      <a:pt x="192" y="978"/>
                      <a:pt x="192" y="978"/>
                      <a:pt x="192" y="978"/>
                    </a:cubicBezTo>
                    <a:lnTo>
                      <a:pt x="192" y="48"/>
                    </a:lnTo>
                    <a:close/>
                    <a:moveTo>
                      <a:pt x="90" y="978"/>
                    </a:moveTo>
                    <a:cubicBezTo>
                      <a:pt x="90" y="978"/>
                      <a:pt x="90" y="978"/>
                      <a:pt x="90" y="978"/>
                    </a:cubicBezTo>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7" name="Google Shape;4049;p5">
                <a:extLst>
                  <a:ext uri="{FF2B5EF4-FFF2-40B4-BE49-F238E27FC236}">
                    <a16:creationId xmlns:a16="http://schemas.microsoft.com/office/drawing/2014/main" id="{63281BFE-5A57-4ACE-92C9-41AD4AADBA53}"/>
                  </a:ext>
                </a:extLst>
              </p:cNvPr>
              <p:cNvSpPr/>
              <p:nvPr/>
            </p:nvSpPr>
            <p:spPr>
              <a:xfrm>
                <a:off x="-24071260" y="-5973763"/>
                <a:ext cx="11377612" cy="18769013"/>
              </a:xfrm>
              <a:custGeom>
                <a:avLst/>
                <a:gdLst/>
                <a:ahLst/>
                <a:cxnLst/>
                <a:rect l="l" t="t" r="r" b="b"/>
                <a:pathLst>
                  <a:path w="3034" h="5005" extrusionOk="0">
                    <a:moveTo>
                      <a:pt x="2940" y="1225"/>
                    </a:moveTo>
                    <a:cubicBezTo>
                      <a:pt x="2940" y="1225"/>
                      <a:pt x="2923" y="1201"/>
                      <a:pt x="2899" y="1165"/>
                    </a:cubicBezTo>
                    <a:cubicBezTo>
                      <a:pt x="2865" y="1114"/>
                      <a:pt x="2817" y="1039"/>
                      <a:pt x="2782" y="975"/>
                    </a:cubicBezTo>
                    <a:cubicBezTo>
                      <a:pt x="2782" y="975"/>
                      <a:pt x="2772" y="923"/>
                      <a:pt x="2748" y="929"/>
                    </a:cubicBezTo>
                    <a:cubicBezTo>
                      <a:pt x="2622" y="599"/>
                      <a:pt x="2622" y="599"/>
                      <a:pt x="2622" y="599"/>
                    </a:cubicBezTo>
                    <a:cubicBezTo>
                      <a:pt x="2622" y="599"/>
                      <a:pt x="2498" y="565"/>
                      <a:pt x="2448" y="683"/>
                    </a:cubicBezTo>
                    <a:cubicBezTo>
                      <a:pt x="2358" y="1027"/>
                      <a:pt x="2358" y="1027"/>
                      <a:pt x="2358" y="1027"/>
                    </a:cubicBezTo>
                    <a:cubicBezTo>
                      <a:pt x="2358" y="1027"/>
                      <a:pt x="2374" y="1231"/>
                      <a:pt x="2392" y="1257"/>
                    </a:cubicBezTo>
                    <a:cubicBezTo>
                      <a:pt x="2392" y="1257"/>
                      <a:pt x="2348" y="1347"/>
                      <a:pt x="2450" y="1407"/>
                    </a:cubicBezTo>
                    <a:cubicBezTo>
                      <a:pt x="2450" y="1407"/>
                      <a:pt x="2378" y="1435"/>
                      <a:pt x="2384" y="1541"/>
                    </a:cubicBezTo>
                    <a:cubicBezTo>
                      <a:pt x="2384" y="1541"/>
                      <a:pt x="2338" y="1627"/>
                      <a:pt x="2344" y="1707"/>
                    </a:cubicBezTo>
                    <a:cubicBezTo>
                      <a:pt x="2344" y="1707"/>
                      <a:pt x="2330" y="1796"/>
                      <a:pt x="2198" y="1886"/>
                    </a:cubicBezTo>
                    <a:cubicBezTo>
                      <a:pt x="2198" y="1886"/>
                      <a:pt x="2056" y="1861"/>
                      <a:pt x="1910" y="2021"/>
                    </a:cubicBezTo>
                    <a:cubicBezTo>
                      <a:pt x="1910" y="2021"/>
                      <a:pt x="1808" y="2103"/>
                      <a:pt x="1676" y="2035"/>
                    </a:cubicBezTo>
                    <a:cubicBezTo>
                      <a:pt x="1676" y="2035"/>
                      <a:pt x="1673" y="2029"/>
                      <a:pt x="1666" y="2018"/>
                    </a:cubicBezTo>
                    <a:cubicBezTo>
                      <a:pt x="1665" y="2016"/>
                      <a:pt x="1664" y="2015"/>
                      <a:pt x="1663" y="2013"/>
                    </a:cubicBezTo>
                    <a:cubicBezTo>
                      <a:pt x="1616" y="1932"/>
                      <a:pt x="1449" y="1657"/>
                      <a:pt x="1352" y="1661"/>
                    </a:cubicBezTo>
                    <a:cubicBezTo>
                      <a:pt x="1352" y="1661"/>
                      <a:pt x="1268" y="1339"/>
                      <a:pt x="1150" y="1311"/>
                    </a:cubicBezTo>
                    <a:cubicBezTo>
                      <a:pt x="1150" y="1311"/>
                      <a:pt x="1272" y="1331"/>
                      <a:pt x="1398" y="1015"/>
                    </a:cubicBezTo>
                    <a:cubicBezTo>
                      <a:pt x="1398" y="1015"/>
                      <a:pt x="1540" y="899"/>
                      <a:pt x="1554" y="837"/>
                    </a:cubicBezTo>
                    <a:cubicBezTo>
                      <a:pt x="1554" y="837"/>
                      <a:pt x="1612" y="799"/>
                      <a:pt x="1624" y="759"/>
                    </a:cubicBezTo>
                    <a:cubicBezTo>
                      <a:pt x="1629" y="530"/>
                      <a:pt x="1629" y="530"/>
                      <a:pt x="1629" y="530"/>
                    </a:cubicBezTo>
                    <a:cubicBezTo>
                      <a:pt x="1628" y="472"/>
                      <a:pt x="1628" y="472"/>
                      <a:pt x="1628" y="472"/>
                    </a:cubicBezTo>
                    <a:cubicBezTo>
                      <a:pt x="1628" y="472"/>
                      <a:pt x="1628" y="472"/>
                      <a:pt x="1628" y="472"/>
                    </a:cubicBezTo>
                    <a:cubicBezTo>
                      <a:pt x="1616" y="447"/>
                      <a:pt x="1561" y="362"/>
                      <a:pt x="1380" y="581"/>
                    </a:cubicBezTo>
                    <a:cubicBezTo>
                      <a:pt x="1380" y="581"/>
                      <a:pt x="950" y="855"/>
                      <a:pt x="770" y="1055"/>
                    </a:cubicBezTo>
                    <a:cubicBezTo>
                      <a:pt x="770" y="1055"/>
                      <a:pt x="674" y="1123"/>
                      <a:pt x="627" y="1196"/>
                    </a:cubicBezTo>
                    <a:cubicBezTo>
                      <a:pt x="612" y="1220"/>
                      <a:pt x="602" y="1244"/>
                      <a:pt x="602" y="1267"/>
                    </a:cubicBezTo>
                    <a:cubicBezTo>
                      <a:pt x="602" y="1267"/>
                      <a:pt x="602" y="1363"/>
                      <a:pt x="648" y="1433"/>
                    </a:cubicBezTo>
                    <a:cubicBezTo>
                      <a:pt x="656" y="1462"/>
                      <a:pt x="656" y="1462"/>
                      <a:pt x="656" y="1462"/>
                    </a:cubicBezTo>
                    <a:cubicBezTo>
                      <a:pt x="659" y="1465"/>
                      <a:pt x="661" y="1467"/>
                      <a:pt x="661" y="1467"/>
                    </a:cubicBezTo>
                    <a:cubicBezTo>
                      <a:pt x="658" y="1605"/>
                      <a:pt x="938" y="2100"/>
                      <a:pt x="938" y="2100"/>
                    </a:cubicBezTo>
                    <a:cubicBezTo>
                      <a:pt x="717" y="1945"/>
                      <a:pt x="357" y="1588"/>
                      <a:pt x="357" y="1588"/>
                    </a:cubicBezTo>
                    <a:cubicBezTo>
                      <a:pt x="270" y="1484"/>
                      <a:pt x="213" y="1349"/>
                      <a:pt x="177" y="1218"/>
                    </a:cubicBezTo>
                    <a:cubicBezTo>
                      <a:pt x="112" y="987"/>
                      <a:pt x="109" y="770"/>
                      <a:pt x="109" y="770"/>
                    </a:cubicBezTo>
                    <a:cubicBezTo>
                      <a:pt x="107" y="677"/>
                      <a:pt x="126" y="584"/>
                      <a:pt x="154" y="497"/>
                    </a:cubicBezTo>
                    <a:cubicBezTo>
                      <a:pt x="216" y="305"/>
                      <a:pt x="328" y="140"/>
                      <a:pt x="385" y="63"/>
                    </a:cubicBezTo>
                    <a:cubicBezTo>
                      <a:pt x="345" y="25"/>
                      <a:pt x="294" y="0"/>
                      <a:pt x="236" y="19"/>
                    </a:cubicBezTo>
                    <a:cubicBezTo>
                      <a:pt x="130" y="307"/>
                      <a:pt x="130" y="307"/>
                      <a:pt x="130" y="307"/>
                    </a:cubicBezTo>
                    <a:cubicBezTo>
                      <a:pt x="120" y="335"/>
                      <a:pt x="120" y="335"/>
                      <a:pt x="120" y="335"/>
                    </a:cubicBezTo>
                    <a:cubicBezTo>
                      <a:pt x="120" y="335"/>
                      <a:pt x="80" y="406"/>
                      <a:pt x="47" y="506"/>
                    </a:cubicBezTo>
                    <a:cubicBezTo>
                      <a:pt x="50" y="542"/>
                      <a:pt x="50" y="542"/>
                      <a:pt x="50" y="542"/>
                    </a:cubicBezTo>
                    <a:cubicBezTo>
                      <a:pt x="44" y="558"/>
                      <a:pt x="35" y="572"/>
                      <a:pt x="26" y="583"/>
                    </a:cubicBezTo>
                    <a:cubicBezTo>
                      <a:pt x="13" y="641"/>
                      <a:pt x="4" y="704"/>
                      <a:pt x="8" y="767"/>
                    </a:cubicBezTo>
                    <a:cubicBezTo>
                      <a:pt x="8" y="767"/>
                      <a:pt x="24" y="1053"/>
                      <a:pt x="29" y="1265"/>
                    </a:cubicBezTo>
                    <a:cubicBezTo>
                      <a:pt x="31" y="1366"/>
                      <a:pt x="31" y="1450"/>
                      <a:pt x="26" y="1479"/>
                    </a:cubicBezTo>
                    <a:cubicBezTo>
                      <a:pt x="26" y="1479"/>
                      <a:pt x="0" y="1581"/>
                      <a:pt x="204" y="1727"/>
                    </a:cubicBezTo>
                    <a:cubicBezTo>
                      <a:pt x="204" y="1727"/>
                      <a:pt x="526" y="2115"/>
                      <a:pt x="680" y="2183"/>
                    </a:cubicBezTo>
                    <a:cubicBezTo>
                      <a:pt x="680" y="2183"/>
                      <a:pt x="918" y="2513"/>
                      <a:pt x="1088" y="2645"/>
                    </a:cubicBezTo>
                    <a:cubicBezTo>
                      <a:pt x="1088" y="2645"/>
                      <a:pt x="1456" y="3053"/>
                      <a:pt x="1556" y="3259"/>
                    </a:cubicBezTo>
                    <a:cubicBezTo>
                      <a:pt x="1556" y="3259"/>
                      <a:pt x="1052" y="4401"/>
                      <a:pt x="836" y="5005"/>
                    </a:cubicBezTo>
                    <a:cubicBezTo>
                      <a:pt x="2156" y="5005"/>
                      <a:pt x="2156" y="5005"/>
                      <a:pt x="2156" y="5005"/>
                    </a:cubicBezTo>
                    <a:cubicBezTo>
                      <a:pt x="2156" y="5005"/>
                      <a:pt x="2326" y="4417"/>
                      <a:pt x="2458" y="3907"/>
                    </a:cubicBezTo>
                    <a:cubicBezTo>
                      <a:pt x="2550" y="3548"/>
                      <a:pt x="2625" y="3228"/>
                      <a:pt x="2608" y="3177"/>
                    </a:cubicBezTo>
                    <a:cubicBezTo>
                      <a:pt x="2608" y="3177"/>
                      <a:pt x="2840" y="2869"/>
                      <a:pt x="2796" y="2533"/>
                    </a:cubicBezTo>
                    <a:cubicBezTo>
                      <a:pt x="2796" y="2533"/>
                      <a:pt x="2824" y="2347"/>
                      <a:pt x="2830" y="2045"/>
                    </a:cubicBezTo>
                    <a:cubicBezTo>
                      <a:pt x="2830" y="2045"/>
                      <a:pt x="2858" y="1839"/>
                      <a:pt x="2922" y="1645"/>
                    </a:cubicBezTo>
                    <a:cubicBezTo>
                      <a:pt x="2922" y="1645"/>
                      <a:pt x="3034" y="1285"/>
                      <a:pt x="2940" y="12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8" name="Google Shape;4050;p5">
                <a:extLst>
                  <a:ext uri="{FF2B5EF4-FFF2-40B4-BE49-F238E27FC236}">
                    <a16:creationId xmlns:a16="http://schemas.microsoft.com/office/drawing/2014/main" id="{313773F8-0E3A-C43C-1F2F-F45BF6D4A393}"/>
                  </a:ext>
                </a:extLst>
              </p:cNvPr>
              <p:cNvSpPr/>
              <p:nvPr/>
            </p:nvSpPr>
            <p:spPr>
              <a:xfrm>
                <a:off x="-22237700" y="-3160713"/>
                <a:ext cx="296863" cy="873125"/>
              </a:xfrm>
              <a:custGeom>
                <a:avLst/>
                <a:gdLst/>
                <a:ahLst/>
                <a:cxnLst/>
                <a:rect l="l" t="t" r="r" b="b"/>
                <a:pathLst>
                  <a:path w="79" h="233" extrusionOk="0">
                    <a:moveTo>
                      <a:pt x="31" y="233"/>
                    </a:moveTo>
                    <a:cubicBezTo>
                      <a:pt x="31" y="233"/>
                      <a:pt x="79" y="104"/>
                      <a:pt x="53" y="28"/>
                    </a:cubicBezTo>
                    <a:cubicBezTo>
                      <a:pt x="53" y="28"/>
                      <a:pt x="23" y="0"/>
                      <a:pt x="0" y="6"/>
                    </a:cubicBezTo>
                    <a:cubicBezTo>
                      <a:pt x="0" y="6"/>
                      <a:pt x="4" y="151"/>
                      <a:pt x="31" y="23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9" name="Google Shape;4051;p5">
                <a:extLst>
                  <a:ext uri="{FF2B5EF4-FFF2-40B4-BE49-F238E27FC236}">
                    <a16:creationId xmlns:a16="http://schemas.microsoft.com/office/drawing/2014/main" id="{13FDAF96-1E77-9BB8-13C0-8844187F478D}"/>
                  </a:ext>
                </a:extLst>
              </p:cNvPr>
              <p:cNvSpPr/>
              <p:nvPr/>
            </p:nvSpPr>
            <p:spPr>
              <a:xfrm>
                <a:off x="-17965737" y="-4203700"/>
                <a:ext cx="6350" cy="217488"/>
              </a:xfrm>
              <a:custGeom>
                <a:avLst/>
                <a:gdLst/>
                <a:ahLst/>
                <a:cxnLst/>
                <a:rect l="l" t="t" r="r" b="b"/>
                <a:pathLst>
                  <a:path w="2" h="58" extrusionOk="0">
                    <a:moveTo>
                      <a:pt x="2" y="7"/>
                    </a:moveTo>
                    <a:cubicBezTo>
                      <a:pt x="2" y="7"/>
                      <a:pt x="1" y="4"/>
                      <a:pt x="0" y="0"/>
                    </a:cubicBezTo>
                    <a:cubicBezTo>
                      <a:pt x="1" y="58"/>
                      <a:pt x="1" y="58"/>
                      <a:pt x="1" y="58"/>
                    </a:cubicBezTo>
                    <a:lnTo>
                      <a:pt x="2" y="7"/>
                    </a:lnTo>
                    <a:close/>
                  </a:path>
                </a:pathLst>
              </a:custGeom>
              <a:solidFill>
                <a:srgbClr val="F8C08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0" name="Google Shape;4052;p5">
                <a:extLst>
                  <a:ext uri="{FF2B5EF4-FFF2-40B4-BE49-F238E27FC236}">
                    <a16:creationId xmlns:a16="http://schemas.microsoft.com/office/drawing/2014/main" id="{20A39258-CD23-9055-6A6A-65C3446AC248}"/>
                  </a:ext>
                </a:extLst>
              </p:cNvPr>
              <p:cNvSpPr/>
              <p:nvPr/>
            </p:nvSpPr>
            <p:spPr>
              <a:xfrm>
                <a:off x="-17965737" y="-420370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1" name="Google Shape;4053;p5">
                <a:extLst>
                  <a:ext uri="{FF2B5EF4-FFF2-40B4-BE49-F238E27FC236}">
                    <a16:creationId xmlns:a16="http://schemas.microsoft.com/office/drawing/2014/main" id="{2B546F7A-3C4A-EF2B-6BF4-44045E8FAD0D}"/>
                  </a:ext>
                </a:extLst>
              </p:cNvPr>
              <p:cNvSpPr/>
              <p:nvPr/>
            </p:nvSpPr>
            <p:spPr>
              <a:xfrm>
                <a:off x="-14725650" y="-3727450"/>
                <a:ext cx="985838" cy="1312863"/>
              </a:xfrm>
              <a:custGeom>
                <a:avLst/>
                <a:gdLst/>
                <a:ahLst/>
                <a:cxnLst/>
                <a:rect l="l" t="t" r="r" b="b"/>
                <a:pathLst>
                  <a:path w="263" h="350" extrusionOk="0">
                    <a:moveTo>
                      <a:pt x="256" y="330"/>
                    </a:moveTo>
                    <a:cubicBezTo>
                      <a:pt x="122" y="350"/>
                      <a:pt x="122" y="350"/>
                      <a:pt x="122" y="350"/>
                    </a:cubicBezTo>
                    <a:cubicBezTo>
                      <a:pt x="122" y="350"/>
                      <a:pt x="6" y="227"/>
                      <a:pt x="0" y="56"/>
                    </a:cubicBezTo>
                    <a:cubicBezTo>
                      <a:pt x="0" y="56"/>
                      <a:pt x="63" y="0"/>
                      <a:pt x="137" y="19"/>
                    </a:cubicBezTo>
                    <a:cubicBezTo>
                      <a:pt x="137" y="19"/>
                      <a:pt x="263" y="207"/>
                      <a:pt x="256" y="330"/>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2" name="Google Shape;4054;p5">
                <a:extLst>
                  <a:ext uri="{FF2B5EF4-FFF2-40B4-BE49-F238E27FC236}">
                    <a16:creationId xmlns:a16="http://schemas.microsoft.com/office/drawing/2014/main" id="{46323F7C-1DC3-F3DD-E1E9-424ABD579280}"/>
                  </a:ext>
                </a:extLst>
              </p:cNvPr>
              <p:cNvSpPr/>
              <p:nvPr/>
            </p:nvSpPr>
            <p:spPr>
              <a:xfrm>
                <a:off x="-23599775" y="-5973763"/>
                <a:ext cx="671513" cy="1268413"/>
              </a:xfrm>
              <a:custGeom>
                <a:avLst/>
                <a:gdLst/>
                <a:ahLst/>
                <a:cxnLst/>
                <a:rect l="l" t="t" r="r" b="b"/>
                <a:pathLst>
                  <a:path w="179" h="338" extrusionOk="0">
                    <a:moveTo>
                      <a:pt x="170" y="153"/>
                    </a:moveTo>
                    <a:cubicBezTo>
                      <a:pt x="179" y="46"/>
                      <a:pt x="179" y="46"/>
                      <a:pt x="179" y="46"/>
                    </a:cubicBezTo>
                    <a:cubicBezTo>
                      <a:pt x="179" y="46"/>
                      <a:pt x="120" y="0"/>
                      <a:pt x="78" y="12"/>
                    </a:cubicBezTo>
                    <a:cubicBezTo>
                      <a:pt x="78" y="12"/>
                      <a:pt x="5" y="180"/>
                      <a:pt x="0" y="319"/>
                    </a:cubicBezTo>
                    <a:cubicBezTo>
                      <a:pt x="0" y="319"/>
                      <a:pt x="91" y="338"/>
                      <a:pt x="170" y="15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3" name="Google Shape;4055;p5">
                <a:extLst>
                  <a:ext uri="{FF2B5EF4-FFF2-40B4-BE49-F238E27FC236}">
                    <a16:creationId xmlns:a16="http://schemas.microsoft.com/office/drawing/2014/main" id="{76EA83AC-7025-4B3B-0914-CEF044AB77D9}"/>
                  </a:ext>
                </a:extLst>
              </p:cNvPr>
              <p:cNvSpPr/>
              <p:nvPr/>
            </p:nvSpPr>
            <p:spPr>
              <a:xfrm>
                <a:off x="-22567900" y="-4768850"/>
                <a:ext cx="360363" cy="1525588"/>
              </a:xfrm>
              <a:custGeom>
                <a:avLst/>
                <a:gdLst/>
                <a:ahLst/>
                <a:cxnLst/>
                <a:rect l="l" t="t" r="r" b="b"/>
                <a:pathLst>
                  <a:path w="96" h="407" extrusionOk="0">
                    <a:moveTo>
                      <a:pt x="1" y="407"/>
                    </a:moveTo>
                    <a:cubicBezTo>
                      <a:pt x="15" y="363"/>
                      <a:pt x="85" y="139"/>
                      <a:pt x="96" y="0"/>
                    </a:cubicBezTo>
                    <a:cubicBezTo>
                      <a:pt x="81" y="155"/>
                      <a:pt x="0" y="406"/>
                      <a:pt x="0" y="406"/>
                    </a:cubicBezTo>
                    <a:cubicBezTo>
                      <a:pt x="0" y="406"/>
                      <a:pt x="1" y="406"/>
                      <a:pt x="1" y="407"/>
                    </a:cubicBezTo>
                    <a:close/>
                  </a:path>
                </a:pathLst>
              </a:custGeom>
              <a:solidFill>
                <a:srgbClr val="F8C08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4" name="Google Shape;4056;p5">
                <a:extLst>
                  <a:ext uri="{FF2B5EF4-FFF2-40B4-BE49-F238E27FC236}">
                    <a16:creationId xmlns:a16="http://schemas.microsoft.com/office/drawing/2014/main" id="{4ED7917C-185A-AEC2-1146-4868BC799E5E}"/>
                  </a:ext>
                </a:extLst>
              </p:cNvPr>
              <p:cNvSpPr/>
              <p:nvPr/>
            </p:nvSpPr>
            <p:spPr>
              <a:xfrm>
                <a:off x="-24274462" y="-4727575"/>
                <a:ext cx="379413" cy="1106488"/>
              </a:xfrm>
              <a:custGeom>
                <a:avLst/>
                <a:gdLst/>
                <a:ahLst/>
                <a:cxnLst/>
                <a:rect l="l" t="t" r="r" b="b"/>
                <a:pathLst>
                  <a:path w="101" h="295" extrusionOk="0">
                    <a:moveTo>
                      <a:pt x="80" y="251"/>
                    </a:moveTo>
                    <a:cubicBezTo>
                      <a:pt x="86" y="224"/>
                      <a:pt x="93" y="199"/>
                      <a:pt x="101" y="174"/>
                    </a:cubicBezTo>
                    <a:cubicBezTo>
                      <a:pt x="88" y="4"/>
                      <a:pt x="88" y="4"/>
                      <a:pt x="88" y="4"/>
                    </a:cubicBezTo>
                    <a:cubicBezTo>
                      <a:pt x="88" y="4"/>
                      <a:pt x="44" y="0"/>
                      <a:pt x="20" y="2"/>
                    </a:cubicBezTo>
                    <a:cubicBezTo>
                      <a:pt x="7" y="22"/>
                      <a:pt x="0" y="52"/>
                      <a:pt x="2" y="94"/>
                    </a:cubicBezTo>
                    <a:cubicBezTo>
                      <a:pt x="22" y="295"/>
                      <a:pt x="22" y="295"/>
                      <a:pt x="22" y="295"/>
                    </a:cubicBezTo>
                    <a:cubicBezTo>
                      <a:pt x="22" y="295"/>
                      <a:pt x="54" y="282"/>
                      <a:pt x="80" y="251"/>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5" name="Google Shape;4057;p5">
                <a:extLst>
                  <a:ext uri="{FF2B5EF4-FFF2-40B4-BE49-F238E27FC236}">
                    <a16:creationId xmlns:a16="http://schemas.microsoft.com/office/drawing/2014/main" id="{EA4C3C35-C9C1-2945-2C92-78750BA8140A}"/>
                  </a:ext>
                </a:extLst>
              </p:cNvPr>
              <p:cNvSpPr/>
              <p:nvPr/>
            </p:nvSpPr>
            <p:spPr>
              <a:xfrm>
                <a:off x="-23669627" y="-5737225"/>
                <a:ext cx="3116265" cy="7639050"/>
              </a:xfrm>
              <a:custGeom>
                <a:avLst/>
                <a:gdLst/>
                <a:ahLst/>
                <a:cxnLst/>
                <a:rect l="l" t="t" r="r" b="b"/>
                <a:pathLst>
                  <a:path w="831" h="2037" extrusionOk="0">
                    <a:moveTo>
                      <a:pt x="554" y="1404"/>
                    </a:moveTo>
                    <a:cubicBezTo>
                      <a:pt x="554" y="1404"/>
                      <a:pt x="552" y="1402"/>
                      <a:pt x="549" y="1399"/>
                    </a:cubicBezTo>
                    <a:cubicBezTo>
                      <a:pt x="553" y="1412"/>
                      <a:pt x="553" y="1412"/>
                      <a:pt x="553" y="1412"/>
                    </a:cubicBezTo>
                    <a:cubicBezTo>
                      <a:pt x="553" y="1412"/>
                      <a:pt x="473" y="1320"/>
                      <a:pt x="441" y="1320"/>
                    </a:cubicBezTo>
                    <a:cubicBezTo>
                      <a:pt x="441" y="1320"/>
                      <a:pt x="429" y="1298"/>
                      <a:pt x="423" y="1295"/>
                    </a:cubicBezTo>
                    <a:cubicBezTo>
                      <a:pt x="422" y="1294"/>
                      <a:pt x="422" y="1294"/>
                      <a:pt x="421" y="1294"/>
                    </a:cubicBezTo>
                    <a:cubicBezTo>
                      <a:pt x="421" y="1294"/>
                      <a:pt x="416" y="1274"/>
                      <a:pt x="410" y="1254"/>
                    </a:cubicBezTo>
                    <a:cubicBezTo>
                      <a:pt x="405" y="1236"/>
                      <a:pt x="398" y="1218"/>
                      <a:pt x="393" y="1218"/>
                    </a:cubicBezTo>
                    <a:cubicBezTo>
                      <a:pt x="393" y="1218"/>
                      <a:pt x="359" y="690"/>
                      <a:pt x="293" y="672"/>
                    </a:cubicBezTo>
                    <a:cubicBezTo>
                      <a:pt x="293" y="672"/>
                      <a:pt x="294" y="669"/>
                      <a:pt x="295" y="665"/>
                    </a:cubicBezTo>
                    <a:cubicBezTo>
                      <a:pt x="295" y="664"/>
                      <a:pt x="294" y="664"/>
                      <a:pt x="294" y="664"/>
                    </a:cubicBezTo>
                    <a:cubicBezTo>
                      <a:pt x="294" y="664"/>
                      <a:pt x="375" y="413"/>
                      <a:pt x="390" y="258"/>
                    </a:cubicBezTo>
                    <a:cubicBezTo>
                      <a:pt x="394" y="215"/>
                      <a:pt x="392" y="181"/>
                      <a:pt x="381" y="162"/>
                    </a:cubicBezTo>
                    <a:cubicBezTo>
                      <a:pt x="381" y="162"/>
                      <a:pt x="344" y="66"/>
                      <a:pt x="281" y="3"/>
                    </a:cubicBezTo>
                    <a:cubicBezTo>
                      <a:pt x="280" y="2"/>
                      <a:pt x="279" y="1"/>
                      <a:pt x="278" y="0"/>
                    </a:cubicBezTo>
                    <a:cubicBezTo>
                      <a:pt x="221" y="77"/>
                      <a:pt x="109" y="242"/>
                      <a:pt x="47" y="434"/>
                    </a:cubicBezTo>
                    <a:cubicBezTo>
                      <a:pt x="19" y="521"/>
                      <a:pt x="0" y="614"/>
                      <a:pt x="2" y="707"/>
                    </a:cubicBezTo>
                    <a:cubicBezTo>
                      <a:pt x="2" y="707"/>
                      <a:pt x="5" y="924"/>
                      <a:pt x="70" y="1155"/>
                    </a:cubicBezTo>
                    <a:cubicBezTo>
                      <a:pt x="106" y="1286"/>
                      <a:pt x="163" y="1421"/>
                      <a:pt x="250" y="1525"/>
                    </a:cubicBezTo>
                    <a:cubicBezTo>
                      <a:pt x="250" y="1525"/>
                      <a:pt x="610" y="1882"/>
                      <a:pt x="831" y="2037"/>
                    </a:cubicBezTo>
                    <a:cubicBezTo>
                      <a:pt x="831" y="2037"/>
                      <a:pt x="551" y="1542"/>
                      <a:pt x="554" y="140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6" name="Google Shape;4058;p5">
                <a:extLst>
                  <a:ext uri="{FF2B5EF4-FFF2-40B4-BE49-F238E27FC236}">
                    <a16:creationId xmlns:a16="http://schemas.microsoft.com/office/drawing/2014/main" id="{712185E0-C166-5F58-F82D-9D9D2FC1795F}"/>
                  </a:ext>
                </a:extLst>
              </p:cNvPr>
              <p:cNvSpPr/>
              <p:nvPr/>
            </p:nvSpPr>
            <p:spPr>
              <a:xfrm>
                <a:off x="-21805900" y="-4619625"/>
                <a:ext cx="4027489" cy="6518273"/>
              </a:xfrm>
              <a:custGeom>
                <a:avLst/>
                <a:gdLst/>
                <a:ahLst/>
                <a:cxnLst/>
                <a:rect l="l" t="t" r="r" b="b"/>
                <a:pathLst>
                  <a:path w="1074" h="1738" extrusionOk="0">
                    <a:moveTo>
                      <a:pt x="1061" y="1651"/>
                    </a:moveTo>
                    <a:cubicBezTo>
                      <a:pt x="1014" y="1570"/>
                      <a:pt x="847" y="1296"/>
                      <a:pt x="750" y="1299"/>
                    </a:cubicBezTo>
                    <a:cubicBezTo>
                      <a:pt x="750" y="1299"/>
                      <a:pt x="666" y="977"/>
                      <a:pt x="548" y="949"/>
                    </a:cubicBezTo>
                    <a:cubicBezTo>
                      <a:pt x="548" y="949"/>
                      <a:pt x="670" y="969"/>
                      <a:pt x="796" y="653"/>
                    </a:cubicBezTo>
                    <a:cubicBezTo>
                      <a:pt x="796" y="653"/>
                      <a:pt x="938" y="537"/>
                      <a:pt x="952" y="475"/>
                    </a:cubicBezTo>
                    <a:cubicBezTo>
                      <a:pt x="952" y="475"/>
                      <a:pt x="1010" y="437"/>
                      <a:pt x="1022" y="397"/>
                    </a:cubicBezTo>
                    <a:cubicBezTo>
                      <a:pt x="1027" y="168"/>
                      <a:pt x="1027" y="168"/>
                      <a:pt x="1027" y="168"/>
                    </a:cubicBezTo>
                    <a:cubicBezTo>
                      <a:pt x="1026" y="111"/>
                      <a:pt x="1026" y="111"/>
                      <a:pt x="1026" y="111"/>
                    </a:cubicBezTo>
                    <a:cubicBezTo>
                      <a:pt x="1026" y="111"/>
                      <a:pt x="1026" y="111"/>
                      <a:pt x="1026" y="111"/>
                    </a:cubicBezTo>
                    <a:cubicBezTo>
                      <a:pt x="1014" y="85"/>
                      <a:pt x="959" y="0"/>
                      <a:pt x="778" y="219"/>
                    </a:cubicBezTo>
                    <a:cubicBezTo>
                      <a:pt x="778" y="219"/>
                      <a:pt x="348" y="493"/>
                      <a:pt x="168" y="693"/>
                    </a:cubicBezTo>
                    <a:cubicBezTo>
                      <a:pt x="168" y="693"/>
                      <a:pt x="72" y="761"/>
                      <a:pt x="25" y="834"/>
                    </a:cubicBezTo>
                    <a:cubicBezTo>
                      <a:pt x="10" y="858"/>
                      <a:pt x="0" y="882"/>
                      <a:pt x="0" y="905"/>
                    </a:cubicBezTo>
                    <a:cubicBezTo>
                      <a:pt x="0" y="905"/>
                      <a:pt x="0" y="1001"/>
                      <a:pt x="46" y="1071"/>
                    </a:cubicBezTo>
                    <a:cubicBezTo>
                      <a:pt x="54" y="1100"/>
                      <a:pt x="54" y="1100"/>
                      <a:pt x="54" y="1100"/>
                    </a:cubicBezTo>
                    <a:cubicBezTo>
                      <a:pt x="57" y="1103"/>
                      <a:pt x="59" y="1105"/>
                      <a:pt x="59" y="1105"/>
                    </a:cubicBezTo>
                    <a:cubicBezTo>
                      <a:pt x="56" y="1243"/>
                      <a:pt x="336" y="1738"/>
                      <a:pt x="336" y="1738"/>
                    </a:cubicBezTo>
                    <a:cubicBezTo>
                      <a:pt x="1074" y="1673"/>
                      <a:pt x="1074" y="1673"/>
                      <a:pt x="1074" y="1673"/>
                    </a:cubicBezTo>
                    <a:cubicBezTo>
                      <a:pt x="1074" y="1673"/>
                      <a:pt x="1071" y="1667"/>
                      <a:pt x="1064" y="1656"/>
                    </a:cubicBezTo>
                    <a:cubicBezTo>
                      <a:pt x="1063" y="1654"/>
                      <a:pt x="1062" y="1653"/>
                      <a:pt x="1061" y="165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7" name="Google Shape;4059;p5">
                <a:extLst>
                  <a:ext uri="{FF2B5EF4-FFF2-40B4-BE49-F238E27FC236}">
                    <a16:creationId xmlns:a16="http://schemas.microsoft.com/office/drawing/2014/main" id="{6B310389-4784-364E-46EE-27142533D4AE}"/>
                  </a:ext>
                </a:extLst>
              </p:cNvPr>
              <p:cNvSpPr/>
              <p:nvPr/>
            </p:nvSpPr>
            <p:spPr>
              <a:xfrm>
                <a:off x="-21147087" y="-4206875"/>
                <a:ext cx="3316288" cy="5775323"/>
              </a:xfrm>
              <a:custGeom>
                <a:avLst/>
                <a:gdLst/>
                <a:ahLst/>
                <a:cxnLst/>
                <a:rect l="l" t="t" r="r" b="b"/>
                <a:pathLst>
                  <a:path w="884" h="1540" extrusionOk="0">
                    <a:moveTo>
                      <a:pt x="225" y="637"/>
                    </a:moveTo>
                    <a:cubicBezTo>
                      <a:pt x="225" y="637"/>
                      <a:pt x="0" y="772"/>
                      <a:pt x="299" y="1009"/>
                    </a:cubicBezTo>
                    <a:cubicBezTo>
                      <a:pt x="299" y="1009"/>
                      <a:pt x="685" y="1407"/>
                      <a:pt x="884" y="1540"/>
                    </a:cubicBezTo>
                    <a:cubicBezTo>
                      <a:pt x="837" y="1459"/>
                      <a:pt x="670" y="1185"/>
                      <a:pt x="573" y="1188"/>
                    </a:cubicBezTo>
                    <a:cubicBezTo>
                      <a:pt x="573" y="1188"/>
                      <a:pt x="489" y="866"/>
                      <a:pt x="371" y="838"/>
                    </a:cubicBezTo>
                    <a:cubicBezTo>
                      <a:pt x="371" y="838"/>
                      <a:pt x="493" y="858"/>
                      <a:pt x="619" y="542"/>
                    </a:cubicBezTo>
                    <a:cubicBezTo>
                      <a:pt x="619" y="542"/>
                      <a:pt x="761" y="426"/>
                      <a:pt x="775" y="364"/>
                    </a:cubicBezTo>
                    <a:cubicBezTo>
                      <a:pt x="775" y="364"/>
                      <a:pt x="833" y="326"/>
                      <a:pt x="845" y="286"/>
                    </a:cubicBezTo>
                    <a:cubicBezTo>
                      <a:pt x="850" y="57"/>
                      <a:pt x="850" y="57"/>
                      <a:pt x="850" y="57"/>
                    </a:cubicBezTo>
                    <a:cubicBezTo>
                      <a:pt x="849" y="0"/>
                      <a:pt x="849" y="0"/>
                      <a:pt x="849" y="0"/>
                    </a:cubicBezTo>
                    <a:cubicBezTo>
                      <a:pt x="849" y="0"/>
                      <a:pt x="849" y="0"/>
                      <a:pt x="849" y="0"/>
                    </a:cubicBezTo>
                    <a:cubicBezTo>
                      <a:pt x="849" y="0"/>
                      <a:pt x="337" y="456"/>
                      <a:pt x="225" y="637"/>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 name="Google Shape;4060;p5">
                <a:extLst>
                  <a:ext uri="{FF2B5EF4-FFF2-40B4-BE49-F238E27FC236}">
                    <a16:creationId xmlns:a16="http://schemas.microsoft.com/office/drawing/2014/main" id="{783CC9CC-F758-ED90-E371-328376C2E124}"/>
                  </a:ext>
                </a:extLst>
              </p:cNvPr>
              <p:cNvSpPr/>
              <p:nvPr/>
            </p:nvSpPr>
            <p:spPr>
              <a:xfrm>
                <a:off x="-18896012" y="-4446588"/>
                <a:ext cx="760413" cy="652463"/>
              </a:xfrm>
              <a:custGeom>
                <a:avLst/>
                <a:gdLst/>
                <a:ahLst/>
                <a:cxnLst/>
                <a:rect l="l" t="t" r="r" b="b"/>
                <a:pathLst>
                  <a:path w="203" h="174" extrusionOk="0">
                    <a:moveTo>
                      <a:pt x="0" y="174"/>
                    </a:moveTo>
                    <a:cubicBezTo>
                      <a:pt x="0" y="174"/>
                      <a:pt x="151" y="100"/>
                      <a:pt x="189" y="45"/>
                    </a:cubicBezTo>
                    <a:cubicBezTo>
                      <a:pt x="203" y="28"/>
                      <a:pt x="203" y="28"/>
                      <a:pt x="203" y="28"/>
                    </a:cubicBezTo>
                    <a:cubicBezTo>
                      <a:pt x="203" y="28"/>
                      <a:pt x="140" y="0"/>
                      <a:pt x="0" y="17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sp>
        <p:nvSpPr>
          <p:cNvPr id="45" name="Content Placeholder 1">
            <a:extLst>
              <a:ext uri="{FF2B5EF4-FFF2-40B4-BE49-F238E27FC236}">
                <a16:creationId xmlns:a16="http://schemas.microsoft.com/office/drawing/2014/main" id="{D9C215D9-5DDA-8324-7399-FFAA0155AA10}"/>
              </a:ext>
            </a:extLst>
          </p:cNvPr>
          <p:cNvSpPr txBox="1">
            <a:spLocks/>
          </p:cNvSpPr>
          <p:nvPr/>
        </p:nvSpPr>
        <p:spPr>
          <a:xfrm>
            <a:off x="463638" y="1628799"/>
            <a:ext cx="8924272" cy="4697489"/>
          </a:xfrm>
          <a:prstGeom prst="rect">
            <a:avLst/>
          </a:prstGeom>
          <a:solidFill>
            <a:schemeClr val="bg1"/>
          </a:solid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S PGothic"/>
                <a:cs typeface="+mn-cs"/>
              </a:rPr>
              <a:t>Our value we are working with today is: </a:t>
            </a:r>
            <a:r>
              <a:rPr kumimoji="0" lang="en-GB" sz="2000" b="1" i="1" u="none" strike="noStrike" kern="1200" cap="none" spc="0" normalizeH="0" baseline="0" noProof="0" dirty="0">
                <a:ln>
                  <a:noFill/>
                </a:ln>
                <a:solidFill>
                  <a:prstClr val="white">
                    <a:lumMod val="50000"/>
                  </a:prstClr>
                </a:solidFill>
                <a:effectLst/>
                <a:highlight>
                  <a:srgbClr val="FFFF00"/>
                </a:highlight>
                <a:uLnTx/>
                <a:uFillTx/>
                <a:latin typeface="Calibri" panose="020F0502020204030204"/>
                <a:ea typeface="MS PGothic"/>
                <a:cs typeface="+mn-cs"/>
              </a:rPr>
              <a:t>[INSERT CHOSEN VALUE]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Split into groups of 2s and 3s and discuss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S PGothic"/>
                <a:cs typeface="+mn-cs"/>
              </a:rPr>
              <a:t>In what way is this value important or meaningful to me personally?</a:t>
            </a:r>
            <a:r>
              <a:rPr kumimoji="0" lang="en-GB" sz="2000" b="1" i="1" u="none" strike="noStrike" kern="1200" cap="none" spc="0" normalizeH="0" baseline="0" noProof="0" dirty="0">
                <a:ln>
                  <a:noFill/>
                </a:ln>
                <a:solidFill>
                  <a:prstClr val="black"/>
                </a:solidFill>
                <a:effectLst/>
                <a:uLnTx/>
                <a:uFillTx/>
                <a:latin typeface="Calibri" panose="020F0502020204030204"/>
                <a:ea typeface="MS PGothic"/>
                <a:cs typeface="+mn-cs"/>
              </a:rPr>
              <a:t> </a:t>
            </a:r>
            <a:r>
              <a:rPr kumimoji="0" lang="en-GB" sz="2000" b="1" i="1" u="none" strike="noStrike" kern="1200" cap="none" spc="0" normalizeH="0" baseline="0" noProof="0" dirty="0">
                <a:ln>
                  <a:noFill/>
                </a:ln>
                <a:solidFill>
                  <a:srgbClr val="FF0000"/>
                </a:solidFill>
                <a:effectLst/>
                <a:uLnTx/>
                <a:uFillTx/>
                <a:latin typeface="Calibri" panose="020F0502020204030204"/>
                <a:ea typeface="MS PGothic"/>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rPr>
              <a:t>    </a:t>
            </a:r>
            <a:r>
              <a:rPr kumimoji="0" lang="en-GB" sz="2000" b="1" i="1" u="none" strike="noStrike" kern="1200" cap="none" spc="0" normalizeH="0" baseline="0" noProof="0" dirty="0">
                <a:ln>
                  <a:noFill/>
                </a:ln>
                <a:solidFill>
                  <a:srgbClr val="FF0000"/>
                </a:solidFill>
                <a:effectLst/>
                <a:uLnTx/>
                <a:uFillTx/>
                <a:latin typeface="Calibri" panose="020F0502020204030204"/>
                <a:ea typeface="MS PGothic"/>
                <a:cs typeface="+mn-cs"/>
              </a:rPr>
              <a:t>4 minutes</a:t>
            </a:r>
            <a:endPar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S PGothic"/>
                <a:cs typeface="+mn-cs"/>
              </a:rPr>
              <a:t>Do we fully </a:t>
            </a:r>
            <a:r>
              <a:rPr kumimoji="0" lang="en-US" sz="2000" b="1" i="1" u="none" strike="noStrike" kern="1200" cap="none" spc="0" normalizeH="0" baseline="0" noProof="0" dirty="0" err="1">
                <a:ln>
                  <a:noFill/>
                </a:ln>
                <a:solidFill>
                  <a:prstClr val="black"/>
                </a:solidFill>
                <a:effectLst/>
                <a:uLnTx/>
                <a:uFillTx/>
                <a:latin typeface="Calibri" panose="020F0502020204030204"/>
                <a:ea typeface="MS PGothic"/>
                <a:cs typeface="+mn-cs"/>
              </a:rPr>
              <a:t>practise</a:t>
            </a:r>
            <a:r>
              <a:rPr kumimoji="0" lang="en-US" sz="2000" b="1" i="1" u="none" strike="noStrike" kern="1200" cap="none" spc="0" normalizeH="0" baseline="0" noProof="0" dirty="0">
                <a:ln>
                  <a:noFill/>
                </a:ln>
                <a:solidFill>
                  <a:prstClr val="black"/>
                </a:solidFill>
                <a:effectLst/>
                <a:uLnTx/>
                <a:uFillTx/>
                <a:latin typeface="Calibri" panose="020F0502020204030204"/>
                <a:ea typeface="MS PGothic"/>
                <a:cs typeface="+mn-cs"/>
              </a:rPr>
              <a:t> that value in our school on a day-to-day basis? Where do we fall short? </a:t>
            </a:r>
            <a:r>
              <a:rPr kumimoji="0" lang="en-GB" sz="2000" b="1" i="1" u="none" strike="noStrike" kern="1200" cap="none" spc="0" normalizeH="0" baseline="0" noProof="0" dirty="0">
                <a:ln>
                  <a:noFill/>
                </a:ln>
                <a:solidFill>
                  <a:prstClr val="black"/>
                </a:solidFill>
                <a:effectLst/>
                <a:uLnTx/>
                <a:uFillTx/>
                <a:latin typeface="Calibri" panose="020F0502020204030204"/>
                <a:ea typeface="MS PGothic"/>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rPr>
              <a:t>    </a:t>
            </a:r>
            <a:r>
              <a:rPr kumimoji="0" lang="en-GB" sz="2000" b="1" i="1" u="none" strike="noStrike" kern="1200" cap="none" spc="0" normalizeH="0" baseline="0" noProof="0" dirty="0">
                <a:ln>
                  <a:noFill/>
                </a:ln>
                <a:solidFill>
                  <a:srgbClr val="FF0000"/>
                </a:solidFill>
                <a:effectLst/>
                <a:uLnTx/>
                <a:uFillTx/>
                <a:latin typeface="Calibri" panose="020F0502020204030204"/>
                <a:ea typeface="MS PGothic"/>
                <a:cs typeface="+mn-cs"/>
              </a:rPr>
              <a:t>4 minutes </a:t>
            </a:r>
            <a:r>
              <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rPr>
              <a:t>                                                           </a:t>
            </a:r>
            <a:endPar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b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Slide Number Placeholder 45">
            <a:extLst>
              <a:ext uri="{FF2B5EF4-FFF2-40B4-BE49-F238E27FC236}">
                <a16:creationId xmlns:a16="http://schemas.microsoft.com/office/drawing/2014/main" id="{18830AE2-838E-826C-76F3-8306C923C6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57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273437"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mn-cs"/>
              </a:rPr>
              <a:t>What ONE ACTION could we take to really bring that value to life in our school?</a:t>
            </a:r>
            <a:r>
              <a:rPr kumimoji="0" lang="en-GB" sz="22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nvGrpSpPr>
          <p:cNvPr id="8" name="Google Shape;4270;p9">
            <a:extLst>
              <a:ext uri="{FF2B5EF4-FFF2-40B4-BE49-F238E27FC236}">
                <a16:creationId xmlns:a16="http://schemas.microsoft.com/office/drawing/2014/main" id="{E1CC27C9-CB03-4C04-B1A3-DF46FBEEA758}"/>
              </a:ext>
            </a:extLst>
          </p:cNvPr>
          <p:cNvGrpSpPr/>
          <p:nvPr/>
        </p:nvGrpSpPr>
        <p:grpSpPr>
          <a:xfrm>
            <a:off x="715288" y="3999992"/>
            <a:ext cx="2063804" cy="2825911"/>
            <a:chOff x="1703292" y="4500575"/>
            <a:chExt cx="1063597" cy="1503624"/>
          </a:xfrm>
        </p:grpSpPr>
        <p:sp>
          <p:nvSpPr>
            <p:cNvPr id="9" name="Google Shape;4271;p9">
              <a:extLst>
                <a:ext uri="{FF2B5EF4-FFF2-40B4-BE49-F238E27FC236}">
                  <a16:creationId xmlns:a16="http://schemas.microsoft.com/office/drawing/2014/main" id="{E93B90D5-DFB0-B11C-D441-7593435A86E4}"/>
                </a:ext>
              </a:extLst>
            </p:cNvPr>
            <p:cNvSpPr/>
            <p:nvPr/>
          </p:nvSpPr>
          <p:spPr>
            <a:xfrm>
              <a:off x="2197469" y="5343332"/>
              <a:ext cx="216513" cy="658199"/>
            </a:xfrm>
            <a:custGeom>
              <a:avLst/>
              <a:gdLst/>
              <a:ahLst/>
              <a:cxnLst/>
              <a:rect l="l" t="t" r="r" b="b"/>
              <a:pathLst>
                <a:path w="420413" h="1278057" extrusionOk="0">
                  <a:moveTo>
                    <a:pt x="5567" y="5567"/>
                  </a:moveTo>
                  <a:lnTo>
                    <a:pt x="375111" y="1278580"/>
                  </a:lnTo>
                  <a:lnTo>
                    <a:pt x="417488" y="1278580"/>
                  </a:lnTo>
                  <a:lnTo>
                    <a:pt x="115463" y="5567"/>
                  </a:lnTo>
                  <a:lnTo>
                    <a:pt x="5567" y="5567"/>
                  </a:lnTo>
                </a:path>
              </a:pathLst>
            </a:custGeom>
            <a:solidFill>
              <a:srgbClr val="6666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Google Shape;4272;p9">
              <a:extLst>
                <a:ext uri="{FF2B5EF4-FFF2-40B4-BE49-F238E27FC236}">
                  <a16:creationId xmlns:a16="http://schemas.microsoft.com/office/drawing/2014/main" id="{C774B54B-DC4D-BB53-2BB2-CD39E4B94DEF}"/>
                </a:ext>
              </a:extLst>
            </p:cNvPr>
            <p:cNvSpPr/>
            <p:nvPr/>
          </p:nvSpPr>
          <p:spPr>
            <a:xfrm>
              <a:off x="1785769" y="5343332"/>
              <a:ext cx="216513" cy="658199"/>
            </a:xfrm>
            <a:custGeom>
              <a:avLst/>
              <a:gdLst/>
              <a:ahLst/>
              <a:cxnLst/>
              <a:rect l="l" t="t" r="r" b="b"/>
              <a:pathLst>
                <a:path w="420413" h="1278057" extrusionOk="0">
                  <a:moveTo>
                    <a:pt x="417488" y="5567"/>
                  </a:moveTo>
                  <a:lnTo>
                    <a:pt x="47945" y="1278580"/>
                  </a:lnTo>
                  <a:lnTo>
                    <a:pt x="5567" y="1278580"/>
                  </a:lnTo>
                  <a:lnTo>
                    <a:pt x="307676" y="5567"/>
                  </a:lnTo>
                  <a:lnTo>
                    <a:pt x="417488" y="5567"/>
                  </a:lnTo>
                </a:path>
              </a:pathLst>
            </a:custGeom>
            <a:solidFill>
              <a:srgbClr val="6666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273;p9">
              <a:extLst>
                <a:ext uri="{FF2B5EF4-FFF2-40B4-BE49-F238E27FC236}">
                  <a16:creationId xmlns:a16="http://schemas.microsoft.com/office/drawing/2014/main" id="{52FFA9E4-64B6-5632-10E7-03EB7E13194B}"/>
                </a:ext>
              </a:extLst>
            </p:cNvPr>
            <p:cNvSpPr/>
            <p:nvPr/>
          </p:nvSpPr>
          <p:spPr>
            <a:xfrm>
              <a:off x="1776921" y="4928727"/>
              <a:ext cx="645209" cy="645209"/>
            </a:xfrm>
            <a:custGeom>
              <a:avLst/>
              <a:gdLst/>
              <a:ahLst/>
              <a:cxnLst/>
              <a:rect l="l" t="t" r="r" b="b"/>
              <a:pathLst>
                <a:path w="1252833" h="1252833" extrusionOk="0">
                  <a:moveTo>
                    <a:pt x="1249992" y="627779"/>
                  </a:moveTo>
                  <a:cubicBezTo>
                    <a:pt x="1249992" y="971426"/>
                    <a:pt x="971426" y="1249992"/>
                    <a:pt x="627779" y="1249992"/>
                  </a:cubicBezTo>
                  <a:cubicBezTo>
                    <a:pt x="284133" y="1249992"/>
                    <a:pt x="5567" y="971426"/>
                    <a:pt x="5567" y="627779"/>
                  </a:cubicBezTo>
                  <a:cubicBezTo>
                    <a:pt x="5567" y="284133"/>
                    <a:pt x="284133" y="5567"/>
                    <a:pt x="627779" y="5567"/>
                  </a:cubicBezTo>
                  <a:cubicBezTo>
                    <a:pt x="971426" y="5567"/>
                    <a:pt x="1249992" y="284133"/>
                    <a:pt x="1249992" y="627779"/>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4274;p9">
              <a:extLst>
                <a:ext uri="{FF2B5EF4-FFF2-40B4-BE49-F238E27FC236}">
                  <a16:creationId xmlns:a16="http://schemas.microsoft.com/office/drawing/2014/main" id="{7488E18E-000C-0932-535B-00B0C1513A88}"/>
                </a:ext>
              </a:extLst>
            </p:cNvPr>
            <p:cNvSpPr/>
            <p:nvPr/>
          </p:nvSpPr>
          <p:spPr>
            <a:xfrm>
              <a:off x="1939728" y="5177143"/>
              <a:ext cx="320439" cy="220843"/>
            </a:xfrm>
            <a:custGeom>
              <a:avLst/>
              <a:gdLst/>
              <a:ahLst/>
              <a:cxnLst/>
              <a:rect l="l" t="t" r="r" b="b"/>
              <a:pathLst>
                <a:path w="622212" h="428822" extrusionOk="0">
                  <a:moveTo>
                    <a:pt x="618698" y="312133"/>
                  </a:moveTo>
                  <a:cubicBezTo>
                    <a:pt x="618698" y="352745"/>
                    <a:pt x="610794" y="391423"/>
                    <a:pt x="596500" y="426906"/>
                  </a:cubicBezTo>
                  <a:lnTo>
                    <a:pt x="27765" y="426906"/>
                  </a:lnTo>
                  <a:cubicBezTo>
                    <a:pt x="13471" y="391423"/>
                    <a:pt x="5567" y="352745"/>
                    <a:pt x="5567" y="312133"/>
                  </a:cubicBezTo>
                  <a:cubicBezTo>
                    <a:pt x="5567" y="142790"/>
                    <a:pt x="142790" y="5567"/>
                    <a:pt x="312133" y="5567"/>
                  </a:cubicBezTo>
                  <a:cubicBezTo>
                    <a:pt x="481391" y="5567"/>
                    <a:pt x="618698" y="142790"/>
                    <a:pt x="618698" y="312133"/>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4275;p9">
              <a:extLst>
                <a:ext uri="{FF2B5EF4-FFF2-40B4-BE49-F238E27FC236}">
                  <a16:creationId xmlns:a16="http://schemas.microsoft.com/office/drawing/2014/main" id="{91ADE966-0FEC-ABEE-89A3-7804C3BDA9F9}"/>
                </a:ext>
              </a:extLst>
            </p:cNvPr>
            <p:cNvSpPr/>
            <p:nvPr/>
          </p:nvSpPr>
          <p:spPr>
            <a:xfrm>
              <a:off x="2054482" y="5291897"/>
              <a:ext cx="90935" cy="90935"/>
            </a:xfrm>
            <a:custGeom>
              <a:avLst/>
              <a:gdLst/>
              <a:ahLst/>
              <a:cxnLst/>
              <a:rect l="l" t="t" r="r" b="b"/>
              <a:pathLst>
                <a:path w="176573" h="176573" extrusionOk="0">
                  <a:moveTo>
                    <a:pt x="173732" y="89650"/>
                  </a:moveTo>
                  <a:cubicBezTo>
                    <a:pt x="173732" y="136063"/>
                    <a:pt x="136063" y="173732"/>
                    <a:pt x="89650" y="173732"/>
                  </a:cubicBezTo>
                  <a:cubicBezTo>
                    <a:pt x="43236" y="173732"/>
                    <a:pt x="5567" y="136063"/>
                    <a:pt x="5567" y="89650"/>
                  </a:cubicBezTo>
                  <a:cubicBezTo>
                    <a:pt x="5567" y="43236"/>
                    <a:pt x="43236" y="5567"/>
                    <a:pt x="89650" y="5567"/>
                  </a:cubicBezTo>
                  <a:cubicBezTo>
                    <a:pt x="136063" y="5567"/>
                    <a:pt x="173732" y="43236"/>
                    <a:pt x="173732" y="89650"/>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4276;p9">
              <a:extLst>
                <a:ext uri="{FF2B5EF4-FFF2-40B4-BE49-F238E27FC236}">
                  <a16:creationId xmlns:a16="http://schemas.microsoft.com/office/drawing/2014/main" id="{B38FE82F-118C-2654-7DE3-5D3A38D1C9AD}"/>
                </a:ext>
              </a:extLst>
            </p:cNvPr>
            <p:cNvSpPr/>
            <p:nvPr/>
          </p:nvSpPr>
          <p:spPr>
            <a:xfrm>
              <a:off x="2394100" y="5024743"/>
              <a:ext cx="121247" cy="121247"/>
            </a:xfrm>
            <a:custGeom>
              <a:avLst/>
              <a:gdLst/>
              <a:ahLst/>
              <a:cxnLst/>
              <a:rect l="l" t="t" r="r" b="b"/>
              <a:pathLst>
                <a:path w="235431" h="235431" extrusionOk="0">
                  <a:moveTo>
                    <a:pt x="221580" y="174157"/>
                  </a:moveTo>
                  <a:cubicBezTo>
                    <a:pt x="251345" y="118242"/>
                    <a:pt x="230072" y="48789"/>
                    <a:pt x="174157" y="19024"/>
                  </a:cubicBezTo>
                  <a:cubicBezTo>
                    <a:pt x="118242" y="-10741"/>
                    <a:pt x="48789" y="10532"/>
                    <a:pt x="19024" y="66447"/>
                  </a:cubicBezTo>
                  <a:cubicBezTo>
                    <a:pt x="-10741" y="122362"/>
                    <a:pt x="10532" y="191814"/>
                    <a:pt x="66447" y="221580"/>
                  </a:cubicBezTo>
                  <a:cubicBezTo>
                    <a:pt x="122362" y="251345"/>
                    <a:pt x="191814" y="230156"/>
                    <a:pt x="221580" y="174157"/>
                  </a:cubicBezTo>
                </a:path>
              </a:pathLst>
            </a:custGeom>
            <a:solidFill>
              <a:srgbClr val="7760D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4277;p9">
              <a:extLst>
                <a:ext uri="{FF2B5EF4-FFF2-40B4-BE49-F238E27FC236}">
                  <a16:creationId xmlns:a16="http://schemas.microsoft.com/office/drawing/2014/main" id="{A0872D6D-108F-FDDD-AA94-C6C2EEF050FC}"/>
                </a:ext>
              </a:extLst>
            </p:cNvPr>
            <p:cNvSpPr/>
            <p:nvPr/>
          </p:nvSpPr>
          <p:spPr>
            <a:xfrm>
              <a:off x="2174483" y="4858816"/>
              <a:ext cx="320439" cy="281467"/>
            </a:xfrm>
            <a:custGeom>
              <a:avLst/>
              <a:gdLst/>
              <a:ahLst/>
              <a:cxnLst/>
              <a:rect l="l" t="t" r="r" b="b"/>
              <a:pathLst>
                <a:path w="622212" h="546537" extrusionOk="0">
                  <a:moveTo>
                    <a:pt x="5567" y="284470"/>
                  </a:moveTo>
                  <a:lnTo>
                    <a:pt x="492238" y="543276"/>
                  </a:lnTo>
                  <a:lnTo>
                    <a:pt x="618530" y="353081"/>
                  </a:lnTo>
                  <a:lnTo>
                    <a:pt x="190717" y="5567"/>
                  </a:lnTo>
                  <a:lnTo>
                    <a:pt x="5567" y="284470"/>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4278;p9">
              <a:extLst>
                <a:ext uri="{FF2B5EF4-FFF2-40B4-BE49-F238E27FC236}">
                  <a16:creationId xmlns:a16="http://schemas.microsoft.com/office/drawing/2014/main" id="{4E81A7AE-CFDF-1AE7-8049-280AD57D1827}"/>
                </a:ext>
              </a:extLst>
            </p:cNvPr>
            <p:cNvSpPr/>
            <p:nvPr/>
          </p:nvSpPr>
          <p:spPr>
            <a:xfrm>
              <a:off x="2128460" y="4839292"/>
              <a:ext cx="177541" cy="177541"/>
            </a:xfrm>
            <a:custGeom>
              <a:avLst/>
              <a:gdLst/>
              <a:ahLst/>
              <a:cxnLst/>
              <a:rect l="l" t="t" r="r" b="b"/>
              <a:pathLst>
                <a:path w="344739" h="344739" extrusionOk="0">
                  <a:moveTo>
                    <a:pt x="322238" y="252786"/>
                  </a:moveTo>
                  <a:cubicBezTo>
                    <a:pt x="278599" y="334767"/>
                    <a:pt x="176775" y="365877"/>
                    <a:pt x="94795" y="322238"/>
                  </a:cubicBezTo>
                  <a:cubicBezTo>
                    <a:pt x="12814" y="278599"/>
                    <a:pt x="-18297" y="176775"/>
                    <a:pt x="25258" y="94795"/>
                  </a:cubicBezTo>
                  <a:cubicBezTo>
                    <a:pt x="68897" y="12814"/>
                    <a:pt x="170721" y="-18297"/>
                    <a:pt x="252702" y="25258"/>
                  </a:cubicBezTo>
                  <a:cubicBezTo>
                    <a:pt x="334767" y="68981"/>
                    <a:pt x="365877" y="170805"/>
                    <a:pt x="322238" y="252786"/>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4279;p9">
              <a:extLst>
                <a:ext uri="{FF2B5EF4-FFF2-40B4-BE49-F238E27FC236}">
                  <a16:creationId xmlns:a16="http://schemas.microsoft.com/office/drawing/2014/main" id="{7CCF0774-1B98-D839-4880-C927E7C271A4}"/>
                </a:ext>
              </a:extLst>
            </p:cNvPr>
            <p:cNvSpPr/>
            <p:nvPr/>
          </p:nvSpPr>
          <p:spPr>
            <a:xfrm>
              <a:off x="1719979" y="4865668"/>
              <a:ext cx="311778" cy="298788"/>
            </a:xfrm>
            <a:custGeom>
              <a:avLst/>
              <a:gdLst/>
              <a:ahLst/>
              <a:cxnLst/>
              <a:rect l="l" t="t" r="r" b="b"/>
              <a:pathLst>
                <a:path w="605395" h="580171" extrusionOk="0">
                  <a:moveTo>
                    <a:pt x="606338" y="260926"/>
                  </a:moveTo>
                  <a:lnTo>
                    <a:pt x="153216" y="574723"/>
                  </a:lnTo>
                  <a:lnTo>
                    <a:pt x="5567" y="400588"/>
                  </a:lnTo>
                  <a:lnTo>
                    <a:pt x="389909" y="5567"/>
                  </a:lnTo>
                  <a:lnTo>
                    <a:pt x="606338" y="260926"/>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 name="Google Shape;4280;p9">
              <a:extLst>
                <a:ext uri="{FF2B5EF4-FFF2-40B4-BE49-F238E27FC236}">
                  <a16:creationId xmlns:a16="http://schemas.microsoft.com/office/drawing/2014/main" id="{09653A03-E466-052F-859C-4004E477FE49}"/>
                </a:ext>
              </a:extLst>
            </p:cNvPr>
            <p:cNvSpPr/>
            <p:nvPr/>
          </p:nvSpPr>
          <p:spPr>
            <a:xfrm>
              <a:off x="1893720" y="4839326"/>
              <a:ext cx="177541" cy="177541"/>
            </a:xfrm>
            <a:custGeom>
              <a:avLst/>
              <a:gdLst/>
              <a:ahLst/>
              <a:cxnLst/>
              <a:rect l="l" t="t" r="r" b="b"/>
              <a:pathLst>
                <a:path w="344739" h="344739" extrusionOk="0">
                  <a:moveTo>
                    <a:pt x="35488" y="269538"/>
                  </a:moveTo>
                  <a:cubicBezTo>
                    <a:pt x="88376" y="345885"/>
                    <a:pt x="193143" y="364888"/>
                    <a:pt x="269491" y="312000"/>
                  </a:cubicBezTo>
                  <a:cubicBezTo>
                    <a:pt x="345838" y="259112"/>
                    <a:pt x="364840" y="154345"/>
                    <a:pt x="312036" y="77997"/>
                  </a:cubicBezTo>
                  <a:cubicBezTo>
                    <a:pt x="259148" y="1650"/>
                    <a:pt x="154381" y="-17353"/>
                    <a:pt x="78034" y="35451"/>
                  </a:cubicBezTo>
                  <a:cubicBezTo>
                    <a:pt x="1687" y="88255"/>
                    <a:pt x="-17400" y="193191"/>
                    <a:pt x="35488" y="269538"/>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9" name="Google Shape;4281;p9">
              <a:extLst>
                <a:ext uri="{FF2B5EF4-FFF2-40B4-BE49-F238E27FC236}">
                  <a16:creationId xmlns:a16="http://schemas.microsoft.com/office/drawing/2014/main" id="{8B5E5152-4F55-EB9C-81E1-2BD8FF19F80D}"/>
                </a:ext>
              </a:extLst>
            </p:cNvPr>
            <p:cNvSpPr/>
            <p:nvPr/>
          </p:nvSpPr>
          <p:spPr>
            <a:xfrm>
              <a:off x="1942590" y="5335266"/>
              <a:ext cx="121247" cy="121247"/>
            </a:xfrm>
            <a:custGeom>
              <a:avLst/>
              <a:gdLst/>
              <a:ahLst/>
              <a:cxnLst/>
              <a:rect l="l" t="t" r="r" b="b"/>
              <a:pathLst>
                <a:path w="235431" h="235431" extrusionOk="0">
                  <a:moveTo>
                    <a:pt x="235113" y="120340"/>
                  </a:moveTo>
                  <a:cubicBezTo>
                    <a:pt x="235113" y="183738"/>
                    <a:pt x="183738" y="235113"/>
                    <a:pt x="120340" y="235113"/>
                  </a:cubicBezTo>
                  <a:cubicBezTo>
                    <a:pt x="56941" y="235113"/>
                    <a:pt x="5567" y="183738"/>
                    <a:pt x="5567" y="120340"/>
                  </a:cubicBezTo>
                  <a:cubicBezTo>
                    <a:pt x="5567" y="56942"/>
                    <a:pt x="56941" y="5567"/>
                    <a:pt x="120340" y="5567"/>
                  </a:cubicBezTo>
                  <a:cubicBezTo>
                    <a:pt x="183738" y="5567"/>
                    <a:pt x="235113" y="56942"/>
                    <a:pt x="235113" y="120340"/>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4282;p9">
              <a:extLst>
                <a:ext uri="{FF2B5EF4-FFF2-40B4-BE49-F238E27FC236}">
                  <a16:creationId xmlns:a16="http://schemas.microsoft.com/office/drawing/2014/main" id="{D3B5292A-5BC5-BC61-2DBE-251BE3922322}"/>
                </a:ext>
              </a:extLst>
            </p:cNvPr>
            <p:cNvSpPr/>
            <p:nvPr/>
          </p:nvSpPr>
          <p:spPr>
            <a:xfrm>
              <a:off x="2134627" y="5335266"/>
              <a:ext cx="121247" cy="121247"/>
            </a:xfrm>
            <a:custGeom>
              <a:avLst/>
              <a:gdLst/>
              <a:ahLst/>
              <a:cxnLst/>
              <a:rect l="l" t="t" r="r" b="b"/>
              <a:pathLst>
                <a:path w="235431" h="235431" extrusionOk="0">
                  <a:moveTo>
                    <a:pt x="120340" y="5567"/>
                  </a:moveTo>
                  <a:cubicBezTo>
                    <a:pt x="183738" y="5567"/>
                    <a:pt x="235113" y="56942"/>
                    <a:pt x="235113" y="120340"/>
                  </a:cubicBezTo>
                  <a:cubicBezTo>
                    <a:pt x="235113" y="183738"/>
                    <a:pt x="183738" y="235113"/>
                    <a:pt x="120340" y="235113"/>
                  </a:cubicBezTo>
                  <a:cubicBezTo>
                    <a:pt x="56941" y="235113"/>
                    <a:pt x="5567" y="183738"/>
                    <a:pt x="5567" y="120340"/>
                  </a:cubicBezTo>
                  <a:cubicBezTo>
                    <a:pt x="5567" y="56942"/>
                    <a:pt x="57025" y="5567"/>
                    <a:pt x="120340" y="5567"/>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1" name="Google Shape;4283;p9">
              <a:extLst>
                <a:ext uri="{FF2B5EF4-FFF2-40B4-BE49-F238E27FC236}">
                  <a16:creationId xmlns:a16="http://schemas.microsoft.com/office/drawing/2014/main" id="{EC0580F0-61CB-B292-8D43-6B79491BEF81}"/>
                </a:ext>
              </a:extLst>
            </p:cNvPr>
            <p:cNvSpPr/>
            <p:nvPr/>
          </p:nvSpPr>
          <p:spPr>
            <a:xfrm>
              <a:off x="1918447" y="4839344"/>
              <a:ext cx="363742" cy="497980"/>
            </a:xfrm>
            <a:custGeom>
              <a:avLst/>
              <a:gdLst/>
              <a:ahLst/>
              <a:cxnLst/>
              <a:rect l="l" t="t" r="r" b="b"/>
              <a:pathLst>
                <a:path w="706295" h="966951" extrusionOk="0">
                  <a:moveTo>
                    <a:pt x="701074" y="129084"/>
                  </a:moveTo>
                  <a:lnTo>
                    <a:pt x="659958" y="967053"/>
                  </a:lnTo>
                  <a:lnTo>
                    <a:pt x="46826" y="967053"/>
                  </a:lnTo>
                  <a:lnTo>
                    <a:pt x="5710" y="129084"/>
                  </a:lnTo>
                  <a:cubicBezTo>
                    <a:pt x="2431" y="61902"/>
                    <a:pt x="55991" y="5567"/>
                    <a:pt x="123258" y="5567"/>
                  </a:cubicBezTo>
                  <a:lnTo>
                    <a:pt x="583443" y="5567"/>
                  </a:lnTo>
                  <a:cubicBezTo>
                    <a:pt x="650793" y="5567"/>
                    <a:pt x="704354" y="61818"/>
                    <a:pt x="701074" y="129084"/>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6" name="Google Shape;4284;p9">
              <a:extLst>
                <a:ext uri="{FF2B5EF4-FFF2-40B4-BE49-F238E27FC236}">
                  <a16:creationId xmlns:a16="http://schemas.microsoft.com/office/drawing/2014/main" id="{FBA79306-3DF3-2D4F-1C9C-5817F04F7DE4}"/>
                </a:ext>
              </a:extLst>
            </p:cNvPr>
            <p:cNvSpPr/>
            <p:nvPr/>
          </p:nvSpPr>
          <p:spPr>
            <a:xfrm>
              <a:off x="1939771" y="5335266"/>
              <a:ext cx="320439" cy="121247"/>
            </a:xfrm>
            <a:custGeom>
              <a:avLst/>
              <a:gdLst/>
              <a:ahLst/>
              <a:cxnLst/>
              <a:rect l="l" t="t" r="r" b="b"/>
              <a:pathLst>
                <a:path w="622212" h="235431" extrusionOk="0">
                  <a:moveTo>
                    <a:pt x="618614" y="5567"/>
                  </a:moveTo>
                  <a:lnTo>
                    <a:pt x="612728" y="125973"/>
                  </a:lnTo>
                  <a:cubicBezTo>
                    <a:pt x="609701" y="187102"/>
                    <a:pt x="559252" y="235113"/>
                    <a:pt x="498124" y="235113"/>
                  </a:cubicBezTo>
                  <a:lnTo>
                    <a:pt x="126057" y="235113"/>
                  </a:lnTo>
                  <a:cubicBezTo>
                    <a:pt x="64845" y="235113"/>
                    <a:pt x="14395" y="187102"/>
                    <a:pt x="11452" y="125973"/>
                  </a:cubicBezTo>
                  <a:lnTo>
                    <a:pt x="11200" y="120340"/>
                  </a:lnTo>
                  <a:lnTo>
                    <a:pt x="5567" y="5567"/>
                  </a:lnTo>
                  <a:lnTo>
                    <a:pt x="618614" y="5567"/>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7" name="Google Shape;4285;p9">
              <a:extLst>
                <a:ext uri="{FF2B5EF4-FFF2-40B4-BE49-F238E27FC236}">
                  <a16:creationId xmlns:a16="http://schemas.microsoft.com/office/drawing/2014/main" id="{CDF00661-2DD4-7B0F-F0D6-401A7FA3ED19}"/>
                </a:ext>
              </a:extLst>
            </p:cNvPr>
            <p:cNvSpPr/>
            <p:nvPr/>
          </p:nvSpPr>
          <p:spPr>
            <a:xfrm>
              <a:off x="2180208" y="5919963"/>
              <a:ext cx="77944" cy="77944"/>
            </a:xfrm>
            <a:custGeom>
              <a:avLst/>
              <a:gdLst/>
              <a:ahLst/>
              <a:cxnLst/>
              <a:rect l="l" t="t" r="r" b="b"/>
              <a:pathLst>
                <a:path w="151348" h="151348" extrusionOk="0">
                  <a:moveTo>
                    <a:pt x="147499" y="76533"/>
                  </a:moveTo>
                  <a:cubicBezTo>
                    <a:pt x="147499" y="115716"/>
                    <a:pt x="115715" y="147499"/>
                    <a:pt x="76533" y="147499"/>
                  </a:cubicBezTo>
                  <a:cubicBezTo>
                    <a:pt x="37350" y="147499"/>
                    <a:pt x="5567" y="115716"/>
                    <a:pt x="5567" y="76533"/>
                  </a:cubicBezTo>
                  <a:cubicBezTo>
                    <a:pt x="5567" y="37350"/>
                    <a:pt x="37350" y="5567"/>
                    <a:pt x="76533" y="5567"/>
                  </a:cubicBezTo>
                  <a:cubicBezTo>
                    <a:pt x="115715" y="5567"/>
                    <a:pt x="147499" y="37350"/>
                    <a:pt x="147499" y="76533"/>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8" name="Google Shape;4286;p9">
              <a:extLst>
                <a:ext uri="{FF2B5EF4-FFF2-40B4-BE49-F238E27FC236}">
                  <a16:creationId xmlns:a16="http://schemas.microsoft.com/office/drawing/2014/main" id="{2C21E8BD-4F3B-167A-C517-B18F91EF5271}"/>
                </a:ext>
              </a:extLst>
            </p:cNvPr>
            <p:cNvSpPr/>
            <p:nvPr/>
          </p:nvSpPr>
          <p:spPr>
            <a:xfrm>
              <a:off x="2153102" y="5354217"/>
              <a:ext cx="103926" cy="103926"/>
            </a:xfrm>
            <a:custGeom>
              <a:avLst/>
              <a:gdLst/>
              <a:ahLst/>
              <a:cxnLst/>
              <a:rect l="l" t="t" r="r" b="b"/>
              <a:pathLst>
                <a:path w="201798" h="201798" extrusionOk="0">
                  <a:moveTo>
                    <a:pt x="200134" y="102851"/>
                  </a:moveTo>
                  <a:cubicBezTo>
                    <a:pt x="200134" y="156580"/>
                    <a:pt x="156579" y="200050"/>
                    <a:pt x="102851" y="200050"/>
                  </a:cubicBezTo>
                  <a:cubicBezTo>
                    <a:pt x="49122" y="200050"/>
                    <a:pt x="5567" y="156496"/>
                    <a:pt x="5567" y="102851"/>
                  </a:cubicBezTo>
                  <a:cubicBezTo>
                    <a:pt x="5567" y="49122"/>
                    <a:pt x="49122" y="5567"/>
                    <a:pt x="102851" y="5567"/>
                  </a:cubicBezTo>
                  <a:cubicBezTo>
                    <a:pt x="156579" y="5567"/>
                    <a:pt x="200134" y="49122"/>
                    <a:pt x="200134" y="102851"/>
                  </a:cubicBez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9" name="Google Shape;4287;p9">
              <a:extLst>
                <a:ext uri="{FF2B5EF4-FFF2-40B4-BE49-F238E27FC236}">
                  <a16:creationId xmlns:a16="http://schemas.microsoft.com/office/drawing/2014/main" id="{C7C5434E-B412-A121-96FE-55E782EB17BD}"/>
                </a:ext>
              </a:extLst>
            </p:cNvPr>
            <p:cNvSpPr/>
            <p:nvPr/>
          </p:nvSpPr>
          <p:spPr>
            <a:xfrm>
              <a:off x="2153145" y="5404395"/>
              <a:ext cx="103926" cy="554273"/>
            </a:xfrm>
            <a:custGeom>
              <a:avLst/>
              <a:gdLst/>
              <a:ahLst/>
              <a:cxnLst/>
              <a:rect l="l" t="t" r="r" b="b"/>
              <a:pathLst>
                <a:path w="201798" h="1076259" extrusionOk="0">
                  <a:moveTo>
                    <a:pt x="58119" y="1076109"/>
                  </a:moveTo>
                  <a:lnTo>
                    <a:pt x="5567" y="5567"/>
                  </a:lnTo>
                  <a:lnTo>
                    <a:pt x="200050" y="5567"/>
                  </a:lnTo>
                  <a:lnTo>
                    <a:pt x="200050" y="1076109"/>
                  </a:lnTo>
                  <a:lnTo>
                    <a:pt x="58119" y="1076109"/>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0" name="Google Shape;4288;p9">
              <a:extLst>
                <a:ext uri="{FF2B5EF4-FFF2-40B4-BE49-F238E27FC236}">
                  <a16:creationId xmlns:a16="http://schemas.microsoft.com/office/drawing/2014/main" id="{B4F6BE24-D617-541C-12FE-86263DEE462B}"/>
                </a:ext>
              </a:extLst>
            </p:cNvPr>
            <p:cNvSpPr/>
            <p:nvPr/>
          </p:nvSpPr>
          <p:spPr>
            <a:xfrm>
              <a:off x="2180208" y="5956566"/>
              <a:ext cx="125578" cy="47633"/>
            </a:xfrm>
            <a:custGeom>
              <a:avLst/>
              <a:gdLst/>
              <a:ahLst/>
              <a:cxnLst/>
              <a:rect l="l" t="t" r="r" b="b"/>
              <a:pathLst>
                <a:path w="243840" h="92491" extrusionOk="0">
                  <a:moveTo>
                    <a:pt x="218969" y="89650"/>
                  </a:moveTo>
                  <a:lnTo>
                    <a:pt x="5567" y="89650"/>
                  </a:lnTo>
                  <a:lnTo>
                    <a:pt x="5567" y="5567"/>
                  </a:lnTo>
                  <a:lnTo>
                    <a:pt x="147583" y="5567"/>
                  </a:lnTo>
                  <a:lnTo>
                    <a:pt x="229059" y="50047"/>
                  </a:lnTo>
                  <a:cubicBezTo>
                    <a:pt x="235869" y="53746"/>
                    <a:pt x="240074" y="60809"/>
                    <a:pt x="240074" y="68545"/>
                  </a:cubicBezTo>
                  <a:cubicBezTo>
                    <a:pt x="240074" y="80232"/>
                    <a:pt x="230573" y="89650"/>
                    <a:pt x="218969" y="89650"/>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1" name="Google Shape;4289;p9">
              <a:extLst>
                <a:ext uri="{FF2B5EF4-FFF2-40B4-BE49-F238E27FC236}">
                  <a16:creationId xmlns:a16="http://schemas.microsoft.com/office/drawing/2014/main" id="{D4AF60E2-52AB-E986-1919-156CBB3A047A}"/>
                </a:ext>
              </a:extLst>
            </p:cNvPr>
            <p:cNvSpPr/>
            <p:nvPr/>
          </p:nvSpPr>
          <p:spPr>
            <a:xfrm>
              <a:off x="2409803" y="5446291"/>
              <a:ext cx="77944" cy="77944"/>
            </a:xfrm>
            <a:custGeom>
              <a:avLst/>
              <a:gdLst/>
              <a:ahLst/>
              <a:cxnLst/>
              <a:rect l="l" t="t" r="r" b="b"/>
              <a:pathLst>
                <a:path w="151348" h="151348" extrusionOk="0">
                  <a:moveTo>
                    <a:pt x="100326" y="9685"/>
                  </a:moveTo>
                  <a:cubicBezTo>
                    <a:pt x="137238" y="22802"/>
                    <a:pt x="156493" y="63414"/>
                    <a:pt x="143376" y="100326"/>
                  </a:cubicBezTo>
                  <a:cubicBezTo>
                    <a:pt x="130259" y="137238"/>
                    <a:pt x="89648" y="156493"/>
                    <a:pt x="52735" y="143376"/>
                  </a:cubicBezTo>
                  <a:cubicBezTo>
                    <a:pt x="15823" y="130259"/>
                    <a:pt x="-3432" y="89648"/>
                    <a:pt x="9685" y="52735"/>
                  </a:cubicBezTo>
                  <a:cubicBezTo>
                    <a:pt x="22802" y="15823"/>
                    <a:pt x="63414" y="-3432"/>
                    <a:pt x="100326" y="9685"/>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2" name="Google Shape;4290;p9">
              <a:extLst>
                <a:ext uri="{FF2B5EF4-FFF2-40B4-BE49-F238E27FC236}">
                  <a16:creationId xmlns:a16="http://schemas.microsoft.com/office/drawing/2014/main" id="{4FA3C8B9-8571-9844-53AA-05F289851839}"/>
                </a:ext>
              </a:extLst>
            </p:cNvPr>
            <p:cNvSpPr/>
            <p:nvPr/>
          </p:nvSpPr>
          <p:spPr>
            <a:xfrm>
              <a:off x="1871500" y="5260229"/>
              <a:ext cx="103926" cy="103926"/>
            </a:xfrm>
            <a:custGeom>
              <a:avLst/>
              <a:gdLst/>
              <a:ahLst/>
              <a:cxnLst/>
              <a:rect l="l" t="t" r="r" b="b"/>
              <a:pathLst>
                <a:path w="201798" h="201798" extrusionOk="0">
                  <a:moveTo>
                    <a:pt x="135407" y="11217"/>
                  </a:moveTo>
                  <a:cubicBezTo>
                    <a:pt x="186025" y="29211"/>
                    <a:pt x="212427" y="84874"/>
                    <a:pt x="194433" y="135407"/>
                  </a:cubicBezTo>
                  <a:cubicBezTo>
                    <a:pt x="176440" y="186025"/>
                    <a:pt x="120777" y="212428"/>
                    <a:pt x="70243" y="194434"/>
                  </a:cubicBezTo>
                  <a:cubicBezTo>
                    <a:pt x="19626" y="176440"/>
                    <a:pt x="-6776" y="120777"/>
                    <a:pt x="11217" y="70243"/>
                  </a:cubicBezTo>
                  <a:cubicBezTo>
                    <a:pt x="29127" y="19626"/>
                    <a:pt x="84790" y="-6776"/>
                    <a:pt x="135407" y="11217"/>
                  </a:cubicBez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3" name="Google Shape;4291;p9">
              <a:extLst>
                <a:ext uri="{FF2B5EF4-FFF2-40B4-BE49-F238E27FC236}">
                  <a16:creationId xmlns:a16="http://schemas.microsoft.com/office/drawing/2014/main" id="{05E43DD2-6FF7-B828-433B-BE04A3EB6DDC}"/>
                </a:ext>
              </a:extLst>
            </p:cNvPr>
            <p:cNvSpPr/>
            <p:nvPr/>
          </p:nvSpPr>
          <p:spPr>
            <a:xfrm>
              <a:off x="1904816" y="5263143"/>
              <a:ext cx="558604" cy="255485"/>
            </a:xfrm>
            <a:custGeom>
              <a:avLst/>
              <a:gdLst/>
              <a:ahLst/>
              <a:cxnLst/>
              <a:rect l="l" t="t" r="r" b="b"/>
              <a:pathLst>
                <a:path w="1084667" h="496088" extrusionOk="0">
                  <a:moveTo>
                    <a:pt x="1031797" y="498376"/>
                  </a:moveTo>
                  <a:lnTo>
                    <a:pt x="5567" y="188783"/>
                  </a:lnTo>
                  <a:lnTo>
                    <a:pt x="70731" y="5567"/>
                  </a:lnTo>
                  <a:lnTo>
                    <a:pt x="1079388" y="364684"/>
                  </a:lnTo>
                  <a:lnTo>
                    <a:pt x="1031797" y="498376"/>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4" name="Google Shape;4292;p9">
              <a:extLst>
                <a:ext uri="{FF2B5EF4-FFF2-40B4-BE49-F238E27FC236}">
                  <a16:creationId xmlns:a16="http://schemas.microsoft.com/office/drawing/2014/main" id="{B5751903-D158-FDFE-93F6-8755F8CA8446}"/>
                </a:ext>
              </a:extLst>
            </p:cNvPr>
            <p:cNvSpPr/>
            <p:nvPr/>
          </p:nvSpPr>
          <p:spPr>
            <a:xfrm>
              <a:off x="2434132" y="5448415"/>
              <a:ext cx="69284" cy="129908"/>
            </a:xfrm>
            <a:custGeom>
              <a:avLst/>
              <a:gdLst/>
              <a:ahLst/>
              <a:cxnLst/>
              <a:rect l="l" t="t" r="r" b="b"/>
              <a:pathLst>
                <a:path w="134532" h="252248" extrusionOk="0">
                  <a:moveTo>
                    <a:pt x="60809" y="234777"/>
                  </a:moveTo>
                  <a:lnTo>
                    <a:pt x="132364" y="33734"/>
                  </a:lnTo>
                  <a:lnTo>
                    <a:pt x="53157" y="5567"/>
                  </a:lnTo>
                  <a:lnTo>
                    <a:pt x="5567" y="139342"/>
                  </a:lnTo>
                  <a:lnTo>
                    <a:pt x="20113" y="230993"/>
                  </a:lnTo>
                  <a:cubicBezTo>
                    <a:pt x="21290" y="238644"/>
                    <a:pt x="26588" y="244950"/>
                    <a:pt x="33903" y="247557"/>
                  </a:cubicBezTo>
                  <a:cubicBezTo>
                    <a:pt x="44749" y="251509"/>
                    <a:pt x="56857" y="245791"/>
                    <a:pt x="60809" y="234777"/>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5" name="Google Shape;4293;p9">
              <a:extLst>
                <a:ext uri="{FF2B5EF4-FFF2-40B4-BE49-F238E27FC236}">
                  <a16:creationId xmlns:a16="http://schemas.microsoft.com/office/drawing/2014/main" id="{3AF3BD58-9352-1D04-377B-17A96F8166E6}"/>
                </a:ext>
              </a:extLst>
            </p:cNvPr>
            <p:cNvSpPr/>
            <p:nvPr/>
          </p:nvSpPr>
          <p:spPr>
            <a:xfrm>
              <a:off x="2050232" y="4718909"/>
              <a:ext cx="116917" cy="125578"/>
            </a:xfrm>
            <a:custGeom>
              <a:avLst/>
              <a:gdLst/>
              <a:ahLst/>
              <a:cxnLst/>
              <a:rect l="l" t="t" r="r" b="b"/>
              <a:pathLst>
                <a:path w="227023" h="243840" extrusionOk="0">
                  <a:moveTo>
                    <a:pt x="215438" y="245119"/>
                  </a:moveTo>
                  <a:lnTo>
                    <a:pt x="5567" y="233011"/>
                  </a:lnTo>
                  <a:lnTo>
                    <a:pt x="18684" y="5567"/>
                  </a:lnTo>
                  <a:lnTo>
                    <a:pt x="228555" y="17759"/>
                  </a:lnTo>
                  <a:lnTo>
                    <a:pt x="215438" y="245119"/>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6" name="Google Shape;4294;p9">
              <a:extLst>
                <a:ext uri="{FF2B5EF4-FFF2-40B4-BE49-F238E27FC236}">
                  <a16:creationId xmlns:a16="http://schemas.microsoft.com/office/drawing/2014/main" id="{C473FD3B-5379-753C-BEC4-E463191CB62E}"/>
                </a:ext>
              </a:extLst>
            </p:cNvPr>
            <p:cNvSpPr/>
            <p:nvPr/>
          </p:nvSpPr>
          <p:spPr>
            <a:xfrm>
              <a:off x="2050143" y="4785127"/>
              <a:ext cx="112587" cy="112587"/>
            </a:xfrm>
            <a:custGeom>
              <a:avLst/>
              <a:gdLst/>
              <a:ahLst/>
              <a:cxnLst/>
              <a:rect l="l" t="t" r="r" b="b"/>
              <a:pathLst>
                <a:path w="218615" h="218615" extrusionOk="0">
                  <a:moveTo>
                    <a:pt x="215609" y="116736"/>
                  </a:moveTo>
                  <a:cubicBezTo>
                    <a:pt x="212246" y="174669"/>
                    <a:pt x="162553" y="218896"/>
                    <a:pt x="104619" y="215617"/>
                  </a:cubicBezTo>
                  <a:cubicBezTo>
                    <a:pt x="46687" y="212254"/>
                    <a:pt x="2459" y="162561"/>
                    <a:pt x="5738" y="104628"/>
                  </a:cubicBezTo>
                  <a:cubicBezTo>
                    <a:pt x="9102" y="46695"/>
                    <a:pt x="58794" y="2383"/>
                    <a:pt x="116727" y="5746"/>
                  </a:cubicBezTo>
                  <a:cubicBezTo>
                    <a:pt x="174661" y="9110"/>
                    <a:pt x="218972" y="58803"/>
                    <a:pt x="215609" y="116736"/>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7" name="Google Shape;4295;p9">
              <a:extLst>
                <a:ext uri="{FF2B5EF4-FFF2-40B4-BE49-F238E27FC236}">
                  <a16:creationId xmlns:a16="http://schemas.microsoft.com/office/drawing/2014/main" id="{D3531423-6EB5-A2D8-7928-C4F05E49B29E}"/>
                </a:ext>
              </a:extLst>
            </p:cNvPr>
            <p:cNvSpPr/>
            <p:nvPr/>
          </p:nvSpPr>
          <p:spPr>
            <a:xfrm>
              <a:off x="1882785" y="5273031"/>
              <a:ext cx="160220" cy="160220"/>
            </a:xfrm>
            <a:custGeom>
              <a:avLst/>
              <a:gdLst/>
              <a:ahLst/>
              <a:cxnLst/>
              <a:rect l="l" t="t" r="r" b="b"/>
              <a:pathLst>
                <a:path w="311106" h="311106" extrusionOk="0">
                  <a:moveTo>
                    <a:pt x="147246" y="313478"/>
                  </a:moveTo>
                  <a:lnTo>
                    <a:pt x="5567" y="139511"/>
                  </a:lnTo>
                  <a:lnTo>
                    <a:pt x="145817" y="5567"/>
                  </a:lnTo>
                  <a:lnTo>
                    <a:pt x="312889" y="155570"/>
                  </a:lnTo>
                  <a:lnTo>
                    <a:pt x="147246" y="313478"/>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8" name="Google Shape;4296;p9">
              <a:extLst>
                <a:ext uri="{FF2B5EF4-FFF2-40B4-BE49-F238E27FC236}">
                  <a16:creationId xmlns:a16="http://schemas.microsoft.com/office/drawing/2014/main" id="{C4F95011-DFF1-F18D-E8B9-DCDF6E844094}"/>
                </a:ext>
              </a:extLst>
            </p:cNvPr>
            <p:cNvSpPr/>
            <p:nvPr/>
          </p:nvSpPr>
          <p:spPr>
            <a:xfrm>
              <a:off x="1703292" y="5051428"/>
              <a:ext cx="121247" cy="121247"/>
            </a:xfrm>
            <a:custGeom>
              <a:avLst/>
              <a:gdLst/>
              <a:ahLst/>
              <a:cxnLst/>
              <a:rect l="l" t="t" r="r" b="b"/>
              <a:pathLst>
                <a:path w="235431" h="235431" extrusionOk="0">
                  <a:moveTo>
                    <a:pt x="232822" y="142349"/>
                  </a:moveTo>
                  <a:cubicBezTo>
                    <a:pt x="220630" y="204486"/>
                    <a:pt x="160342" y="245014"/>
                    <a:pt x="98205" y="232822"/>
                  </a:cubicBezTo>
                  <a:cubicBezTo>
                    <a:pt x="36068" y="220630"/>
                    <a:pt x="-4460" y="160342"/>
                    <a:pt x="7732" y="98205"/>
                  </a:cubicBezTo>
                  <a:cubicBezTo>
                    <a:pt x="19924" y="36068"/>
                    <a:pt x="80212" y="-4460"/>
                    <a:pt x="142349" y="7732"/>
                  </a:cubicBezTo>
                  <a:cubicBezTo>
                    <a:pt x="204486" y="19924"/>
                    <a:pt x="244930" y="80212"/>
                    <a:pt x="232822" y="142349"/>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9" name="Google Shape;4297;p9">
              <a:extLst>
                <a:ext uri="{FF2B5EF4-FFF2-40B4-BE49-F238E27FC236}">
                  <a16:creationId xmlns:a16="http://schemas.microsoft.com/office/drawing/2014/main" id="{B6D989E0-19A8-1D26-6029-C344C3064A8C}"/>
                </a:ext>
              </a:extLst>
            </p:cNvPr>
            <p:cNvSpPr/>
            <p:nvPr/>
          </p:nvSpPr>
          <p:spPr>
            <a:xfrm>
              <a:off x="2142520" y="5143792"/>
              <a:ext cx="212183" cy="30311"/>
            </a:xfrm>
            <a:custGeom>
              <a:avLst/>
              <a:gdLst/>
              <a:ahLst/>
              <a:cxnLst/>
              <a:rect l="l" t="t" r="r" b="b"/>
              <a:pathLst>
                <a:path w="412005" h="58857" extrusionOk="0">
                  <a:moveTo>
                    <a:pt x="5567" y="5567"/>
                  </a:moveTo>
                  <a:lnTo>
                    <a:pt x="409164" y="5567"/>
                  </a:lnTo>
                  <a:lnTo>
                    <a:pt x="409164" y="56016"/>
                  </a:lnTo>
                  <a:lnTo>
                    <a:pt x="5567" y="56016"/>
                  </a:lnTo>
                  <a:close/>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0" name="Google Shape;4298;p9">
              <a:extLst>
                <a:ext uri="{FF2B5EF4-FFF2-40B4-BE49-F238E27FC236}">
                  <a16:creationId xmlns:a16="http://schemas.microsoft.com/office/drawing/2014/main" id="{947FC813-EB48-8880-DADA-27B10801578F}"/>
                </a:ext>
              </a:extLst>
            </p:cNvPr>
            <p:cNvSpPr/>
            <p:nvPr/>
          </p:nvSpPr>
          <p:spPr>
            <a:xfrm>
              <a:off x="2333863" y="4872738"/>
              <a:ext cx="433026" cy="298788"/>
            </a:xfrm>
            <a:custGeom>
              <a:avLst/>
              <a:gdLst/>
              <a:ahLst/>
              <a:cxnLst/>
              <a:rect l="l" t="t" r="r" b="b"/>
              <a:pathLst>
                <a:path w="840827" h="580171" extrusionOk="0">
                  <a:moveTo>
                    <a:pt x="839584" y="5567"/>
                  </a:moveTo>
                  <a:lnTo>
                    <a:pt x="812761" y="581534"/>
                  </a:lnTo>
                  <a:lnTo>
                    <a:pt x="5567" y="581534"/>
                  </a:lnTo>
                  <a:lnTo>
                    <a:pt x="32389" y="5567"/>
                  </a:lnTo>
                  <a:lnTo>
                    <a:pt x="839584" y="5567"/>
                  </a:lnTo>
                </a:path>
              </a:pathLst>
            </a:custGeom>
            <a:solidFill>
              <a:srgbClr val="7D7D7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1" name="Google Shape;4299;p9">
              <a:extLst>
                <a:ext uri="{FF2B5EF4-FFF2-40B4-BE49-F238E27FC236}">
                  <a16:creationId xmlns:a16="http://schemas.microsoft.com/office/drawing/2014/main" id="{93947B4C-6A2A-9A89-1E3B-40639C3D2BED}"/>
                </a:ext>
              </a:extLst>
            </p:cNvPr>
            <p:cNvSpPr/>
            <p:nvPr/>
          </p:nvSpPr>
          <p:spPr>
            <a:xfrm>
              <a:off x="2518537" y="4990917"/>
              <a:ext cx="64954" cy="64954"/>
            </a:xfrm>
            <a:custGeom>
              <a:avLst/>
              <a:gdLst/>
              <a:ahLst/>
              <a:cxnLst/>
              <a:rect l="l" t="t" r="r" b="b"/>
              <a:pathLst>
                <a:path w="126124" h="126124" extrusionOk="0">
                  <a:moveTo>
                    <a:pt x="123348" y="64425"/>
                  </a:moveTo>
                  <a:cubicBezTo>
                    <a:pt x="121834" y="96965"/>
                    <a:pt x="94256" y="123283"/>
                    <a:pt x="61716" y="123283"/>
                  </a:cubicBezTo>
                  <a:cubicBezTo>
                    <a:pt x="29176" y="123283"/>
                    <a:pt x="4119" y="96965"/>
                    <a:pt x="5632" y="64425"/>
                  </a:cubicBezTo>
                  <a:cubicBezTo>
                    <a:pt x="7146" y="31885"/>
                    <a:pt x="34725" y="5567"/>
                    <a:pt x="67265" y="5567"/>
                  </a:cubicBezTo>
                  <a:cubicBezTo>
                    <a:pt x="99721" y="5567"/>
                    <a:pt x="124862" y="31969"/>
                    <a:pt x="123348" y="64425"/>
                  </a:cubicBez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2" name="Google Shape;4300;p9">
              <a:extLst>
                <a:ext uri="{FF2B5EF4-FFF2-40B4-BE49-F238E27FC236}">
                  <a16:creationId xmlns:a16="http://schemas.microsoft.com/office/drawing/2014/main" id="{92AD80E7-4EB3-4DE6-112B-663370B7099A}"/>
                </a:ext>
              </a:extLst>
            </p:cNvPr>
            <p:cNvSpPr/>
            <p:nvPr/>
          </p:nvSpPr>
          <p:spPr>
            <a:xfrm>
              <a:off x="2333863" y="5104500"/>
              <a:ext cx="424366" cy="69284"/>
            </a:xfrm>
            <a:custGeom>
              <a:avLst/>
              <a:gdLst/>
              <a:ahLst/>
              <a:cxnLst/>
              <a:rect l="l" t="t" r="r" b="b"/>
              <a:pathLst>
                <a:path w="824011" h="134532" extrusionOk="0">
                  <a:moveTo>
                    <a:pt x="818647" y="5567"/>
                  </a:moveTo>
                  <a:lnTo>
                    <a:pt x="812761" y="132195"/>
                  </a:lnTo>
                  <a:lnTo>
                    <a:pt x="5567" y="132195"/>
                  </a:lnTo>
                  <a:lnTo>
                    <a:pt x="818647" y="5567"/>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3" name="Google Shape;4301;p9">
              <a:extLst>
                <a:ext uri="{FF2B5EF4-FFF2-40B4-BE49-F238E27FC236}">
                  <a16:creationId xmlns:a16="http://schemas.microsoft.com/office/drawing/2014/main" id="{6D0BAC0F-C2D8-0A3E-819C-4A290A26F062}"/>
                </a:ext>
              </a:extLst>
            </p:cNvPr>
            <p:cNvSpPr/>
            <p:nvPr/>
          </p:nvSpPr>
          <p:spPr>
            <a:xfrm>
              <a:off x="2198769" y="4532598"/>
              <a:ext cx="77944" cy="112587"/>
            </a:xfrm>
            <a:custGeom>
              <a:avLst/>
              <a:gdLst/>
              <a:ahLst/>
              <a:cxnLst/>
              <a:rect l="l" t="t" r="r" b="b"/>
              <a:pathLst>
                <a:path w="151348" h="218615" extrusionOk="0">
                  <a:moveTo>
                    <a:pt x="52569" y="211567"/>
                  </a:moveTo>
                  <a:lnTo>
                    <a:pt x="22131" y="214006"/>
                  </a:lnTo>
                  <a:lnTo>
                    <a:pt x="5567" y="8339"/>
                  </a:lnTo>
                  <a:lnTo>
                    <a:pt x="36005" y="5901"/>
                  </a:lnTo>
                  <a:cubicBezTo>
                    <a:pt x="92761" y="1360"/>
                    <a:pt x="142538" y="43654"/>
                    <a:pt x="147078" y="100410"/>
                  </a:cubicBezTo>
                  <a:cubicBezTo>
                    <a:pt x="151619" y="157166"/>
                    <a:pt x="109409" y="207027"/>
                    <a:pt x="52569" y="211567"/>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4" name="Google Shape;4302;p9">
              <a:extLst>
                <a:ext uri="{FF2B5EF4-FFF2-40B4-BE49-F238E27FC236}">
                  <a16:creationId xmlns:a16="http://schemas.microsoft.com/office/drawing/2014/main" id="{A8A74E93-14A8-826F-96BC-E3E445172CFE}"/>
                </a:ext>
              </a:extLst>
            </p:cNvPr>
            <p:cNvSpPr/>
            <p:nvPr/>
          </p:nvSpPr>
          <p:spPr>
            <a:xfrm>
              <a:off x="2016664" y="4667170"/>
              <a:ext cx="86605" cy="90935"/>
            </a:xfrm>
            <a:custGeom>
              <a:avLst/>
              <a:gdLst/>
              <a:ahLst/>
              <a:cxnLst/>
              <a:rect l="l" t="t" r="r" b="b"/>
              <a:pathLst>
                <a:path w="168165" h="176573" extrusionOk="0">
                  <a:moveTo>
                    <a:pt x="170789" y="165156"/>
                  </a:moveTo>
                  <a:lnTo>
                    <a:pt x="94610" y="171294"/>
                  </a:lnTo>
                  <a:cubicBezTo>
                    <a:pt x="52569" y="174657"/>
                    <a:pt x="15657" y="143294"/>
                    <a:pt x="12294" y="101253"/>
                  </a:cubicBezTo>
                  <a:lnTo>
                    <a:pt x="5567" y="17843"/>
                  </a:lnTo>
                  <a:lnTo>
                    <a:pt x="157925" y="5567"/>
                  </a:lnTo>
                  <a:lnTo>
                    <a:pt x="170789" y="165156"/>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5" name="Google Shape;4303;p9">
              <a:extLst>
                <a:ext uri="{FF2B5EF4-FFF2-40B4-BE49-F238E27FC236}">
                  <a16:creationId xmlns:a16="http://schemas.microsoft.com/office/drawing/2014/main" id="{9A10E60D-FFFF-6EA9-C1F1-7C8807552163}"/>
                </a:ext>
              </a:extLst>
            </p:cNvPr>
            <p:cNvSpPr/>
            <p:nvPr/>
          </p:nvSpPr>
          <p:spPr>
            <a:xfrm>
              <a:off x="2158523" y="4500654"/>
              <a:ext cx="95266" cy="142899"/>
            </a:xfrm>
            <a:custGeom>
              <a:avLst/>
              <a:gdLst/>
              <a:ahLst/>
              <a:cxnLst/>
              <a:rect l="l" t="t" r="r" b="b"/>
              <a:pathLst>
                <a:path w="184982" h="277473" extrusionOk="0">
                  <a:moveTo>
                    <a:pt x="109577" y="269884"/>
                  </a:moveTo>
                  <a:lnTo>
                    <a:pt x="26840" y="276526"/>
                  </a:lnTo>
                  <a:lnTo>
                    <a:pt x="5567" y="11834"/>
                  </a:lnTo>
                  <a:lnTo>
                    <a:pt x="79476" y="5864"/>
                  </a:lnTo>
                  <a:cubicBezTo>
                    <a:pt x="129925" y="1828"/>
                    <a:pt x="174153" y="39413"/>
                    <a:pt x="178273" y="89947"/>
                  </a:cubicBezTo>
                  <a:lnTo>
                    <a:pt x="185588" y="180504"/>
                  </a:lnTo>
                  <a:cubicBezTo>
                    <a:pt x="189288" y="226245"/>
                    <a:pt x="155234" y="266184"/>
                    <a:pt x="109577" y="269884"/>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6" name="Google Shape;4304;p9">
              <a:extLst>
                <a:ext uri="{FF2B5EF4-FFF2-40B4-BE49-F238E27FC236}">
                  <a16:creationId xmlns:a16="http://schemas.microsoft.com/office/drawing/2014/main" id="{72ACC4F4-5654-3D29-BFFE-9FC3D83E9FA3}"/>
                </a:ext>
              </a:extLst>
            </p:cNvPr>
            <p:cNvSpPr/>
            <p:nvPr/>
          </p:nvSpPr>
          <p:spPr>
            <a:xfrm>
              <a:off x="2056798" y="4541418"/>
              <a:ext cx="190531" cy="255485"/>
            </a:xfrm>
            <a:custGeom>
              <a:avLst/>
              <a:gdLst/>
              <a:ahLst/>
              <a:cxnLst/>
              <a:rect l="l" t="t" r="r" b="b"/>
              <a:pathLst>
                <a:path w="369964" h="496088" extrusionOk="0">
                  <a:moveTo>
                    <a:pt x="301168" y="470090"/>
                  </a:moveTo>
                  <a:lnTo>
                    <a:pt x="30674" y="491867"/>
                  </a:lnTo>
                  <a:lnTo>
                    <a:pt x="6122" y="187319"/>
                  </a:lnTo>
                  <a:cubicBezTo>
                    <a:pt x="-1362" y="94660"/>
                    <a:pt x="67754" y="13520"/>
                    <a:pt x="160329" y="6121"/>
                  </a:cubicBezTo>
                  <a:cubicBezTo>
                    <a:pt x="249793" y="-1110"/>
                    <a:pt x="329167" y="63213"/>
                    <a:pt x="340687" y="152257"/>
                  </a:cubicBezTo>
                  <a:lnTo>
                    <a:pt x="370704" y="384157"/>
                  </a:lnTo>
                  <a:cubicBezTo>
                    <a:pt x="376422" y="427460"/>
                    <a:pt x="344639" y="466642"/>
                    <a:pt x="301168" y="470090"/>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7" name="Google Shape;4305;p9">
              <a:extLst>
                <a:ext uri="{FF2B5EF4-FFF2-40B4-BE49-F238E27FC236}">
                  <a16:creationId xmlns:a16="http://schemas.microsoft.com/office/drawing/2014/main" id="{0469B26D-00FB-9FDF-5714-BDD990870675}"/>
                </a:ext>
              </a:extLst>
            </p:cNvPr>
            <p:cNvSpPr/>
            <p:nvPr/>
          </p:nvSpPr>
          <p:spPr>
            <a:xfrm>
              <a:off x="2011806" y="4530081"/>
              <a:ext cx="99596" cy="160220"/>
            </a:xfrm>
            <a:custGeom>
              <a:avLst/>
              <a:gdLst/>
              <a:ahLst/>
              <a:cxnLst/>
              <a:rect l="l" t="t" r="r" b="b"/>
              <a:pathLst>
                <a:path w="193390" h="311106" extrusionOk="0">
                  <a:moveTo>
                    <a:pt x="146155" y="7417"/>
                  </a:moveTo>
                  <a:lnTo>
                    <a:pt x="168941" y="5567"/>
                  </a:lnTo>
                  <a:lnTo>
                    <a:pt x="192064" y="292289"/>
                  </a:lnTo>
                  <a:lnTo>
                    <a:pt x="16920" y="306415"/>
                  </a:lnTo>
                  <a:lnTo>
                    <a:pt x="6073" y="171966"/>
                  </a:lnTo>
                  <a:cubicBezTo>
                    <a:pt x="-738" y="87884"/>
                    <a:pt x="61988" y="14227"/>
                    <a:pt x="146155" y="7417"/>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8" name="Google Shape;4306;p9">
              <a:extLst>
                <a:ext uri="{FF2B5EF4-FFF2-40B4-BE49-F238E27FC236}">
                  <a16:creationId xmlns:a16="http://schemas.microsoft.com/office/drawing/2014/main" id="{A70067D6-E679-6903-A35A-84D58678093E}"/>
                </a:ext>
              </a:extLst>
            </p:cNvPr>
            <p:cNvSpPr/>
            <p:nvPr/>
          </p:nvSpPr>
          <p:spPr>
            <a:xfrm>
              <a:off x="2036494" y="4649269"/>
              <a:ext cx="51963" cy="51963"/>
            </a:xfrm>
            <a:custGeom>
              <a:avLst/>
              <a:gdLst/>
              <a:ahLst/>
              <a:cxnLst/>
              <a:rect l="l" t="t" r="r" b="b"/>
              <a:pathLst>
                <a:path w="100899" h="100899" extrusionOk="0">
                  <a:moveTo>
                    <a:pt x="55072" y="97197"/>
                  </a:moveTo>
                  <a:lnTo>
                    <a:pt x="100813" y="93497"/>
                  </a:lnTo>
                  <a:lnTo>
                    <a:pt x="97113" y="47756"/>
                  </a:lnTo>
                  <a:cubicBezTo>
                    <a:pt x="95095" y="22532"/>
                    <a:pt x="72981" y="3697"/>
                    <a:pt x="47756" y="5715"/>
                  </a:cubicBezTo>
                  <a:cubicBezTo>
                    <a:pt x="22532" y="7733"/>
                    <a:pt x="3697" y="29847"/>
                    <a:pt x="5715" y="55072"/>
                  </a:cubicBezTo>
                  <a:cubicBezTo>
                    <a:pt x="7733" y="80381"/>
                    <a:pt x="29847" y="99215"/>
                    <a:pt x="55072" y="97197"/>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9" name="Google Shape;4307;p9">
              <a:extLst>
                <a:ext uri="{FF2B5EF4-FFF2-40B4-BE49-F238E27FC236}">
                  <a16:creationId xmlns:a16="http://schemas.microsoft.com/office/drawing/2014/main" id="{DFA31CE2-450C-C476-34F2-37CA4A584BA5}"/>
                </a:ext>
              </a:extLst>
            </p:cNvPr>
            <p:cNvSpPr/>
            <p:nvPr/>
          </p:nvSpPr>
          <p:spPr>
            <a:xfrm>
              <a:off x="2079013" y="4504609"/>
              <a:ext cx="164550" cy="99596"/>
            </a:xfrm>
            <a:custGeom>
              <a:avLst/>
              <a:gdLst/>
              <a:ahLst/>
              <a:cxnLst/>
              <a:rect l="l" t="t" r="r" b="b"/>
              <a:pathLst>
                <a:path w="319514" h="193390" extrusionOk="0">
                  <a:moveTo>
                    <a:pt x="317880" y="175528"/>
                  </a:moveTo>
                  <a:lnTo>
                    <a:pt x="144333" y="189486"/>
                  </a:lnTo>
                  <a:cubicBezTo>
                    <a:pt x="73620" y="195203"/>
                    <a:pt x="11483" y="142315"/>
                    <a:pt x="5765" y="71601"/>
                  </a:cubicBezTo>
                  <a:cubicBezTo>
                    <a:pt x="3074" y="37968"/>
                    <a:pt x="28131" y="8456"/>
                    <a:pt x="61764" y="5765"/>
                  </a:cubicBezTo>
                  <a:cubicBezTo>
                    <a:pt x="95397" y="3074"/>
                    <a:pt x="124910" y="28131"/>
                    <a:pt x="127601" y="61764"/>
                  </a:cubicBezTo>
                  <a:cubicBezTo>
                    <a:pt x="127853" y="65295"/>
                    <a:pt x="130964" y="67902"/>
                    <a:pt x="134495" y="67650"/>
                  </a:cubicBezTo>
                  <a:lnTo>
                    <a:pt x="308042" y="53692"/>
                  </a:lnTo>
                  <a:lnTo>
                    <a:pt x="317880" y="175528"/>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0" name="Google Shape;4308;p9">
              <a:extLst>
                <a:ext uri="{FF2B5EF4-FFF2-40B4-BE49-F238E27FC236}">
                  <a16:creationId xmlns:a16="http://schemas.microsoft.com/office/drawing/2014/main" id="{CA46E1E5-71D1-BD91-9C24-6882D779C47B}"/>
                </a:ext>
              </a:extLst>
            </p:cNvPr>
            <p:cNvSpPr/>
            <p:nvPr/>
          </p:nvSpPr>
          <p:spPr>
            <a:xfrm>
              <a:off x="2125591" y="4500575"/>
              <a:ext cx="112587" cy="69284"/>
            </a:xfrm>
            <a:custGeom>
              <a:avLst/>
              <a:gdLst/>
              <a:ahLst/>
              <a:cxnLst/>
              <a:rect l="l" t="t" r="r" b="b"/>
              <a:pathLst>
                <a:path w="218615" h="134532" extrusionOk="0">
                  <a:moveTo>
                    <a:pt x="157954" y="127601"/>
                  </a:moveTo>
                  <a:lnTo>
                    <a:pt x="71601" y="134579"/>
                  </a:lnTo>
                  <a:cubicBezTo>
                    <a:pt x="37968" y="137270"/>
                    <a:pt x="8455" y="112214"/>
                    <a:pt x="5765" y="78580"/>
                  </a:cubicBezTo>
                  <a:cubicBezTo>
                    <a:pt x="3074" y="44947"/>
                    <a:pt x="28131" y="15434"/>
                    <a:pt x="61764" y="12744"/>
                  </a:cubicBezTo>
                  <a:lnTo>
                    <a:pt x="148117" y="5765"/>
                  </a:lnTo>
                  <a:cubicBezTo>
                    <a:pt x="181750" y="3074"/>
                    <a:pt x="211263" y="28131"/>
                    <a:pt x="213954" y="61764"/>
                  </a:cubicBezTo>
                  <a:cubicBezTo>
                    <a:pt x="216645" y="95397"/>
                    <a:pt x="191587" y="124910"/>
                    <a:pt x="157954" y="127601"/>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1" name="Google Shape;4309;p9">
              <a:extLst>
                <a:ext uri="{FF2B5EF4-FFF2-40B4-BE49-F238E27FC236}">
                  <a16:creationId xmlns:a16="http://schemas.microsoft.com/office/drawing/2014/main" id="{CA574936-14DA-2614-CE3E-2D5CAE09F7FC}"/>
                </a:ext>
              </a:extLst>
            </p:cNvPr>
            <p:cNvSpPr/>
            <p:nvPr/>
          </p:nvSpPr>
          <p:spPr>
            <a:xfrm>
              <a:off x="2084233" y="4675584"/>
              <a:ext cx="168880" cy="138568"/>
            </a:xfrm>
            <a:custGeom>
              <a:avLst/>
              <a:gdLst/>
              <a:ahLst/>
              <a:cxnLst/>
              <a:rect l="l" t="t" r="r" b="b"/>
              <a:pathLst>
                <a:path w="327922" h="269064" extrusionOk="0">
                  <a:moveTo>
                    <a:pt x="325586" y="185420"/>
                  </a:moveTo>
                  <a:cubicBezTo>
                    <a:pt x="330042" y="220062"/>
                    <a:pt x="304649" y="251509"/>
                    <a:pt x="269839" y="254284"/>
                  </a:cubicBezTo>
                  <a:lnTo>
                    <a:pt x="148760" y="264037"/>
                  </a:lnTo>
                  <a:cubicBezTo>
                    <a:pt x="81494" y="269419"/>
                    <a:pt x="22467" y="219305"/>
                    <a:pt x="17086" y="151955"/>
                  </a:cubicBezTo>
                  <a:lnTo>
                    <a:pt x="5567" y="9267"/>
                  </a:lnTo>
                  <a:lnTo>
                    <a:pt x="51224" y="5567"/>
                  </a:lnTo>
                  <a:cubicBezTo>
                    <a:pt x="53494" y="33650"/>
                    <a:pt x="78046" y="54503"/>
                    <a:pt x="106130" y="52233"/>
                  </a:cubicBezTo>
                  <a:lnTo>
                    <a:pt x="306247" y="36089"/>
                  </a:lnTo>
                  <a:lnTo>
                    <a:pt x="325586" y="185420"/>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2" name="Google Shape;4310;p9">
              <a:extLst>
                <a:ext uri="{FF2B5EF4-FFF2-40B4-BE49-F238E27FC236}">
                  <a16:creationId xmlns:a16="http://schemas.microsoft.com/office/drawing/2014/main" id="{EA264155-FC9A-76BB-B6EB-327F4B4201AE}"/>
                </a:ext>
              </a:extLst>
            </p:cNvPr>
            <p:cNvSpPr/>
            <p:nvPr/>
          </p:nvSpPr>
          <p:spPr>
            <a:xfrm>
              <a:off x="2129797" y="5100364"/>
              <a:ext cx="73614" cy="73614"/>
            </a:xfrm>
            <a:custGeom>
              <a:avLst/>
              <a:gdLst/>
              <a:ahLst/>
              <a:cxnLst/>
              <a:rect l="l" t="t" r="r" b="b"/>
              <a:pathLst>
                <a:path w="142940" h="142940" extrusionOk="0">
                  <a:moveTo>
                    <a:pt x="137357" y="53947"/>
                  </a:moveTo>
                  <a:cubicBezTo>
                    <a:pt x="126931" y="18295"/>
                    <a:pt x="89598" y="-2137"/>
                    <a:pt x="53946" y="8290"/>
                  </a:cubicBezTo>
                  <a:cubicBezTo>
                    <a:pt x="18295" y="18716"/>
                    <a:pt x="-2137" y="56049"/>
                    <a:pt x="8290" y="91700"/>
                  </a:cubicBezTo>
                  <a:cubicBezTo>
                    <a:pt x="18716" y="127351"/>
                    <a:pt x="56049" y="147783"/>
                    <a:pt x="91700" y="137357"/>
                  </a:cubicBezTo>
                  <a:cubicBezTo>
                    <a:pt x="127351" y="126930"/>
                    <a:pt x="147783" y="89598"/>
                    <a:pt x="137357" y="53947"/>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 name="Google Shape;4311;p9">
              <a:extLst>
                <a:ext uri="{FF2B5EF4-FFF2-40B4-BE49-F238E27FC236}">
                  <a16:creationId xmlns:a16="http://schemas.microsoft.com/office/drawing/2014/main" id="{03D0ECD9-46FB-B3BF-FBE4-D5BD2CEBBDC5}"/>
                </a:ext>
              </a:extLst>
            </p:cNvPr>
            <p:cNvSpPr/>
            <p:nvPr/>
          </p:nvSpPr>
          <p:spPr>
            <a:xfrm>
              <a:off x="2077801" y="5117739"/>
              <a:ext cx="56293" cy="56293"/>
            </a:xfrm>
            <a:custGeom>
              <a:avLst/>
              <a:gdLst/>
              <a:ahLst/>
              <a:cxnLst/>
              <a:rect l="l" t="t" r="r" b="b"/>
              <a:pathLst>
                <a:path w="109307" h="109307" extrusionOk="0">
                  <a:moveTo>
                    <a:pt x="104390" y="41869"/>
                  </a:moveTo>
                  <a:cubicBezTo>
                    <a:pt x="112210" y="68608"/>
                    <a:pt x="96907" y="96607"/>
                    <a:pt x="70168" y="104427"/>
                  </a:cubicBezTo>
                  <a:cubicBezTo>
                    <a:pt x="43430" y="112247"/>
                    <a:pt x="15431" y="96943"/>
                    <a:pt x="7611" y="70205"/>
                  </a:cubicBezTo>
                  <a:cubicBezTo>
                    <a:pt x="-209" y="43467"/>
                    <a:pt x="15094" y="15467"/>
                    <a:pt x="41832" y="7648"/>
                  </a:cubicBezTo>
                  <a:cubicBezTo>
                    <a:pt x="68571" y="-256"/>
                    <a:pt x="96570" y="15047"/>
                    <a:pt x="104390" y="41869"/>
                  </a:cubicBezTo>
                </a:path>
              </a:pathLst>
            </a:custGeom>
            <a:solidFill>
              <a:srgbClr val="DB536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 name="Google Shape;4312;p9">
              <a:extLst>
                <a:ext uri="{FF2B5EF4-FFF2-40B4-BE49-F238E27FC236}">
                  <a16:creationId xmlns:a16="http://schemas.microsoft.com/office/drawing/2014/main" id="{27D2FBF5-6A34-175A-9E35-E07434E308DD}"/>
                </a:ext>
              </a:extLst>
            </p:cNvPr>
            <p:cNvSpPr/>
            <p:nvPr/>
          </p:nvSpPr>
          <p:spPr>
            <a:xfrm>
              <a:off x="2096506" y="5101725"/>
              <a:ext cx="69284" cy="73614"/>
            </a:xfrm>
            <a:custGeom>
              <a:avLst/>
              <a:gdLst/>
              <a:ahLst/>
              <a:cxnLst/>
              <a:rect l="l" t="t" r="r" b="b"/>
              <a:pathLst>
                <a:path w="134532" h="142940" extrusionOk="0">
                  <a:moveTo>
                    <a:pt x="137325" y="137409"/>
                  </a:moveTo>
                  <a:lnTo>
                    <a:pt x="19693" y="137493"/>
                  </a:lnTo>
                  <a:lnTo>
                    <a:pt x="5567" y="38611"/>
                  </a:lnTo>
                  <a:lnTo>
                    <a:pt x="118406" y="5567"/>
                  </a:lnTo>
                  <a:lnTo>
                    <a:pt x="137325" y="137409"/>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5" name="Google Shape;4313;p9">
              <a:extLst>
                <a:ext uri="{FF2B5EF4-FFF2-40B4-BE49-F238E27FC236}">
                  <a16:creationId xmlns:a16="http://schemas.microsoft.com/office/drawing/2014/main" id="{C9720FE6-3341-2463-E715-2F08A67E2AD7}"/>
                </a:ext>
              </a:extLst>
            </p:cNvPr>
            <p:cNvSpPr/>
            <p:nvPr/>
          </p:nvSpPr>
          <p:spPr>
            <a:xfrm>
              <a:off x="1762480" y="5052588"/>
              <a:ext cx="350751" cy="121247"/>
            </a:xfrm>
            <a:custGeom>
              <a:avLst/>
              <a:gdLst/>
              <a:ahLst/>
              <a:cxnLst/>
              <a:rect l="l" t="t" r="r" b="b"/>
              <a:pathLst>
                <a:path w="681070" h="235431" extrusionOk="0">
                  <a:moveTo>
                    <a:pt x="27512" y="5567"/>
                  </a:moveTo>
                  <a:lnTo>
                    <a:pt x="676968" y="132784"/>
                  </a:lnTo>
                  <a:lnTo>
                    <a:pt x="667298" y="232843"/>
                  </a:lnTo>
                  <a:lnTo>
                    <a:pt x="633160" y="232843"/>
                  </a:lnTo>
                  <a:lnTo>
                    <a:pt x="582795" y="232759"/>
                  </a:lnTo>
                  <a:lnTo>
                    <a:pt x="5567" y="232843"/>
                  </a:lnTo>
                  <a:lnTo>
                    <a:pt x="27512" y="5567"/>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6" name="Google Shape;4314;p9">
              <a:extLst>
                <a:ext uri="{FF2B5EF4-FFF2-40B4-BE49-F238E27FC236}">
                  <a16:creationId xmlns:a16="http://schemas.microsoft.com/office/drawing/2014/main" id="{5DFDBF89-02CE-7865-E6A8-2303D2944629}"/>
                </a:ext>
              </a:extLst>
            </p:cNvPr>
            <p:cNvSpPr/>
            <p:nvPr/>
          </p:nvSpPr>
          <p:spPr>
            <a:xfrm>
              <a:off x="2086228" y="5113781"/>
              <a:ext cx="25981" cy="60623"/>
            </a:xfrm>
            <a:custGeom>
              <a:avLst/>
              <a:gdLst/>
              <a:ahLst/>
              <a:cxnLst/>
              <a:rect l="l" t="t" r="r" b="b"/>
              <a:pathLst>
                <a:path w="50449" h="117715" extrusionOk="0">
                  <a:moveTo>
                    <a:pt x="39620" y="114118"/>
                  </a:moveTo>
                  <a:lnTo>
                    <a:pt x="49290" y="14143"/>
                  </a:lnTo>
                  <a:lnTo>
                    <a:pt x="5567" y="5567"/>
                  </a:lnTo>
                  <a:lnTo>
                    <a:pt x="5567" y="114118"/>
                  </a:lnTo>
                  <a:lnTo>
                    <a:pt x="39620" y="114118"/>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7" name="Google Shape;4315;p9">
              <a:extLst>
                <a:ext uri="{FF2B5EF4-FFF2-40B4-BE49-F238E27FC236}">
                  <a16:creationId xmlns:a16="http://schemas.microsoft.com/office/drawing/2014/main" id="{D17BEC2E-F3C3-2FE6-4437-C9711476DCA5}"/>
                </a:ext>
              </a:extLst>
            </p:cNvPr>
            <p:cNvSpPr/>
            <p:nvPr/>
          </p:nvSpPr>
          <p:spPr>
            <a:xfrm>
              <a:off x="1897704" y="5056925"/>
              <a:ext cx="51963" cy="51963"/>
            </a:xfrm>
            <a:custGeom>
              <a:avLst/>
              <a:gdLst/>
              <a:ahLst/>
              <a:cxnLst/>
              <a:rect l="l" t="t" r="r" b="b"/>
              <a:pathLst>
                <a:path w="100899" h="100899" extrusionOk="0">
                  <a:moveTo>
                    <a:pt x="5567" y="5567"/>
                  </a:moveTo>
                  <a:lnTo>
                    <a:pt x="100833" y="5567"/>
                  </a:lnTo>
                  <a:lnTo>
                    <a:pt x="100833" y="100832"/>
                  </a:lnTo>
                  <a:lnTo>
                    <a:pt x="5567" y="100832"/>
                  </a:lnTo>
                  <a:close/>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8" name="Google Shape;4316;p9">
              <a:extLst>
                <a:ext uri="{FF2B5EF4-FFF2-40B4-BE49-F238E27FC236}">
                  <a16:creationId xmlns:a16="http://schemas.microsoft.com/office/drawing/2014/main" id="{821AC1EC-E99F-EB5A-0675-8A3BE5852F2A}"/>
                </a:ext>
              </a:extLst>
            </p:cNvPr>
            <p:cNvSpPr/>
            <p:nvPr/>
          </p:nvSpPr>
          <p:spPr>
            <a:xfrm>
              <a:off x="1864830" y="5066336"/>
              <a:ext cx="225173" cy="56293"/>
            </a:xfrm>
            <a:custGeom>
              <a:avLst/>
              <a:gdLst/>
              <a:ahLst/>
              <a:cxnLst/>
              <a:rect l="l" t="t" r="r" b="b"/>
              <a:pathLst>
                <a:path w="437230" h="109307" extrusionOk="0">
                  <a:moveTo>
                    <a:pt x="433212" y="105794"/>
                  </a:moveTo>
                  <a:lnTo>
                    <a:pt x="5567" y="22047"/>
                  </a:lnTo>
                  <a:lnTo>
                    <a:pt x="8846" y="5567"/>
                  </a:lnTo>
                  <a:lnTo>
                    <a:pt x="436407" y="89313"/>
                  </a:lnTo>
                  <a:lnTo>
                    <a:pt x="433212" y="105794"/>
                  </a:ln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9" name="Google Shape;4317;p9">
              <a:extLst>
                <a:ext uri="{FF2B5EF4-FFF2-40B4-BE49-F238E27FC236}">
                  <a16:creationId xmlns:a16="http://schemas.microsoft.com/office/drawing/2014/main" id="{52F67CBD-E395-C1C3-DCBC-6F08313A0083}"/>
                </a:ext>
              </a:extLst>
            </p:cNvPr>
            <p:cNvSpPr/>
            <p:nvPr/>
          </p:nvSpPr>
          <p:spPr>
            <a:xfrm>
              <a:off x="1996975" y="5381670"/>
              <a:ext cx="160220" cy="56293"/>
            </a:xfrm>
            <a:custGeom>
              <a:avLst/>
              <a:gdLst/>
              <a:ahLst/>
              <a:cxnLst/>
              <a:rect l="l" t="t" r="r" b="b"/>
              <a:pathLst>
                <a:path w="311106" h="109307" extrusionOk="0">
                  <a:moveTo>
                    <a:pt x="301202" y="110839"/>
                  </a:moveTo>
                  <a:lnTo>
                    <a:pt x="5567" y="21711"/>
                  </a:lnTo>
                  <a:lnTo>
                    <a:pt x="10360" y="5567"/>
                  </a:lnTo>
                  <a:lnTo>
                    <a:pt x="306079" y="94779"/>
                  </a:lnTo>
                  <a:lnTo>
                    <a:pt x="301202" y="110839"/>
                  </a:lnTo>
                </a:path>
              </a:pathLst>
            </a:custGeom>
            <a:solidFill>
              <a:srgbClr val="7D7D7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0" name="Google Shape;4318;p9">
              <a:extLst>
                <a:ext uri="{FF2B5EF4-FFF2-40B4-BE49-F238E27FC236}">
                  <a16:creationId xmlns:a16="http://schemas.microsoft.com/office/drawing/2014/main" id="{7C6045F5-587E-D912-8CFF-C85ED403CFFE}"/>
                </a:ext>
              </a:extLst>
            </p:cNvPr>
            <p:cNvSpPr/>
            <p:nvPr/>
          </p:nvSpPr>
          <p:spPr>
            <a:xfrm>
              <a:off x="2181292" y="4713704"/>
              <a:ext cx="51963" cy="30311"/>
            </a:xfrm>
            <a:custGeom>
              <a:avLst/>
              <a:gdLst/>
              <a:ahLst/>
              <a:cxnLst/>
              <a:rect l="l" t="t" r="r" b="b"/>
              <a:pathLst>
                <a:path w="100899" h="58857" extrusionOk="0">
                  <a:moveTo>
                    <a:pt x="97638" y="5567"/>
                  </a:moveTo>
                  <a:cubicBezTo>
                    <a:pt x="99908" y="31044"/>
                    <a:pt x="81073" y="53494"/>
                    <a:pt x="55680" y="55680"/>
                  </a:cubicBezTo>
                  <a:cubicBezTo>
                    <a:pt x="30203" y="57951"/>
                    <a:pt x="7753" y="39116"/>
                    <a:pt x="5567" y="13723"/>
                  </a:cubicBezTo>
                  <a:lnTo>
                    <a:pt x="97638" y="5567"/>
                  </a:ln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1" name="Google Shape;4319;p9">
              <a:extLst>
                <a:ext uri="{FF2B5EF4-FFF2-40B4-BE49-F238E27FC236}">
                  <a16:creationId xmlns:a16="http://schemas.microsoft.com/office/drawing/2014/main" id="{B31A17CA-3941-E5FE-DB8A-AC235B5C8BE3}"/>
                </a:ext>
              </a:extLst>
            </p:cNvPr>
            <p:cNvSpPr/>
            <p:nvPr/>
          </p:nvSpPr>
          <p:spPr>
            <a:xfrm>
              <a:off x="2336249" y="4872564"/>
              <a:ext cx="17321" cy="155889"/>
            </a:xfrm>
            <a:custGeom>
              <a:avLst/>
              <a:gdLst/>
              <a:ahLst/>
              <a:cxnLst/>
              <a:rect l="l" t="t" r="r" b="b"/>
              <a:pathLst>
                <a:path w="33633" h="302697" extrusionOk="0">
                  <a:moveTo>
                    <a:pt x="22299" y="303304"/>
                  </a:moveTo>
                  <a:lnTo>
                    <a:pt x="5567" y="302547"/>
                  </a:lnTo>
                  <a:lnTo>
                    <a:pt x="19357" y="5567"/>
                  </a:lnTo>
                  <a:lnTo>
                    <a:pt x="36173" y="6324"/>
                  </a:lnTo>
                  <a:lnTo>
                    <a:pt x="22299" y="303304"/>
                  </a:ln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063228" cy="2697717"/>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126" rtl="0" eaLnBrk="1" fontAlgn="auto" latinLnBrk="0" hangingPunct="1">
              <a:lnSpc>
                <a:spcPct val="90000"/>
              </a:lnSpc>
              <a:spcBef>
                <a:spcPts val="1000"/>
              </a:spcBef>
              <a:spcAft>
                <a:spcPts val="180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00150" marR="0" lvl="2" indent="-285750" algn="l" defTabSz="914126" rtl="0" eaLnBrk="1" fontAlgn="auto" latinLnBrk="0" hangingPunct="1">
              <a:lnSpc>
                <a:spcPct val="90000"/>
              </a:lnSpc>
              <a:spcBef>
                <a:spcPts val="500"/>
              </a:spcBef>
              <a:spcAft>
                <a:spcPts val="180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Form new groups of 2s or 3s</a:t>
            </a:r>
          </a:p>
          <a:p>
            <a:pPr marL="1200150" marR="0" lvl="2" indent="-285750" algn="l" defTabSz="914126" rtl="0" eaLnBrk="1" fontAlgn="auto" latinLnBrk="0" hangingPunct="1">
              <a:lnSpc>
                <a:spcPct val="90000"/>
              </a:lnSpc>
              <a:spcBef>
                <a:spcPts val="500"/>
              </a:spcBef>
              <a:spcAft>
                <a:spcPts val="180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Silent reflection and post it notes </a:t>
            </a:r>
            <a:r>
              <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rPr>
              <a:t>2 minutes</a:t>
            </a:r>
          </a:p>
          <a:p>
            <a:pPr marL="1200150" marR="0" lvl="2" indent="-285750" algn="l" defTabSz="914126" rtl="0" eaLnBrk="1" fontAlgn="auto" latinLnBrk="0" hangingPunct="1">
              <a:lnSpc>
                <a:spcPct val="90000"/>
              </a:lnSpc>
              <a:spcBef>
                <a:spcPts val="500"/>
              </a:spcBef>
              <a:spcAft>
                <a:spcPts val="180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Group discussion </a:t>
            </a:r>
            <a:r>
              <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rPr>
              <a:t>8 minutes</a:t>
            </a:r>
          </a:p>
        </p:txBody>
      </p:sp>
      <p:sp>
        <p:nvSpPr>
          <p:cNvPr id="83" name="Slide Number Placeholder 82">
            <a:extLst>
              <a:ext uri="{FF2B5EF4-FFF2-40B4-BE49-F238E27FC236}">
                <a16:creationId xmlns:a16="http://schemas.microsoft.com/office/drawing/2014/main" id="{50885994-06C1-19CB-21DE-6B64FE7CA8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16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Assess the impact of each action and select the </a:t>
            </a:r>
            <a:r>
              <a:rPr kumimoji="0" lang="en-GB" sz="2000" b="1" i="0" u="none" strike="noStrike" kern="1200" cap="none" spc="0" normalizeH="0" baseline="0" noProof="0">
                <a:ln>
                  <a:noFill/>
                </a:ln>
                <a:solidFill>
                  <a:srgbClr val="4472C4"/>
                </a:solidFill>
                <a:effectLst/>
                <a:uLnTx/>
                <a:uFillTx/>
                <a:latin typeface="Calibri" panose="020F0502020204030204"/>
                <a:ea typeface="+mn-ea"/>
                <a:cs typeface="+mn-cs"/>
              </a:rPr>
              <a:t>top one</a:t>
            </a:r>
            <a:endPar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269244" cy="3785924"/>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126"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Stay in the same groups</a:t>
            </a:r>
          </a:p>
          <a:p>
            <a:pPr marL="228600" marR="0" lvl="0" indent="-228600" algn="l" defTabSz="914126"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assessing an action ask questions like:</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will it inspire others to also put that value into action?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how easy is it to implement?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2000" dirty="0">
                <a:solidFill>
                  <a:prstClr val="black"/>
                </a:solidFill>
                <a:latin typeface="Calibri" panose="020F0502020204030204"/>
              </a:rPr>
              <a:t>     - will it have an </a:t>
            </a:r>
            <a:r>
              <a:rPr lang="en-GB" sz="2000">
                <a:solidFill>
                  <a:prstClr val="black"/>
                </a:solidFill>
                <a:latin typeface="Calibri" panose="020F0502020204030204"/>
              </a:rPr>
              <a:t>ongoing impact?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will it involve investment/expense?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will it need high level approval?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how motivated are we to take this action?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rPr>
              <a:t>6 minutes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B82DDA4-BB14-F524-2CBD-FDDF33A28B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13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What will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70AD47"/>
                </a:solidFill>
                <a:effectLst/>
                <a:uLnTx/>
                <a:uFillTx/>
                <a:latin typeface="Calibri" panose="020F0502020204030204"/>
                <a:ea typeface="+mn-ea"/>
                <a:cs typeface="+mn-cs"/>
              </a:rPr>
              <a:t>Now all groups come together for </a:t>
            </a:r>
            <a:r>
              <a:rPr kumimoji="0" lang="en-GB" sz="2000" b="1" i="0" u="none" strike="noStrike" kern="1200" cap="none" spc="0" normalizeH="0" baseline="0" noProof="0">
                <a:ln>
                  <a:noFill/>
                </a:ln>
                <a:solidFill>
                  <a:srgbClr val="70AD47"/>
                </a:solidFill>
                <a:effectLst/>
                <a:uLnTx/>
                <a:uFillTx/>
                <a:latin typeface="Calibri" panose="020F0502020204030204"/>
                <a:ea typeface="+mn-ea"/>
                <a:cs typeface="+mn-cs"/>
              </a:rPr>
              <a:t>general discussion</a:t>
            </a:r>
            <a:endParaRPr kumimoji="0" lang="en-GB" sz="20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5D1DAF3-708C-D31C-993D-6249AFCF2414}"/>
              </a:ext>
            </a:extLst>
          </p:cNvPr>
          <p:cNvSpPr txBox="1"/>
          <p:nvPr/>
        </p:nvSpPr>
        <p:spPr>
          <a:xfrm>
            <a:off x="463637" y="2662425"/>
            <a:ext cx="6420933" cy="36009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Each of the small groups now shares its best idea – keep it brief</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General discussion of the actions that the groups came up with, and the assessments of their impact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Decide which actions would have the most significant impact on attendees, on the school and its wider community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Produce an outline plan to put one or more of the actions into practice across the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school and the wider community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Everybody commits to put the chosen action(s) into practi</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 by signing the We Value template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20 minutes in all</a:t>
            </a:r>
          </a:p>
        </p:txBody>
      </p:sp>
      <p:sp>
        <p:nvSpPr>
          <p:cNvPr id="1086" name="Slide Number Placeholder 1085">
            <a:extLst>
              <a:ext uri="{FF2B5EF4-FFF2-40B4-BE49-F238E27FC236}">
                <a16:creationId xmlns:a16="http://schemas.microsoft.com/office/drawing/2014/main" id="{7FB50A5D-DEA5-112F-C009-9B83E1F2A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A group of people lying down&#10;&#10;Description automatically generated">
            <a:extLst>
              <a:ext uri="{FF2B5EF4-FFF2-40B4-BE49-F238E27FC236}">
                <a16:creationId xmlns:a16="http://schemas.microsoft.com/office/drawing/2014/main" id="{FFBC8B67-9FD3-C64F-A26E-77B45CF89D2E}"/>
              </a:ext>
            </a:extLst>
          </p:cNvPr>
          <p:cNvPicPr>
            <a:picLocks noChangeAspect="1"/>
          </p:cNvPicPr>
          <p:nvPr/>
        </p:nvPicPr>
        <p:blipFill rotWithShape="1">
          <a:blip r:embed="rId4"/>
          <a:srcRect l="8954" r="6294" b="3847"/>
          <a:stretch/>
        </p:blipFill>
        <p:spPr>
          <a:xfrm>
            <a:off x="7127833" y="2662425"/>
            <a:ext cx="4813689" cy="3502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414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WVD-logo-new-e1467280041822">
            <a:extLst>
              <a:ext uri="{FF2B5EF4-FFF2-40B4-BE49-F238E27FC236}">
                <a16:creationId xmlns:a16="http://schemas.microsoft.com/office/drawing/2014/main" id="{CAA6CDAF-AAC7-D888-CCD8-13C5683C9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38" y="5695950"/>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4448630-312D-FF70-C677-2E9C3DFDAA2B}"/>
              </a:ext>
            </a:extLst>
          </p:cNvPr>
          <p:cNvSpPr>
            <a:spLocks noGrp="1" noChangeArrowheads="1"/>
          </p:cNvSpPr>
          <p:nvPr/>
        </p:nvSpPr>
        <p:spPr bwMode="auto">
          <a:xfrm>
            <a:off x="2254256" y="322502"/>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15" name="Subtitle 2">
            <a:extLst>
              <a:ext uri="{FF2B5EF4-FFF2-40B4-BE49-F238E27FC236}">
                <a16:creationId xmlns:a16="http://schemas.microsoft.com/office/drawing/2014/main" id="{6B29A7D3-C068-83DE-5E12-B0D993AF625F}"/>
              </a:ext>
            </a:extLst>
          </p:cNvPr>
          <p:cNvSpPr>
            <a:spLocks noGrp="1"/>
          </p:cNvSpPr>
          <p:nvPr/>
        </p:nvSpPr>
        <p:spPr>
          <a:xfrm>
            <a:off x="812799" y="3409087"/>
            <a:ext cx="10864427" cy="1914754"/>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6" name="TextBox 3">
            <a:extLst>
              <a:ext uri="{FF2B5EF4-FFF2-40B4-BE49-F238E27FC236}">
                <a16:creationId xmlns:a16="http://schemas.microsoft.com/office/drawing/2014/main" id="{64D92F23-FA6A-8851-64C6-86192791744E}"/>
              </a:ext>
            </a:extLst>
          </p:cNvPr>
          <p:cNvSpPr txBox="1">
            <a:spLocks noChangeArrowheads="1"/>
          </p:cNvSpPr>
          <p:nvPr/>
        </p:nvSpPr>
        <p:spPr bwMode="auto">
          <a:xfrm>
            <a:off x="7971790" y="6379712"/>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Subtitle 2">
            <a:extLst>
              <a:ext uri="{FF2B5EF4-FFF2-40B4-BE49-F238E27FC236}">
                <a16:creationId xmlns:a16="http://schemas.microsoft.com/office/drawing/2014/main" id="{B2317CA8-24B6-3C90-E523-5C9884382A3A}"/>
              </a:ext>
            </a:extLst>
          </p:cNvPr>
          <p:cNvSpPr>
            <a:spLocks noGrp="1"/>
          </p:cNvSpPr>
          <p:nvPr/>
        </p:nvSpPr>
        <p:spPr>
          <a:xfrm>
            <a:off x="812799" y="1303445"/>
            <a:ext cx="10864427" cy="1041851"/>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8" name="Text Box 2">
            <a:extLst>
              <a:ext uri="{FF2B5EF4-FFF2-40B4-BE49-F238E27FC236}">
                <a16:creationId xmlns:a16="http://schemas.microsoft.com/office/drawing/2014/main" id="{D01C2199-10E0-3DC3-50D5-654959CB9913}"/>
              </a:ext>
            </a:extLst>
          </p:cNvPr>
          <p:cNvSpPr txBox="1">
            <a:spLocks noChangeArrowheads="1"/>
          </p:cNvSpPr>
          <p:nvPr/>
        </p:nvSpPr>
        <p:spPr bwMode="auto">
          <a:xfrm>
            <a:off x="695111" y="5738161"/>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9" name="Rectangle 396">
            <a:extLst>
              <a:ext uri="{FF2B5EF4-FFF2-40B4-BE49-F238E27FC236}">
                <a16:creationId xmlns:a16="http://schemas.microsoft.com/office/drawing/2014/main" id="{FBEC9EAC-FE0E-F1A0-563D-83C16CA29211}"/>
              </a:ext>
            </a:extLst>
          </p:cNvPr>
          <p:cNvSpPr>
            <a:spLocks noChangeArrowheads="1"/>
          </p:cNvSpPr>
          <p:nvPr/>
        </p:nvSpPr>
        <p:spPr bwMode="auto">
          <a:xfrm flipH="1">
            <a:off x="3982448"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4A27FA0B-6A50-1EA5-431D-D8AD673ECA8C}"/>
              </a:ext>
            </a:extLst>
          </p:cNvPr>
          <p:cNvSpPr>
            <a:spLocks noChangeArrowheads="1"/>
          </p:cNvSpPr>
          <p:nvPr/>
        </p:nvSpPr>
        <p:spPr bwMode="auto">
          <a:xfrm>
            <a:off x="5926664"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4174F385-B33A-6836-860F-4ED19E1121EF}"/>
              </a:ext>
            </a:extLst>
          </p:cNvPr>
          <p:cNvSpPr>
            <a:spLocks noChangeArrowheads="1"/>
          </p:cNvSpPr>
          <p:nvPr/>
        </p:nvSpPr>
        <p:spPr bwMode="auto">
          <a:xfrm>
            <a:off x="1354664"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Slide Number Placeholder 21">
            <a:extLst>
              <a:ext uri="{FF2B5EF4-FFF2-40B4-BE49-F238E27FC236}">
                <a16:creationId xmlns:a16="http://schemas.microsoft.com/office/drawing/2014/main" id="{6454D857-4751-E902-906C-56559A5817C5}"/>
              </a:ext>
            </a:extLst>
          </p:cNvPr>
          <p:cNvSpPr>
            <a:spLocks noGrp="1"/>
          </p:cNvSpPr>
          <p:nvPr>
            <p:ph type="sldNum" sz="quarter" idx="12"/>
          </p:nvPr>
        </p:nvSpPr>
        <p:spPr/>
        <p:txBody>
          <a:bodyPr/>
          <a:lstStyle/>
          <a:p>
            <a:fld id="{6564207E-1EEB-48F4-804E-3ED9DD4067C8}" type="slidenum">
              <a:rPr lang="nl-NL" smtClean="0"/>
              <a:t>9</a:t>
            </a:fld>
            <a:endParaRPr lang="nl-NL"/>
          </a:p>
        </p:txBody>
      </p:sp>
    </p:spTree>
    <p:extLst>
      <p:ext uri="{BB962C8B-B14F-4D97-AF65-F5344CB8AC3E}">
        <p14:creationId xmlns:p14="http://schemas.microsoft.com/office/powerpoint/2010/main" val="3980165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VALUES CHALLENGE 2023FOR ORGANISATION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2469</Words>
  <Application>Microsoft Office PowerPoint</Application>
  <PresentationFormat>Widescreen</PresentationFormat>
  <Paragraphs>209</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Arial Rounded MT Bold</vt:lpstr>
      <vt:lpstr>Calibri</vt:lpstr>
      <vt:lpstr>Calibri Light</vt:lpstr>
      <vt:lpstr>DIN Alternate</vt:lpstr>
      <vt:lpstr>Georgia</vt:lpstr>
      <vt:lpstr>Times</vt:lpstr>
      <vt:lpstr>Times New Roman</vt:lpstr>
      <vt:lpstr>Wingdings</vt:lpstr>
      <vt:lpstr>Office Theme</vt:lpstr>
      <vt:lpstr>Executive</vt:lpstr>
      <vt:lpstr>PowerPoint Presentation</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VAUES CHALLENGE 2023 FOR ORGANISATIONS</dc:title>
  <dc:creator>Gustavo Ritrovatto (NL)</dc:creator>
  <cp:lastModifiedBy>Charles Fowler</cp:lastModifiedBy>
  <cp:revision>12</cp:revision>
  <dcterms:created xsi:type="dcterms:W3CDTF">2024-06-07T11:53:36Z</dcterms:created>
  <dcterms:modified xsi:type="dcterms:W3CDTF">2025-07-31T09:04:14Z</dcterms:modified>
</cp:coreProperties>
</file>